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7" r:id="rId8"/>
    <p:sldId id="261" r:id="rId9"/>
    <p:sldId id="265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99"/>
    <a:srgbClr val="B6B3D7"/>
    <a:srgbClr val="95B3D7"/>
    <a:srgbClr val="7F7F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0" autoAdjust="0"/>
    <p:restoredTop sz="94660"/>
  </p:normalViewPr>
  <p:slideViewPr>
    <p:cSldViewPr>
      <p:cViewPr>
        <p:scale>
          <a:sx n="80" d="100"/>
          <a:sy n="80" d="100"/>
        </p:scale>
        <p:origin x="-12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0"/>
          <p:cNvGrpSpPr>
            <a:grpSpLocks noChangeAspect="1"/>
          </p:cNvGrpSpPr>
          <p:nvPr userDrawn="1"/>
        </p:nvGrpSpPr>
        <p:grpSpPr bwMode="auto">
          <a:xfrm>
            <a:off x="5380918" y="6125671"/>
            <a:ext cx="3697024" cy="704066"/>
            <a:chOff x="4736301" y="6009435"/>
            <a:chExt cx="4317203" cy="822307"/>
          </a:xfrm>
        </p:grpSpPr>
        <p:grpSp>
          <p:nvGrpSpPr>
            <p:cNvPr id="3" name="Gruppieren 18"/>
            <p:cNvGrpSpPr>
              <a:grpSpLocks/>
            </p:cNvGrpSpPr>
            <p:nvPr userDrawn="1"/>
          </p:nvGrpSpPr>
          <p:grpSpPr bwMode="auto">
            <a:xfrm>
              <a:off x="4736301" y="6009435"/>
              <a:ext cx="4227695" cy="822307"/>
              <a:chOff x="4736301" y="6009435"/>
              <a:chExt cx="4227695" cy="822307"/>
            </a:xfrm>
          </p:grpSpPr>
          <p:pic>
            <p:nvPicPr>
              <p:cNvPr id="5" name="Grafik 15" descr="Logo Uni_Bremen.jpg"/>
              <p:cNvPicPr>
                <a:picLocks noChangeAspect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24000" y="6072184"/>
                <a:ext cx="4139996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hteck 16"/>
              <p:cNvSpPr/>
              <p:nvPr userDrawn="1"/>
            </p:nvSpPr>
            <p:spPr>
              <a:xfrm>
                <a:off x="4736301" y="6009435"/>
                <a:ext cx="101581" cy="8223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" name="Rechteck 19"/>
            <p:cNvSpPr/>
            <p:nvPr userDrawn="1"/>
          </p:nvSpPr>
          <p:spPr>
            <a:xfrm>
              <a:off x="4834708" y="6034834"/>
              <a:ext cx="4218796" cy="44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7" name="Grafik 13" descr="spatcog_sfbtr8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3" y="5412242"/>
            <a:ext cx="2569464" cy="6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hristian Mandel\dfki-hb-repository\Vorlagen\Logos\DFKI-SSCS-lar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316" y="4933958"/>
            <a:ext cx="1393779" cy="5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11"/>
          <p:cNvSpPr txBox="1"/>
          <p:nvPr userDrawn="1"/>
        </p:nvSpPr>
        <p:spPr>
          <a:xfrm>
            <a:off x="6810498" y="1763713"/>
            <a:ext cx="22525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latin typeface="Arial" pitchFamily="34" charset="0"/>
                <a:cs typeface="Arial" pitchFamily="34" charset="0"/>
              </a:rPr>
              <a:t>Christian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Mandel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Laue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14" descr="corporate identity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5"/>
          <p:cNvSpPr txBox="1"/>
          <p:nvPr userDrawn="1"/>
        </p:nvSpPr>
        <p:spPr>
          <a:xfrm>
            <a:off x="0" y="620713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Particle Filter-based Position Estimation in Road Networks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using Digital Elevation Models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877894" y="56337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/>
              <a:t>1</a:t>
            </a:r>
            <a:endParaRPr lang="en-US" sz="1800" baseline="3000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8901423" y="61994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/>
              <a:t>1</a:t>
            </a:r>
            <a:endParaRPr lang="en-US" sz="1800" baseline="3000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901110" y="47132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5FE3-198B-4FE4-BEFE-FA388349932C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D546-CD6F-42FC-8C18-0EB6683FAB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50D7-FA3B-4EB5-8A08-EFE492004126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9960-A332-4A44-A20C-CAC7275891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corporate identity.jpg"/>
          <p:cNvPicPr>
            <a:picLocks/>
          </p:cNvPicPr>
          <p:nvPr userDrawn="1"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6"/>
          <p:cNvSpPr txBox="1"/>
          <p:nvPr userDrawn="1"/>
        </p:nvSpPr>
        <p:spPr>
          <a:xfrm>
            <a:off x="0" y="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Particle Filter-based Position Estimation in Road Networks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using Digital Elevation Models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1483-3190-4E54-AAA6-A0BB61A04281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38F7-A3E6-40E8-AAFD-4C1E2D966C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0E46-C937-4408-B233-43B1DCDF79DE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5E92-B1A7-4242-960F-9BB31E842D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A9D6-5A57-4270-AC68-AD2DC43A3733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7C04-6CE2-4601-AE5E-20800A4408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7B46-BFB4-4CF7-8749-2B28C78D38D0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3F31-28B0-4686-89A0-1C3043E189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57A5-1475-4C3F-B8CD-21C614ED7E3C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EF83-AA06-4031-B9D2-B44369AE26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C9C2-DA8F-4633-A7A1-3951B94824F5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C4B4-86B5-40CE-9D62-3A13DC1FB0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C28D-2A01-4CE2-B295-00EA75966643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4874-14EE-4256-85D3-B8904E068D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0907-4C53-4815-85B7-4C34A935C12C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123B-A057-44BA-9608-673EF0DC2C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843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A73C3-9467-4562-83CC-637638AC5F84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28C5F-7617-4B25-B4D3-C766786333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3.png"/><Relationship Id="rId4" Type="http://schemas.openxmlformats.org/officeDocument/2006/relationships/image" Target="../media/image44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video" Target="file:///C:\Users\Christian%20Mandel\Papers\IROS2010SrtmOsmLocalizer\Talk\video\samples-along-street2.wm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pieren 6"/>
          <p:cNvGrpSpPr>
            <a:grpSpLocks/>
          </p:cNvGrpSpPr>
          <p:nvPr/>
        </p:nvGrpSpPr>
        <p:grpSpPr bwMode="auto">
          <a:xfrm>
            <a:off x="179388" y="1989138"/>
            <a:ext cx="6454775" cy="4699000"/>
            <a:chOff x="179512" y="1916832"/>
            <a:chExt cx="6453940" cy="4698638"/>
          </a:xfrm>
        </p:grpSpPr>
        <p:pic>
          <p:nvPicPr>
            <p:cNvPr id="9" name="Grafik 8" descr="sim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061283"/>
              <a:ext cx="3130145" cy="4554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Grafik 10" descr="sim1 circular zoo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512" y="1916832"/>
              <a:ext cx="2780940" cy="28937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Ellipse 11"/>
            <p:cNvSpPr/>
            <p:nvPr/>
          </p:nvSpPr>
          <p:spPr>
            <a:xfrm>
              <a:off x="3852512" y="1916832"/>
              <a:ext cx="2780940" cy="2890614"/>
            </a:xfrm>
            <a:prstGeom prst="ellips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03313" y="4359806"/>
              <a:ext cx="349205" cy="344461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Gerade Verbindung 14"/>
            <p:cNvCxnSpPr/>
            <p:nvPr/>
          </p:nvCxnSpPr>
          <p:spPr>
            <a:xfrm flipV="1">
              <a:off x="2441406" y="3862957"/>
              <a:ext cx="1496819" cy="61431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5818187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Test run 2: </a:t>
            </a:r>
            <a:r>
              <a:rPr lang="en-US" b="1" dirty="0" smtClean="0">
                <a:latin typeface="Calibri" pitchFamily="34" charset="0"/>
              </a:rPr>
              <a:t>tracking/global localization </a:t>
            </a:r>
            <a:r>
              <a:rPr lang="en-US" b="1" dirty="0">
                <a:latin typeface="Calibri" pitchFamily="34" charset="0"/>
              </a:rPr>
              <a:t>of a bicycle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  <a:sym typeface="Symbol" pitchFamily="18" charset="2"/>
              </a:rPr>
              <a:t> length of test runs ~ 40.8km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endParaRPr lang="en-US" dirty="0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  <a:sym typeface="Symbol" pitchFamily="18" charset="2"/>
              </a:rPr>
              <a:t> odometer readings with 42.5cm driving distance/tick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endParaRPr lang="en-US" dirty="0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  <a:sym typeface="Symbol" pitchFamily="18" charset="2"/>
              </a:rPr>
              <a:t> yaw-estimates from </a:t>
            </a:r>
            <a:r>
              <a:rPr lang="en-US" dirty="0" err="1">
                <a:latin typeface="Calibri" pitchFamily="34" charset="0"/>
                <a:sym typeface="Symbol" pitchFamily="18" charset="2"/>
              </a:rPr>
              <a:t>Xsens</a:t>
            </a: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err="1">
                <a:latin typeface="Calibri" pitchFamily="34" charset="0"/>
                <a:sym typeface="Symbol" pitchFamily="18" charset="2"/>
              </a:rPr>
              <a:t>MTx</a:t>
            </a:r>
            <a:r>
              <a:rPr lang="en-US" dirty="0">
                <a:latin typeface="Calibri" pitchFamily="34" charset="0"/>
                <a:sym typeface="Symbol" pitchFamily="18" charset="2"/>
              </a:rPr>
              <a:t> orientation tracker, 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r>
              <a:rPr lang="en-US" dirty="0">
                <a:latin typeface="Calibri" pitchFamily="34" charset="0"/>
                <a:sym typeface="Symbol" pitchFamily="18" charset="2"/>
              </a:rPr>
              <a:t>    i.e. gyroscope-stabilized magnetometer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endParaRPr lang="en-US" dirty="0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  <a:sym typeface="Symbol" pitchFamily="18" charset="2"/>
              </a:rPr>
              <a:t> altimeter readings  from barometer with resolution 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r>
              <a:rPr lang="en-US" dirty="0">
                <a:latin typeface="Calibri" pitchFamily="34" charset="0"/>
                <a:sym typeface="Symbol" pitchFamily="18" charset="2"/>
              </a:rPr>
              <a:t>    of 30.48cm and accuracy of ±3.048m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endParaRPr lang="en-US" dirty="0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  <a:sym typeface="Symbol" pitchFamily="18" charset="2"/>
              </a:rPr>
              <a:t> reference GNSS position from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Garmin </a:t>
            </a:r>
            <a:r>
              <a:rPr lang="en-US" i="1" dirty="0" err="1">
                <a:latin typeface="Calibri" pitchFamily="34" charset="0"/>
                <a:sym typeface="Symbol" pitchFamily="18" charset="2"/>
              </a:rPr>
              <a:t>GPSMap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 60CSx</a:t>
            </a:r>
            <a:endParaRPr lang="en-US" dirty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24578" name="Grafik 9" descr="IMG_0862_process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492500"/>
            <a:ext cx="26273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Grafik 11" descr="Reed Odometry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547813"/>
            <a:ext cx="2627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64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Evaluation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uppieren 34"/>
          <p:cNvGrpSpPr>
            <a:grpSpLocks/>
          </p:cNvGrpSpPr>
          <p:nvPr/>
        </p:nvGrpSpPr>
        <p:grpSpPr bwMode="auto">
          <a:xfrm>
            <a:off x="84138" y="1295400"/>
            <a:ext cx="8951912" cy="5540375"/>
            <a:chOff x="84213" y="1296000"/>
            <a:chExt cx="8951728" cy="5539254"/>
          </a:xfrm>
        </p:grpSpPr>
        <p:grpSp>
          <p:nvGrpSpPr>
            <p:cNvPr id="25641" name="Gruppieren 25"/>
            <p:cNvGrpSpPr>
              <a:grpSpLocks/>
            </p:cNvGrpSpPr>
            <p:nvPr/>
          </p:nvGrpSpPr>
          <p:grpSpPr bwMode="auto">
            <a:xfrm>
              <a:off x="84213" y="1296000"/>
              <a:ext cx="8951728" cy="5539254"/>
              <a:chOff x="84213" y="1296000"/>
              <a:chExt cx="8951728" cy="5539254"/>
            </a:xfrm>
          </p:grpSpPr>
          <p:grpSp>
            <p:nvGrpSpPr>
              <p:cNvPr id="25643" name="Gruppieren 10"/>
              <p:cNvGrpSpPr>
                <a:grpSpLocks/>
              </p:cNvGrpSpPr>
              <p:nvPr/>
            </p:nvGrpSpPr>
            <p:grpSpPr bwMode="auto">
              <a:xfrm>
                <a:off x="90000" y="1296000"/>
                <a:ext cx="8945941" cy="5539254"/>
                <a:chOff x="90000" y="1296000"/>
                <a:chExt cx="8945941" cy="5539254"/>
              </a:xfrm>
            </p:grpSpPr>
            <p:pic>
              <p:nvPicPr>
                <p:cNvPr id="25645" name="Grafik 8" descr="errorsAndHeightsPart1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0000" y="3708000"/>
                  <a:ext cx="4340361" cy="3127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46" name="Grafik 9" descr="osnabrueckSandBox1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76000" y="1296000"/>
                  <a:ext cx="4859941" cy="40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44" name="Grafik 24" descr="modelVsMeasuredOrientationPart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213" y="1304693"/>
                <a:ext cx="4340361" cy="2412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42" name="Textfeld 32"/>
            <p:cNvSpPr txBox="1">
              <a:spLocks noChangeArrowheads="1"/>
            </p:cNvSpPr>
            <p:nvPr/>
          </p:nvSpPr>
          <p:spPr bwMode="auto">
            <a:xfrm>
              <a:off x="4680000" y="5398440"/>
              <a:ext cx="400032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>
                  <a:latin typeface="Calibri" pitchFamily="34" charset="0"/>
                </a:rPr>
                <a:t> section 1</a:t>
              </a:r>
            </a:p>
            <a:p>
              <a:r>
                <a:rPr lang="en-US">
                  <a:latin typeface="Calibri" pitchFamily="34" charset="0"/>
                </a:rPr>
                <a:t>   location: 	Osnabrück, Germany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   length: 		10282 m</a:t>
              </a:r>
            </a:p>
            <a:p>
              <a:r>
                <a:rPr lang="en-US">
                  <a:latin typeface="Calibri" pitchFamily="34" charset="0"/>
                </a:rPr>
                <a:t>   mode:		tracking</a:t>
              </a:r>
            </a:p>
          </p:txBody>
        </p:sp>
      </p:grpSp>
      <p:grpSp>
        <p:nvGrpSpPr>
          <p:cNvPr id="37" name="Gruppieren 36"/>
          <p:cNvGrpSpPr>
            <a:grpSpLocks/>
          </p:cNvGrpSpPr>
          <p:nvPr/>
        </p:nvGrpSpPr>
        <p:grpSpPr bwMode="auto">
          <a:xfrm>
            <a:off x="0" y="1266825"/>
            <a:ext cx="9144000" cy="5589588"/>
            <a:chOff x="0" y="1268760"/>
            <a:chExt cx="9144000" cy="5589240"/>
          </a:xfrm>
        </p:grpSpPr>
        <p:grpSp>
          <p:nvGrpSpPr>
            <p:cNvPr id="25634" name="Gruppieren 27"/>
            <p:cNvGrpSpPr>
              <a:grpSpLocks/>
            </p:cNvGrpSpPr>
            <p:nvPr/>
          </p:nvGrpSpPr>
          <p:grpSpPr bwMode="auto">
            <a:xfrm>
              <a:off x="0" y="1268760"/>
              <a:ext cx="9144000" cy="5589240"/>
              <a:chOff x="0" y="1267200"/>
              <a:chExt cx="9144000" cy="5589240"/>
            </a:xfrm>
          </p:grpSpPr>
          <p:grpSp>
            <p:nvGrpSpPr>
              <p:cNvPr id="25636" name="Gruppieren 15"/>
              <p:cNvGrpSpPr>
                <a:grpSpLocks/>
              </p:cNvGrpSpPr>
              <p:nvPr/>
            </p:nvGrpSpPr>
            <p:grpSpPr bwMode="auto">
              <a:xfrm>
                <a:off x="0" y="1267200"/>
                <a:ext cx="9144000" cy="5589240"/>
                <a:chOff x="0" y="1268760"/>
                <a:chExt cx="9144000" cy="5589240"/>
              </a:xfrm>
            </p:grpSpPr>
            <p:sp>
              <p:nvSpPr>
                <p:cNvPr id="13" name="Rechteck 12"/>
                <p:cNvSpPr/>
                <p:nvPr/>
              </p:nvSpPr>
              <p:spPr>
                <a:xfrm>
                  <a:off x="0" y="1268760"/>
                  <a:ext cx="9144000" cy="5589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5639" name="Grafik 13" descr="errorsAndHeightsPart2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0000" y="3708000"/>
                  <a:ext cx="4341600" cy="3136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40" name="Grafik 11" descr="osnabrueckSandBox2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76000" y="1296000"/>
                  <a:ext cx="4859941" cy="40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37" name="Grafik 26" descr="modelVsMeasuredOrientationPart2.png"/>
              <p:cNvPicPr>
                <a:picLocks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2800" y="1303200"/>
                <a:ext cx="4341600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35" name="Textfeld 35"/>
            <p:cNvSpPr txBox="1">
              <a:spLocks noChangeArrowheads="1"/>
            </p:cNvSpPr>
            <p:nvPr/>
          </p:nvSpPr>
          <p:spPr bwMode="auto">
            <a:xfrm>
              <a:off x="4680000" y="5400000"/>
              <a:ext cx="400032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>
                  <a:latin typeface="Calibri" pitchFamily="34" charset="0"/>
                </a:rPr>
                <a:t> section 2</a:t>
              </a:r>
            </a:p>
            <a:p>
              <a:r>
                <a:rPr lang="en-US">
                  <a:latin typeface="Calibri" pitchFamily="34" charset="0"/>
                </a:rPr>
                <a:t>   location: 	Osnabrück, Germany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   length: 		12186 m</a:t>
              </a:r>
            </a:p>
            <a:p>
              <a:r>
                <a:rPr lang="en-US">
                  <a:latin typeface="Calibri" pitchFamily="34" charset="0"/>
                </a:rPr>
                <a:t>   mode:		tracking</a:t>
              </a:r>
            </a:p>
          </p:txBody>
        </p:sp>
      </p:grpSp>
      <p:grpSp>
        <p:nvGrpSpPr>
          <p:cNvPr id="39" name="Gruppieren 38"/>
          <p:cNvGrpSpPr>
            <a:grpSpLocks/>
          </p:cNvGrpSpPr>
          <p:nvPr/>
        </p:nvGrpSpPr>
        <p:grpSpPr bwMode="auto">
          <a:xfrm>
            <a:off x="0" y="1266825"/>
            <a:ext cx="9144000" cy="5832475"/>
            <a:chOff x="0" y="1267200"/>
            <a:chExt cx="9144000" cy="5832648"/>
          </a:xfrm>
        </p:grpSpPr>
        <p:grpSp>
          <p:nvGrpSpPr>
            <p:cNvPr id="25627" name="Gruppieren 29"/>
            <p:cNvGrpSpPr>
              <a:grpSpLocks/>
            </p:cNvGrpSpPr>
            <p:nvPr/>
          </p:nvGrpSpPr>
          <p:grpSpPr bwMode="auto">
            <a:xfrm>
              <a:off x="0" y="1267200"/>
              <a:ext cx="9144000" cy="5832648"/>
              <a:chOff x="0" y="1267200"/>
              <a:chExt cx="9144000" cy="5832648"/>
            </a:xfrm>
          </p:grpSpPr>
          <p:grpSp>
            <p:nvGrpSpPr>
              <p:cNvPr id="25629" name="Gruppieren 19"/>
              <p:cNvGrpSpPr>
                <a:grpSpLocks/>
              </p:cNvGrpSpPr>
              <p:nvPr/>
            </p:nvGrpSpPr>
            <p:grpSpPr bwMode="auto">
              <a:xfrm>
                <a:off x="0" y="1267200"/>
                <a:ext cx="9144000" cy="5832648"/>
                <a:chOff x="0" y="1268760"/>
                <a:chExt cx="9144000" cy="5832648"/>
              </a:xfrm>
            </p:grpSpPr>
            <p:sp>
              <p:nvSpPr>
                <p:cNvPr id="17" name="Rechteck 16"/>
                <p:cNvSpPr/>
                <p:nvPr/>
              </p:nvSpPr>
              <p:spPr>
                <a:xfrm>
                  <a:off x="0" y="1268760"/>
                  <a:ext cx="9144000" cy="5832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5632" name="Grafik 17" descr="osnabrueckSandBox3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176000" y="1296000"/>
                  <a:ext cx="4859941" cy="40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33" name="Grafik 18" descr="errorsAndHeightsPart3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90000" y="3708000"/>
                  <a:ext cx="4341600" cy="3136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30" name="Grafik 28" descr="modelVsMeasuredOrientationPart3.png"/>
              <p:cNvPicPr>
                <a:picLocks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2800" y="1303200"/>
                <a:ext cx="4341600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28" name="Textfeld 37"/>
            <p:cNvSpPr txBox="1">
              <a:spLocks noChangeArrowheads="1"/>
            </p:cNvSpPr>
            <p:nvPr/>
          </p:nvSpPr>
          <p:spPr bwMode="auto">
            <a:xfrm>
              <a:off x="4680000" y="5400000"/>
              <a:ext cx="400032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>
                  <a:latin typeface="Calibri" pitchFamily="34" charset="0"/>
                </a:rPr>
                <a:t> section 3</a:t>
              </a:r>
            </a:p>
            <a:p>
              <a:r>
                <a:rPr lang="en-US">
                  <a:latin typeface="Calibri" pitchFamily="34" charset="0"/>
                </a:rPr>
                <a:t>   location: 	Osnabrück, Germany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   length: 		12454 m</a:t>
              </a:r>
            </a:p>
            <a:p>
              <a:r>
                <a:rPr lang="en-US">
                  <a:latin typeface="Calibri" pitchFamily="34" charset="0"/>
                </a:rPr>
                <a:t>   mode:		tracking</a:t>
              </a:r>
            </a:p>
          </p:txBody>
        </p:sp>
      </p:grpSp>
      <p:grpSp>
        <p:nvGrpSpPr>
          <p:cNvPr id="40" name="Gruppieren 39"/>
          <p:cNvGrpSpPr>
            <a:grpSpLocks/>
          </p:cNvGrpSpPr>
          <p:nvPr/>
        </p:nvGrpSpPr>
        <p:grpSpPr bwMode="auto">
          <a:xfrm>
            <a:off x="0" y="1266825"/>
            <a:ext cx="9144000" cy="5832475"/>
            <a:chOff x="0" y="1268760"/>
            <a:chExt cx="9144000" cy="5832648"/>
          </a:xfrm>
        </p:grpSpPr>
        <p:grpSp>
          <p:nvGrpSpPr>
            <p:cNvPr id="25620" name="Gruppieren 31"/>
            <p:cNvGrpSpPr>
              <a:grpSpLocks/>
            </p:cNvGrpSpPr>
            <p:nvPr/>
          </p:nvGrpSpPr>
          <p:grpSpPr bwMode="auto">
            <a:xfrm>
              <a:off x="0" y="1268760"/>
              <a:ext cx="9144000" cy="5832648"/>
              <a:chOff x="0" y="1267200"/>
              <a:chExt cx="9144000" cy="5832648"/>
            </a:xfrm>
          </p:grpSpPr>
          <p:grpSp>
            <p:nvGrpSpPr>
              <p:cNvPr id="25622" name="Gruppieren 23"/>
              <p:cNvGrpSpPr>
                <a:grpSpLocks/>
              </p:cNvGrpSpPr>
              <p:nvPr/>
            </p:nvGrpSpPr>
            <p:grpSpPr bwMode="auto">
              <a:xfrm>
                <a:off x="0" y="1267200"/>
                <a:ext cx="9144000" cy="5832648"/>
                <a:chOff x="0" y="1268760"/>
                <a:chExt cx="9144000" cy="5832648"/>
              </a:xfrm>
            </p:grpSpPr>
            <p:sp>
              <p:nvSpPr>
                <p:cNvPr id="21" name="Rechteck 20"/>
                <p:cNvSpPr/>
                <p:nvPr/>
              </p:nvSpPr>
              <p:spPr>
                <a:xfrm>
                  <a:off x="0" y="1268760"/>
                  <a:ext cx="9144000" cy="5832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5625" name="Grafik 21" descr="osnabrueckSandBox4.png"/>
                <p:cNvPicPr>
                  <a:picLocks noChangeAspect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176000" y="1296000"/>
                  <a:ext cx="4859941" cy="40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26" name="Grafik 22" descr="errorsAndHeightsPart4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90000" y="3708000"/>
                  <a:ext cx="4341600" cy="3136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23" name="Grafik 30" descr="modelVsMeasuredOrientationPart4.png"/>
              <p:cNvPicPr>
                <a:picLocks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2800" y="1303200"/>
                <a:ext cx="4341600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21" name="Textfeld 33"/>
            <p:cNvSpPr txBox="1">
              <a:spLocks noChangeArrowheads="1"/>
            </p:cNvSpPr>
            <p:nvPr/>
          </p:nvSpPr>
          <p:spPr bwMode="auto">
            <a:xfrm>
              <a:off x="4680000" y="5400000"/>
              <a:ext cx="400032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>
                  <a:latin typeface="Calibri" pitchFamily="34" charset="0"/>
                </a:rPr>
                <a:t> section 4</a:t>
              </a:r>
            </a:p>
            <a:p>
              <a:r>
                <a:rPr lang="en-US">
                  <a:latin typeface="Calibri" pitchFamily="34" charset="0"/>
                </a:rPr>
                <a:t>   location: 	Osnabrück, Germany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   length: 		5875 m</a:t>
              </a:r>
            </a:p>
            <a:p>
              <a:r>
                <a:rPr lang="en-US">
                  <a:latin typeface="Calibri" pitchFamily="34" charset="0"/>
                </a:rPr>
                <a:t>   mode: 		tracking</a:t>
              </a:r>
            </a:p>
          </p:txBody>
        </p:sp>
      </p:grpSp>
      <p:graphicFrame>
        <p:nvGraphicFramePr>
          <p:cNvPr id="24616" name="Group 40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IV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Evaluation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16"/>
          <p:cNvSpPr txBox="1">
            <a:spLocks noChangeArrowheads="1"/>
          </p:cNvSpPr>
          <p:nvPr/>
        </p:nvSpPr>
        <p:spPr bwMode="auto">
          <a:xfrm>
            <a:off x="360363" y="5651500"/>
            <a:ext cx="69721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 section 1</a:t>
            </a:r>
          </a:p>
          <a:p>
            <a:r>
              <a:rPr lang="en-US" dirty="0">
                <a:latin typeface="Calibri" pitchFamily="34" charset="0"/>
              </a:rPr>
              <a:t>   location: 	Osnabrück, Germany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length: 		10282 m</a:t>
            </a:r>
          </a:p>
          <a:p>
            <a:r>
              <a:rPr lang="en-US" dirty="0">
                <a:latin typeface="Calibri" pitchFamily="34" charset="0"/>
              </a:rPr>
              <a:t>   mode: 		</a:t>
            </a:r>
            <a:r>
              <a:rPr lang="en-US" dirty="0" smtClean="0">
                <a:latin typeface="Calibri" pitchFamily="34" charset="0"/>
              </a:rPr>
              <a:t>global localization  </a:t>
            </a:r>
            <a:r>
              <a:rPr lang="en-US" dirty="0">
                <a:latin typeface="Calibri" pitchFamily="34" charset="0"/>
              </a:rPr>
              <a:t>/ 10% sensor </a:t>
            </a:r>
            <a:r>
              <a:rPr lang="en-US" dirty="0" smtClean="0">
                <a:latin typeface="Calibri" pitchFamily="34" charset="0"/>
              </a:rPr>
              <a:t>resetting (elevation)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6627" name="Gruppieren 15"/>
          <p:cNvGrpSpPr>
            <a:grpSpLocks/>
          </p:cNvGrpSpPr>
          <p:nvPr/>
        </p:nvGrpSpPr>
        <p:grpSpPr bwMode="auto">
          <a:xfrm>
            <a:off x="71438" y="1825625"/>
            <a:ext cx="8774112" cy="3959225"/>
            <a:chOff x="74442" y="2016493"/>
            <a:chExt cx="8772965" cy="3960440"/>
          </a:xfrm>
        </p:grpSpPr>
        <p:pic>
          <p:nvPicPr>
            <p:cNvPr id="26648" name="Grafik 8" descr="errorsAndHeightsPart1x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442" y="2016493"/>
              <a:ext cx="4340361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Grafik 9" descr="osnabrueckSandBox1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5807" y="2016731"/>
              <a:ext cx="4341600" cy="39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uppieren 18"/>
          <p:cNvGrpSpPr>
            <a:grpSpLocks/>
          </p:cNvGrpSpPr>
          <p:nvPr/>
        </p:nvGrpSpPr>
        <p:grpSpPr bwMode="auto">
          <a:xfrm>
            <a:off x="0" y="1728000"/>
            <a:ext cx="9144000" cy="5129212"/>
            <a:chOff x="0" y="1728000"/>
            <a:chExt cx="9144000" cy="5130000"/>
          </a:xfrm>
        </p:grpSpPr>
        <p:sp>
          <p:nvSpPr>
            <p:cNvPr id="12" name="Rechteck 11"/>
            <p:cNvSpPr/>
            <p:nvPr/>
          </p:nvSpPr>
          <p:spPr>
            <a:xfrm>
              <a:off x="0" y="1728000"/>
              <a:ext cx="9144000" cy="513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6645" name="Grafik 12" descr="osnabrueckSandBox2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7200" y="1827168"/>
              <a:ext cx="4341600" cy="39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Grafik 13" descr="errorsAndHeightsPart2x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5600" y="1828815"/>
              <a:ext cx="4341600" cy="396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7" name="Textfeld 17"/>
            <p:cNvSpPr txBox="1">
              <a:spLocks noChangeArrowheads="1"/>
            </p:cNvSpPr>
            <p:nvPr/>
          </p:nvSpPr>
          <p:spPr bwMode="auto">
            <a:xfrm>
              <a:off x="360000" y="5652000"/>
              <a:ext cx="8011873" cy="120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 dirty="0">
                  <a:latin typeface="Calibri" pitchFamily="34" charset="0"/>
                </a:rPr>
                <a:t> section 2</a:t>
              </a:r>
            </a:p>
            <a:p>
              <a:r>
                <a:rPr lang="en-US" dirty="0">
                  <a:latin typeface="Calibri" pitchFamily="34" charset="0"/>
                </a:rPr>
                <a:t>   location: 	Osnabrück, Germany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  length: 		12186 m</a:t>
              </a:r>
            </a:p>
            <a:p>
              <a:r>
                <a:rPr lang="en-US" dirty="0">
                  <a:latin typeface="Calibri" pitchFamily="34" charset="0"/>
                </a:rPr>
                <a:t>   mode: 		</a:t>
              </a:r>
              <a:r>
                <a:rPr lang="en-US" dirty="0" smtClean="0">
                  <a:latin typeface="Calibri" pitchFamily="34" charset="0"/>
                </a:rPr>
                <a:t>global localization  </a:t>
              </a:r>
              <a:r>
                <a:rPr lang="en-US" dirty="0">
                  <a:latin typeface="Calibri" pitchFamily="34" charset="0"/>
                </a:rPr>
                <a:t>/ </a:t>
              </a:r>
              <a:r>
                <a:rPr lang="en-US" dirty="0" smtClean="0">
                  <a:latin typeface="Calibri" pitchFamily="34" charset="0"/>
                </a:rPr>
                <a:t>2% </a:t>
              </a:r>
              <a:r>
                <a:rPr lang="en-US" dirty="0">
                  <a:latin typeface="Calibri" pitchFamily="34" charset="0"/>
                </a:rPr>
                <a:t>sensor </a:t>
              </a:r>
              <a:r>
                <a:rPr lang="en-US" dirty="0" smtClean="0">
                  <a:latin typeface="Calibri" pitchFamily="34" charset="0"/>
                </a:rPr>
                <a:t>resetting (elevation, orientation)</a:t>
              </a:r>
              <a:endParaRPr lang="en-US" dirty="0">
                <a:latin typeface="Calibri" pitchFamily="34" charset="0"/>
              </a:endParaRPr>
            </a:p>
          </p:txBody>
        </p:sp>
      </p:grpSp>
      <p:graphicFrame>
        <p:nvGraphicFramePr>
          <p:cNvPr id="25619" name="Group 1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V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Evaluation V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0" y="1771200"/>
            <a:ext cx="9144000" cy="5085184"/>
            <a:chOff x="0" y="1772816"/>
            <a:chExt cx="9144000" cy="5085184"/>
          </a:xfrm>
        </p:grpSpPr>
        <p:sp>
          <p:nvSpPr>
            <p:cNvPr id="15" name="Rechteck 14"/>
            <p:cNvSpPr/>
            <p:nvPr/>
          </p:nvSpPr>
          <p:spPr>
            <a:xfrm>
              <a:off x="0" y="1772816"/>
              <a:ext cx="9144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7"/>
            <p:cNvSpPr txBox="1">
              <a:spLocks noChangeArrowheads="1"/>
            </p:cNvSpPr>
            <p:nvPr/>
          </p:nvSpPr>
          <p:spPr bwMode="auto">
            <a:xfrm>
              <a:off x="360000" y="5652000"/>
              <a:ext cx="801187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 dirty="0">
                  <a:latin typeface="Calibri" pitchFamily="34" charset="0"/>
                </a:rPr>
                <a:t> section </a:t>
              </a:r>
              <a:r>
                <a:rPr lang="en-US" b="1" dirty="0" smtClean="0">
                  <a:latin typeface="Calibri" pitchFamily="34" charset="0"/>
                </a:rPr>
                <a:t>3</a:t>
              </a:r>
              <a:endParaRPr lang="en-US" b="1" dirty="0">
                <a:latin typeface="Calibri" pitchFamily="34" charset="0"/>
              </a:endParaRPr>
            </a:p>
            <a:p>
              <a:r>
                <a:rPr lang="en-US" dirty="0">
                  <a:latin typeface="Calibri" pitchFamily="34" charset="0"/>
                </a:rPr>
                <a:t>   location: 	Osnabrück, Germany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  length: 		</a:t>
              </a:r>
              <a:r>
                <a:rPr lang="en-US" dirty="0" smtClean="0">
                  <a:latin typeface="Calibri" pitchFamily="34" charset="0"/>
                </a:rPr>
                <a:t>12455 </a:t>
              </a:r>
              <a:r>
                <a:rPr lang="en-US" dirty="0">
                  <a:latin typeface="Calibri" pitchFamily="34" charset="0"/>
                </a:rPr>
                <a:t>m</a:t>
              </a:r>
            </a:p>
            <a:p>
              <a:r>
                <a:rPr lang="en-US" dirty="0">
                  <a:latin typeface="Calibri" pitchFamily="34" charset="0"/>
                </a:rPr>
                <a:t>   mode: 		</a:t>
              </a:r>
              <a:r>
                <a:rPr lang="en-US" dirty="0" smtClean="0">
                  <a:latin typeface="Calibri" pitchFamily="34" charset="0"/>
                </a:rPr>
                <a:t>global localization  </a:t>
              </a:r>
              <a:r>
                <a:rPr lang="en-US" dirty="0">
                  <a:latin typeface="Calibri" pitchFamily="34" charset="0"/>
                </a:rPr>
                <a:t>/ </a:t>
              </a:r>
              <a:r>
                <a:rPr lang="en-US" dirty="0" smtClean="0">
                  <a:latin typeface="Calibri" pitchFamily="34" charset="0"/>
                </a:rPr>
                <a:t>2% </a:t>
              </a:r>
              <a:r>
                <a:rPr lang="en-US" dirty="0">
                  <a:latin typeface="Calibri" pitchFamily="34" charset="0"/>
                </a:rPr>
                <a:t>sensor </a:t>
              </a:r>
              <a:r>
                <a:rPr lang="en-US" dirty="0" smtClean="0">
                  <a:latin typeface="Calibri" pitchFamily="34" charset="0"/>
                </a:rPr>
                <a:t>resetting (elevation, orientation)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6" name="Grafik 15" descr="osnabrueckSandBox3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7200" y="1828800"/>
              <a:ext cx="4341600" cy="3960000"/>
            </a:xfrm>
            <a:prstGeom prst="rect">
              <a:avLst/>
            </a:prstGeom>
          </p:spPr>
        </p:pic>
        <p:pic>
          <p:nvPicPr>
            <p:cNvPr id="17" name="Grafik 16" descr="errorsAndHeightsPart3x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600" y="1830416"/>
              <a:ext cx="4341600" cy="3960000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0" y="1771200"/>
            <a:ext cx="9144000" cy="5085184"/>
            <a:chOff x="0" y="1772816"/>
            <a:chExt cx="9144000" cy="5085184"/>
          </a:xfrm>
        </p:grpSpPr>
        <p:sp>
          <p:nvSpPr>
            <p:cNvPr id="22" name="Rechteck 21"/>
            <p:cNvSpPr/>
            <p:nvPr/>
          </p:nvSpPr>
          <p:spPr>
            <a:xfrm>
              <a:off x="0" y="1772816"/>
              <a:ext cx="9144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17"/>
            <p:cNvSpPr txBox="1">
              <a:spLocks noChangeArrowheads="1"/>
            </p:cNvSpPr>
            <p:nvPr/>
          </p:nvSpPr>
          <p:spPr bwMode="auto">
            <a:xfrm>
              <a:off x="360000" y="5652000"/>
              <a:ext cx="709399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 dirty="0">
                  <a:latin typeface="Calibri" pitchFamily="34" charset="0"/>
                </a:rPr>
                <a:t> section </a:t>
              </a:r>
              <a:r>
                <a:rPr lang="en-US" b="1" dirty="0" smtClean="0">
                  <a:latin typeface="Calibri" pitchFamily="34" charset="0"/>
                </a:rPr>
                <a:t>4</a:t>
              </a:r>
              <a:endParaRPr lang="en-US" b="1" dirty="0">
                <a:latin typeface="Calibri" pitchFamily="34" charset="0"/>
              </a:endParaRPr>
            </a:p>
            <a:p>
              <a:r>
                <a:rPr lang="en-US" dirty="0">
                  <a:latin typeface="Calibri" pitchFamily="34" charset="0"/>
                </a:rPr>
                <a:t>   location: 	Osnabrück, Germany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  length: 		</a:t>
              </a:r>
              <a:r>
                <a:rPr lang="en-US" dirty="0" smtClean="0">
                  <a:latin typeface="Calibri" pitchFamily="34" charset="0"/>
                </a:rPr>
                <a:t>5875 </a:t>
              </a:r>
              <a:r>
                <a:rPr lang="en-US" dirty="0">
                  <a:latin typeface="Calibri" pitchFamily="34" charset="0"/>
                </a:rPr>
                <a:t>m</a:t>
              </a:r>
            </a:p>
            <a:p>
              <a:r>
                <a:rPr lang="en-US" dirty="0">
                  <a:latin typeface="Calibri" pitchFamily="34" charset="0"/>
                </a:rPr>
                <a:t>   mode: 		</a:t>
              </a:r>
              <a:r>
                <a:rPr lang="en-US" dirty="0" smtClean="0">
                  <a:latin typeface="Calibri" pitchFamily="34" charset="0"/>
                </a:rPr>
                <a:t>global localization  </a:t>
              </a:r>
              <a:r>
                <a:rPr lang="en-US" dirty="0">
                  <a:latin typeface="Calibri" pitchFamily="34" charset="0"/>
                </a:rPr>
                <a:t>/ 10% sensor </a:t>
              </a:r>
              <a:r>
                <a:rPr lang="en-US" dirty="0" smtClean="0">
                  <a:latin typeface="Calibri" pitchFamily="34" charset="0"/>
                </a:rPr>
                <a:t>resetting (elevation)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3" name="Grafik 22" descr="osnabrueckSandBox4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7200" y="1828800"/>
              <a:ext cx="4341600" cy="3960000"/>
            </a:xfrm>
            <a:prstGeom prst="rect">
              <a:avLst/>
            </a:prstGeom>
          </p:spPr>
        </p:pic>
        <p:pic>
          <p:nvPicPr>
            <p:cNvPr id="24" name="Grafik 23" descr="errorsAndHeightsPart4x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00" y="1828800"/>
              <a:ext cx="4341600" cy="3960000"/>
            </a:xfrm>
            <a:prstGeom prst="rect">
              <a:avLst/>
            </a:prstGeom>
          </p:spPr>
        </p:pic>
      </p:grpSp>
      <p:sp>
        <p:nvSpPr>
          <p:cNvPr id="26626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5652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Outlook: </a:t>
            </a:r>
            <a:r>
              <a:rPr lang="en-US" b="1" dirty="0" smtClean="0">
                <a:latin typeface="Calibri" pitchFamily="34" charset="0"/>
              </a:rPr>
              <a:t>global localization </a:t>
            </a:r>
            <a:r>
              <a:rPr lang="en-US" b="1" dirty="0">
                <a:latin typeface="Calibri" pitchFamily="34" charset="0"/>
              </a:rPr>
              <a:t>with unknown start-position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7"/>
          <p:cNvSpPr txBox="1">
            <a:spLocks noChangeArrowheads="1"/>
          </p:cNvSpPr>
          <p:nvPr/>
        </p:nvSpPr>
        <p:spPr bwMode="auto">
          <a:xfrm>
            <a:off x="3884581" y="5351216"/>
            <a:ext cx="51852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Thank you for your attention! </a:t>
            </a:r>
          </a:p>
          <a:p>
            <a:pPr algn="ctr"/>
            <a:r>
              <a:rPr lang="en-US" sz="3200" dirty="0" smtClean="0">
                <a:latin typeface="Calibri" pitchFamily="34" charset="0"/>
              </a:rPr>
              <a:t>Questions?</a:t>
            </a:r>
            <a:endParaRPr lang="en-US" sz="3200" dirty="0">
              <a:latin typeface="Calibri" pitchFamily="34" charset="0"/>
            </a:endParaRPr>
          </a:p>
        </p:txBody>
      </p:sp>
      <p:grpSp>
        <p:nvGrpSpPr>
          <p:cNvPr id="4" name="Gruppieren 6"/>
          <p:cNvGrpSpPr>
            <a:grpSpLocks/>
          </p:cNvGrpSpPr>
          <p:nvPr/>
        </p:nvGrpSpPr>
        <p:grpSpPr bwMode="auto">
          <a:xfrm>
            <a:off x="179388" y="1989138"/>
            <a:ext cx="6454775" cy="4699000"/>
            <a:chOff x="179512" y="1916832"/>
            <a:chExt cx="6453940" cy="4698638"/>
          </a:xfrm>
        </p:grpSpPr>
        <p:pic>
          <p:nvPicPr>
            <p:cNvPr id="5" name="Grafik 4" descr="sim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061283"/>
              <a:ext cx="3130145" cy="4554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Grafik 5" descr="sim1 circular zoo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512" y="1916832"/>
              <a:ext cx="2780940" cy="28937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Ellipse 6"/>
            <p:cNvSpPr/>
            <p:nvPr/>
          </p:nvSpPr>
          <p:spPr>
            <a:xfrm>
              <a:off x="3852512" y="1916832"/>
              <a:ext cx="2780940" cy="2890614"/>
            </a:xfrm>
            <a:prstGeom prst="ellips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Ellipse 7"/>
            <p:cNvSpPr/>
            <p:nvPr/>
          </p:nvSpPr>
          <p:spPr>
            <a:xfrm>
              <a:off x="2103313" y="4359806"/>
              <a:ext cx="349205" cy="344461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Gerade Verbindung 8"/>
            <p:cNvCxnSpPr/>
            <p:nvPr/>
          </p:nvCxnSpPr>
          <p:spPr>
            <a:xfrm flipV="1">
              <a:off x="2441406" y="3862957"/>
              <a:ext cx="1496819" cy="61431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sim1 circular zoom.png"/>
          <p:cNvPicPr>
            <a:picLocks noChangeAspect="1"/>
          </p:cNvPicPr>
          <p:nvPr/>
        </p:nvPicPr>
        <p:blipFill>
          <a:blip r:embed="rId2" cstate="print">
            <a:lum bright="75000" contrast="-75000"/>
          </a:blip>
          <a:stretch>
            <a:fillRect/>
          </a:stretch>
        </p:blipFill>
        <p:spPr bwMode="auto">
          <a:xfrm>
            <a:off x="3852863" y="1989138"/>
            <a:ext cx="2781300" cy="289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5000"/>
              </a:srgbClr>
            </a:outerShdw>
          </a:effectLst>
        </p:spPr>
      </p:pic>
      <p:pic>
        <p:nvPicPr>
          <p:cNvPr id="6" name="Grafik 5" descr="sim1.png"/>
          <p:cNvPicPr>
            <a:picLocks noChangeAspect="1"/>
          </p:cNvPicPr>
          <p:nvPr/>
        </p:nvPicPr>
        <p:blipFill>
          <a:blip r:embed="rId3" cstate="print">
            <a:lum bright="75000" contrast="-75000"/>
          </a:blip>
          <a:stretch>
            <a:fillRect/>
          </a:stretch>
        </p:blipFill>
        <p:spPr bwMode="auto">
          <a:xfrm>
            <a:off x="179388" y="2133600"/>
            <a:ext cx="3130550" cy="455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5000"/>
              </a:srgbClr>
            </a:outerShdw>
          </a:effectLst>
        </p:spPr>
      </p:pic>
      <p:sp>
        <p:nvSpPr>
          <p:cNvPr id="8" name="Ellipse 7"/>
          <p:cNvSpPr/>
          <p:nvPr/>
        </p:nvSpPr>
        <p:spPr bwMode="auto">
          <a:xfrm>
            <a:off x="3852863" y="1989138"/>
            <a:ext cx="2781300" cy="2890837"/>
          </a:xfrm>
          <a:prstGeom prst="ellipse">
            <a:avLst/>
          </a:prstGeom>
          <a:noFill/>
          <a:ln w="6350">
            <a:solidFill>
              <a:schemeClr val="accent6">
                <a:lumMod val="75000"/>
                <a:alpha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llipse 8"/>
          <p:cNvSpPr/>
          <p:nvPr/>
        </p:nvSpPr>
        <p:spPr bwMode="auto">
          <a:xfrm>
            <a:off x="2103438" y="4432300"/>
            <a:ext cx="349250" cy="344488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  <a:alpha val="1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2441575" y="3935413"/>
            <a:ext cx="1497013" cy="614362"/>
          </a:xfrm>
          <a:prstGeom prst="line">
            <a:avLst/>
          </a:prstGeom>
          <a:ln w="19050">
            <a:solidFill>
              <a:schemeClr val="accent6">
                <a:lumMod val="75000"/>
                <a:alpha val="1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" name="Textfeld 6"/>
          <p:cNvSpPr txBox="1">
            <a:spLocks noChangeArrowheads="1"/>
          </p:cNvSpPr>
          <p:nvPr/>
        </p:nvSpPr>
        <p:spPr bwMode="auto">
          <a:xfrm>
            <a:off x="360000" y="1440000"/>
            <a:ext cx="87487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 Focal problem: global position estimation</a:t>
            </a:r>
          </a:p>
          <a:p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de-facto standard: Global Navigation Satellite Systems (GNSS)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such as GPS, GLONASS, Galileo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problems with GNSS:  intentionally disturbed signals and reflected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signals within street canyons or natural landscape features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Reduced problem tackled in this work: </a:t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assume to be located on a street network represented as a 3d map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exploit odometry, </a:t>
            </a:r>
            <a:r>
              <a:rPr lang="en-US" i="1" dirty="0">
                <a:latin typeface="Calibri" pitchFamily="34" charset="0"/>
              </a:rPr>
              <a:t>barometer</a:t>
            </a:r>
            <a:r>
              <a:rPr lang="en-US" dirty="0">
                <a:latin typeface="Calibri" pitchFamily="34" charset="0"/>
              </a:rPr>
              <a:t>, and compass measurements within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particle filter framework to answer the question: where am I?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4428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World Model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83010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Road Network: OpenStreetMap (OSM) data</a:t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based on user-recorded GPS track logs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XML vector representation with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classification of road types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OSM data stored in PMR-Quadtrees</a:t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space partitioning data structure sorting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 its entries into buckets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bucket is split into four child buckets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when |entries| exceeds threshold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c</a:t>
            </a:r>
            <a:r>
              <a:rPr lang="en-US" dirty="0">
                <a:latin typeface="Calibri" pitchFamily="34" charset="0"/>
                <a:sym typeface="Symbol" pitchFamily="18" charset="2"/>
              </a:rPr>
              <a:t/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endParaRPr lang="en-US" dirty="0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  <a:sym typeface="Symbol" pitchFamily="18" charset="2"/>
              </a:rPr>
              <a:t> let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N := |position hypotheses| </a:t>
            </a:r>
            <a:r>
              <a:rPr lang="en-US" dirty="0">
                <a:latin typeface="Calibri" pitchFamily="34" charset="0"/>
                <a:sym typeface="Symbol" pitchFamily="18" charset="2"/>
              </a:rPr>
              <a:t>and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M := |road segments|</a:t>
            </a:r>
            <a:r>
              <a:rPr lang="en-US" dirty="0">
                <a:latin typeface="Calibri" pitchFamily="34" charset="0"/>
                <a:sym typeface="Symbol" pitchFamily="18" charset="2"/>
              </a:rPr>
              <a:t/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r>
              <a:rPr lang="en-US" dirty="0">
                <a:latin typeface="Calibri" pitchFamily="34" charset="0"/>
                <a:sym typeface="Symbol" pitchFamily="18" charset="2"/>
              </a:rPr>
              <a:t>                       ↓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r>
              <a:rPr lang="en-US" b="1" dirty="0">
                <a:latin typeface="Calibri" pitchFamily="34" charset="0"/>
                <a:sym typeface="Symbol" pitchFamily="18" charset="2"/>
              </a:rPr>
              <a:t>   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(c*N)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instead of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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(M*N)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distance(road segment, position)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queries for finding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r>
              <a:rPr lang="en-US" dirty="0">
                <a:latin typeface="Calibri" pitchFamily="34" charset="0"/>
                <a:sym typeface="Symbol" pitchFamily="18" charset="2"/>
              </a:rPr>
              <a:t>   closest road segment to given position hypothesis when using PMR-Quadtree</a:t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r>
              <a:rPr lang="en-US" dirty="0">
                <a:latin typeface="Calibri" pitchFamily="34" charset="0"/>
                <a:sym typeface="Symbol" pitchFamily="18" charset="2"/>
              </a:rPr>
              <a:t>   </a:t>
            </a:r>
          </a:p>
        </p:txBody>
      </p:sp>
      <p:pic>
        <p:nvPicPr>
          <p:cNvPr id="15362" name="Grafik 7" descr="taipehOS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1803400"/>
            <a:ext cx="38354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85" name="Group 25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World Model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6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World Model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815094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Digital Elevation Model: Shuttle Radar Topography Mission (SRTM) Data</a:t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covers earth’s surface between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	60°N and 57°S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</a:t>
            </a: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square resolution: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3 arcsec (~90m) standard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	1 arcsec (~30m) USA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max relative vertical error: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	</a:t>
            </a:r>
            <a:r>
              <a:rPr lang="en-US" dirty="0" smtClean="0">
                <a:latin typeface="Calibri" pitchFamily="34" charset="0"/>
              </a:rPr>
              <a:t>±6m </a:t>
            </a:r>
            <a:r>
              <a:rPr lang="en-US" dirty="0">
                <a:latin typeface="Calibri" pitchFamily="34" charset="0"/>
              </a:rPr>
              <a:t>within 200 km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max absolute vertical error: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	±16m for all measurements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void data points can be found over water bodies and mountainous regions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dirty="0">
                <a:latin typeface="Calibri" pitchFamily="34" charset="0"/>
              </a:rPr>
              <a:t> 90m-tiles covering 1° </a:t>
            </a:r>
            <a:r>
              <a:rPr lang="en-US" dirty="0" err="1">
                <a:latin typeface="Calibri" pitchFamily="34" charset="0"/>
              </a:rPr>
              <a:t>lon</a:t>
            </a:r>
            <a:r>
              <a:rPr lang="en-US" dirty="0">
                <a:latin typeface="Calibri" pitchFamily="34" charset="0"/>
              </a:rPr>
              <a:t> * 1° lat are </a:t>
            </a:r>
            <a:r>
              <a:rPr lang="en-US" dirty="0" smtClean="0">
                <a:latin typeface="Calibri" pitchFamily="34" charset="0"/>
              </a:rPr>
              <a:t>freely available </a:t>
            </a:r>
            <a:r>
              <a:rPr lang="en-US" dirty="0">
                <a:latin typeface="Calibri" pitchFamily="34" charset="0"/>
              </a:rPr>
              <a:t>to the public and shipped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as 1201*1201 data points </a:t>
            </a:r>
            <a:r>
              <a:rPr lang="en-US" dirty="0" smtClean="0">
                <a:latin typeface="Calibri" pitchFamily="34" charset="0"/>
              </a:rPr>
              <a:t>of 2 bytes each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  </a:t>
            </a:r>
            <a:endParaRPr lang="en-US" dirty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16386" name="Grafik 8" descr="taipehSR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1803400"/>
            <a:ext cx="432752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ieren 32"/>
          <p:cNvGrpSpPr>
            <a:grpSpLocks/>
          </p:cNvGrpSpPr>
          <p:nvPr/>
        </p:nvGrpSpPr>
        <p:grpSpPr bwMode="auto">
          <a:xfrm>
            <a:off x="4643438" y="1773238"/>
            <a:ext cx="4500562" cy="3887787"/>
            <a:chOff x="4644008" y="1772816"/>
            <a:chExt cx="4499992" cy="3888432"/>
          </a:xfrm>
        </p:grpSpPr>
        <p:sp>
          <p:nvSpPr>
            <p:cNvPr id="10" name="Rechteck 9"/>
            <p:cNvSpPr/>
            <p:nvPr/>
          </p:nvSpPr>
          <p:spPr>
            <a:xfrm>
              <a:off x="4644008" y="1772816"/>
              <a:ext cx="4499992" cy="388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404" name="Grafik 10" descr="taipehOSMSRT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4800" y="1803600"/>
              <a:ext cx="4328505" cy="37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Gerade Verbindung mit Pfeil 18"/>
            <p:cNvCxnSpPr>
              <a:stCxn id="17" idx="1"/>
            </p:cNvCxnSpPr>
            <p:nvPr/>
          </p:nvCxnSpPr>
          <p:spPr>
            <a:xfrm rot="10800000">
              <a:off x="7237654" y="4383099"/>
              <a:ext cx="577777" cy="12225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bgerundetes Rechteck 16"/>
            <p:cNvSpPr/>
            <p:nvPr/>
          </p:nvSpPr>
          <p:spPr>
            <a:xfrm>
              <a:off x="7815431" y="4367221"/>
              <a:ext cx="636506" cy="2778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TICC</a:t>
              </a:r>
            </a:p>
          </p:txBody>
        </p:sp>
      </p:grpSp>
      <p:graphicFrame>
        <p:nvGraphicFramePr>
          <p:cNvPr id="16414" name="Group 30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World Model 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6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World Model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Textfeld 6"/>
          <p:cNvSpPr txBox="1">
            <a:spLocks noChangeArrowheads="1"/>
          </p:cNvSpPr>
          <p:nvPr/>
        </p:nvSpPr>
        <p:spPr bwMode="auto">
          <a:xfrm>
            <a:off x="684213" y="1628775"/>
            <a:ext cx="79470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Estimated state      </a:t>
            </a:r>
            <a:r>
              <a:rPr lang="en-US">
                <a:latin typeface="Calibri" pitchFamily="34" charset="0"/>
              </a:rPr>
              <a:t>is a pose in 2-D</a:t>
            </a:r>
          </a:p>
          <a:p>
            <a:pPr>
              <a:buFont typeface="Arial" charset="0"/>
              <a:buNone/>
            </a:pPr>
            <a:r>
              <a:rPr lang="en-US" b="1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Particle implementation: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  <a:sym typeface="Symbol" pitchFamily="18" charset="2"/>
            </a:endParaRP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  <a:sym typeface="Symbol" pitchFamily="18" charset="2"/>
            </a:endParaRPr>
          </a:p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  <a:sym typeface="Symbol" pitchFamily="18" charset="2"/>
              </a:rPr>
              <a:t> Motion model</a:t>
            </a:r>
          </a:p>
          <a:p>
            <a:pPr marL="742950" lvl="1" indent="-285750">
              <a:buFontTx/>
              <a:buChar char="-"/>
            </a:pPr>
            <a:endParaRPr lang="en-US" sz="600"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buFontTx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State transition based on traveled distance			</a:t>
            </a:r>
          </a:p>
          <a:p>
            <a:pPr marL="742950" lvl="1" indent="-285750">
              <a:buFontTx/>
              <a:buChar char="-"/>
            </a:pPr>
            <a:endParaRPr lang="en-US" sz="1000"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buFontTx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Move along roads only</a:t>
            </a:r>
          </a:p>
          <a:p>
            <a:pPr marL="742950" lvl="1" indent="-285750">
              <a:buFontTx/>
              <a:buChar char="-"/>
            </a:pPr>
            <a:endParaRPr lang="en-US" sz="1000"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buFontTx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Update of sample position										</a:t>
            </a:r>
          </a:p>
        </p:txBody>
      </p:sp>
      <p:graphicFrame>
        <p:nvGraphicFramePr>
          <p:cNvPr id="1063" name="Group 3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Particle Filter I</a:t>
            </a:r>
          </a:p>
        </p:txBody>
      </p:sp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3708400" y="2205038"/>
          <a:ext cx="2017713" cy="366712"/>
        </p:xfrm>
        <a:graphic>
          <a:graphicData uri="http://schemas.openxmlformats.org/presentationml/2006/ole">
            <p:oleObj spid="_x0000_s1057" name="Formel" r:id="rId4" imgW="1536480" imgH="279360" progId="Equation.3">
              <p:embed/>
            </p:oleObj>
          </a:graphicData>
        </a:graphic>
      </p:graphicFrame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5867400" y="3357563"/>
          <a:ext cx="852488" cy="360362"/>
        </p:xfrm>
        <a:graphic>
          <a:graphicData uri="http://schemas.openxmlformats.org/presentationml/2006/ole">
            <p:oleObj spid="_x0000_s1058" name="Formel" r:id="rId5" imgW="571320" imgH="241200" progId="Equation.3">
              <p:embed/>
            </p:oleObj>
          </a:graphicData>
        </a:graphic>
      </p:graphicFrame>
      <p:graphicFrame>
        <p:nvGraphicFramePr>
          <p:cNvPr id="1085" name="Object 61"/>
          <p:cNvGraphicFramePr>
            <a:graphicFrameLocks noChangeAspect="1"/>
          </p:cNvGraphicFramePr>
          <p:nvPr/>
        </p:nvGraphicFramePr>
        <p:xfrm>
          <a:off x="5867400" y="3789363"/>
          <a:ext cx="1041400" cy="360362"/>
        </p:xfrm>
        <a:graphic>
          <a:graphicData uri="http://schemas.openxmlformats.org/presentationml/2006/ole">
            <p:oleObj spid="_x0000_s1085" name="Formel" r:id="rId6" imgW="698400" imgH="241200" progId="Equation.3">
              <p:embed/>
            </p:oleObj>
          </a:graphicData>
        </a:graphic>
      </p:graphicFrame>
      <p:graphicFrame>
        <p:nvGraphicFramePr>
          <p:cNvPr id="1088" name="Object 64"/>
          <p:cNvGraphicFramePr>
            <a:graphicFrameLocks noChangeAspect="1"/>
          </p:cNvGraphicFramePr>
          <p:nvPr/>
        </p:nvGraphicFramePr>
        <p:xfrm>
          <a:off x="5867400" y="4935538"/>
          <a:ext cx="1419225" cy="365125"/>
        </p:xfrm>
        <a:graphic>
          <a:graphicData uri="http://schemas.openxmlformats.org/presentationml/2006/ole">
            <p:oleObj spid="_x0000_s1088" name="Formel" r:id="rId7" imgW="1180800" imgH="253800" progId="Equation.3">
              <p:embed/>
            </p:oleObj>
          </a:graphicData>
        </a:graphic>
      </p:graphicFrame>
      <p:graphicFrame>
        <p:nvGraphicFramePr>
          <p:cNvPr id="1089" name="Object 65"/>
          <p:cNvGraphicFramePr>
            <a:graphicFrameLocks noChangeAspect="1"/>
          </p:cNvGraphicFramePr>
          <p:nvPr/>
        </p:nvGraphicFramePr>
        <p:xfrm>
          <a:off x="5867400" y="4219575"/>
          <a:ext cx="2808288" cy="419100"/>
        </p:xfrm>
        <a:graphic>
          <a:graphicData uri="http://schemas.openxmlformats.org/presentationml/2006/ole">
            <p:oleObj spid="_x0000_s1089" name="Formel" r:id="rId8" imgW="2336760" imgH="291960" progId="Equation.3">
              <p:embed/>
            </p:oleObj>
          </a:graphicData>
        </a:graphic>
      </p:graphicFrame>
      <p:graphicFrame>
        <p:nvGraphicFramePr>
          <p:cNvPr id="1090" name="Object 66"/>
          <p:cNvGraphicFramePr>
            <a:graphicFrameLocks noChangeAspect="1"/>
          </p:cNvGraphicFramePr>
          <p:nvPr/>
        </p:nvGraphicFramePr>
        <p:xfrm>
          <a:off x="5867400" y="4579938"/>
          <a:ext cx="1404938" cy="347662"/>
        </p:xfrm>
        <a:graphic>
          <a:graphicData uri="http://schemas.openxmlformats.org/presentationml/2006/ole">
            <p:oleObj spid="_x0000_s1090" name="Formel" r:id="rId9" imgW="1168200" imgH="241200" progId="Equation.3">
              <p:embed/>
            </p:oleObj>
          </a:graphicData>
        </a:graphic>
      </p:graphicFrame>
      <p:graphicFrame>
        <p:nvGraphicFramePr>
          <p:cNvPr id="1092" name="Object 68"/>
          <p:cNvGraphicFramePr>
            <a:graphicFrameLocks noChangeAspect="1"/>
          </p:cNvGraphicFramePr>
          <p:nvPr/>
        </p:nvGraphicFramePr>
        <p:xfrm>
          <a:off x="2409825" y="1665288"/>
          <a:ext cx="303213" cy="341312"/>
        </p:xfrm>
        <a:graphic>
          <a:graphicData uri="http://schemas.openxmlformats.org/presentationml/2006/ole">
            <p:oleObj spid="_x0000_s1092" name="Formel" r:id="rId10" imgW="203040" imgH="228600" progId="Equation.3">
              <p:embed/>
            </p:oleObj>
          </a:graphicData>
        </a:graphic>
      </p:graphicFrame>
      <p:pic>
        <p:nvPicPr>
          <p:cNvPr id="13" name="samples-along-street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1556658" y="5391769"/>
            <a:ext cx="5443414" cy="135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5848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Sensor model:</a:t>
            </a:r>
            <a:r>
              <a:rPr lang="en-US" dirty="0">
                <a:latin typeface="Calibri" pitchFamily="34" charset="0"/>
              </a:rPr>
              <a:t>			               </a:t>
            </a:r>
            <a:r>
              <a:rPr lang="en-US" dirty="0">
                <a:latin typeface="Calibri" pitchFamily="34" charset="0"/>
                <a:sym typeface="Symbol" pitchFamily="18" charset="2"/>
              </a:rPr>
              <a:t/>
            </a:r>
            <a:br>
              <a:rPr lang="en-US" dirty="0">
                <a:latin typeface="Calibri" pitchFamily="34" charset="0"/>
                <a:sym typeface="Symbol" pitchFamily="18" charset="2"/>
              </a:rPr>
            </a:br>
            <a:r>
              <a:rPr lang="en-US" dirty="0">
                <a:latin typeface="Calibri" pitchFamily="34" charset="0"/>
                <a:sym typeface="Symbol" pitchFamily="18" charset="2"/>
              </a:rPr>
              <a:t>					             </a:t>
            </a:r>
            <a:endParaRPr lang="en-US" dirty="0">
              <a:sym typeface="Symbol" pitchFamily="18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ym typeface="Symbol" pitchFamily="18" charset="2"/>
              </a:rPr>
              <a:t>     </a:t>
            </a:r>
            <a:r>
              <a:rPr lang="en-US" dirty="0">
                <a:latin typeface="Calibri" pitchFamily="34" charset="0"/>
                <a:sym typeface="Symbol" pitchFamily="18" charset="2"/>
              </a:rPr>
              <a:t>elevation measured by a barometer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ym typeface="Symbol" pitchFamily="18" charset="2"/>
              </a:rPr>
              <a:t>     </a:t>
            </a:r>
            <a:r>
              <a:rPr lang="en-US" dirty="0">
                <a:latin typeface="Calibri" pitchFamily="34" charset="0"/>
                <a:sym typeface="Symbol" pitchFamily="18" charset="2"/>
              </a:rPr>
              <a:t>virtual road distance measurement (always zero)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>
              <a:sym typeface="Symbol" pitchFamily="18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ym typeface="Symbol" pitchFamily="18" charset="2"/>
              </a:rPr>
              <a:t>     </a:t>
            </a:r>
            <a:r>
              <a:rPr lang="en-US" dirty="0">
                <a:latin typeface="Calibri" pitchFamily="34" charset="0"/>
                <a:sym typeface="Symbol" pitchFamily="18" charset="2"/>
              </a:rPr>
              <a:t>global orientation from compass 		</a:t>
            </a:r>
          </a:p>
          <a:p>
            <a:pPr marL="742950" lvl="1" indent="-285750">
              <a:buFont typeface="Arial" charset="0"/>
              <a:buChar char="•"/>
            </a:pPr>
            <a:endParaRPr lang="en-US" sz="1400" dirty="0"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400" dirty="0"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400" dirty="0">
              <a:latin typeface="Calibri" pitchFamily="34" charset="0"/>
              <a:sym typeface="Symbol" pitchFamily="18" charset="2"/>
            </a:endParaRP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Calibri" pitchFamily="34" charset="0"/>
              </a:rPr>
              <a:t>Computation of weighting:</a:t>
            </a:r>
            <a:r>
              <a:rPr lang="en-US" dirty="0">
                <a:latin typeface="Calibri" pitchFamily="34" charset="0"/>
                <a:sym typeface="Symbol" pitchFamily="18" charset="2"/>
              </a:rPr>
              <a:t>			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81225" y="1474788"/>
          <a:ext cx="1670050" cy="360362"/>
        </p:xfrm>
        <a:graphic>
          <a:graphicData uri="http://schemas.openxmlformats.org/presentationml/2006/ole">
            <p:oleObj spid="_x0000_s2050" name="Formel" r:id="rId3" imgW="1295280" imgH="27936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76325" y="2011363"/>
          <a:ext cx="400050" cy="360362"/>
        </p:xfrm>
        <a:graphic>
          <a:graphicData uri="http://schemas.openxmlformats.org/presentationml/2006/ole">
            <p:oleObj spid="_x0000_s2051" name="Formel" r:id="rId4" imgW="253800" imgH="2286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42988" y="2554288"/>
          <a:ext cx="493712" cy="360362"/>
        </p:xfrm>
        <a:graphic>
          <a:graphicData uri="http://schemas.openxmlformats.org/presentationml/2006/ole">
            <p:oleObj spid="_x0000_s2052" name="Formel" r:id="rId5" imgW="330120" imgH="2412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79500" y="3122613"/>
          <a:ext cx="381000" cy="360362"/>
        </p:xfrm>
        <a:graphic>
          <a:graphicData uri="http://schemas.openxmlformats.org/presentationml/2006/ole">
            <p:oleObj spid="_x0000_s2053" name="Formel" r:id="rId6" imgW="241200" imgH="22860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042988" y="4581525"/>
          <a:ext cx="3286125" cy="360363"/>
        </p:xfrm>
        <a:graphic>
          <a:graphicData uri="http://schemas.openxmlformats.org/presentationml/2006/ole">
            <p:oleObj spid="_x0000_s2054" name="Formel" r:id="rId7" imgW="2552400" imgH="27936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042988" y="5014913"/>
          <a:ext cx="1374775" cy="358775"/>
        </p:xfrm>
        <a:graphic>
          <a:graphicData uri="http://schemas.openxmlformats.org/presentationml/2006/ole">
            <p:oleObj spid="_x0000_s2055" name="Formel" r:id="rId8" imgW="1066680" imgH="27936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042988" y="5481638"/>
          <a:ext cx="3825875" cy="323850"/>
        </p:xfrm>
        <a:graphic>
          <a:graphicData uri="http://schemas.openxmlformats.org/presentationml/2006/ole">
            <p:oleObj spid="_x0000_s2056" name="Formel" r:id="rId9" imgW="2844720" imgH="241200" progId="Equation.3">
              <p:embed/>
            </p:oleObj>
          </a:graphicData>
        </a:graphic>
      </p:graphicFrame>
      <p:graphicFrame>
        <p:nvGraphicFramePr>
          <p:cNvPr id="2067" name="Group 1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Particle Filter II</a:t>
            </a:r>
          </a:p>
        </p:txBody>
      </p:sp>
      <p:pic>
        <p:nvPicPr>
          <p:cNvPr id="2103" name="Picture 29" descr="SRTM-Tile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1484313"/>
            <a:ext cx="17637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4" name="Rectangle 32"/>
          <p:cNvSpPr>
            <a:spLocks noChangeArrowheads="1"/>
          </p:cNvSpPr>
          <p:nvPr/>
        </p:nvSpPr>
        <p:spPr bwMode="auto">
          <a:xfrm>
            <a:off x="7524750" y="1733550"/>
            <a:ext cx="1223963" cy="1223963"/>
          </a:xfrm>
          <a:prstGeom prst="rect">
            <a:avLst/>
          </a:prstGeom>
          <a:solidFill>
            <a:srgbClr val="95B3D7">
              <a:alpha val="38039"/>
            </a:srgbClr>
          </a:solidFill>
          <a:ln w="9525">
            <a:solidFill>
              <a:srgbClr val="3366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05" name="Oval 33"/>
          <p:cNvSpPr>
            <a:spLocks noChangeArrowheads="1"/>
          </p:cNvSpPr>
          <p:nvPr/>
        </p:nvSpPr>
        <p:spPr bwMode="auto">
          <a:xfrm>
            <a:off x="8496300" y="1835150"/>
            <a:ext cx="69850" cy="69850"/>
          </a:xfrm>
          <a:prstGeom prst="ellipse">
            <a:avLst/>
          </a:prstGeom>
          <a:solidFill>
            <a:schemeClr val="accent1">
              <a:alpha val="41960"/>
            </a:scheme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06" name="Line 34"/>
          <p:cNvSpPr>
            <a:spLocks noChangeShapeType="1"/>
          </p:cNvSpPr>
          <p:nvPr/>
        </p:nvSpPr>
        <p:spPr bwMode="auto">
          <a:xfrm flipV="1">
            <a:off x="8532813" y="1736725"/>
            <a:ext cx="0" cy="1204913"/>
          </a:xfrm>
          <a:prstGeom prst="line">
            <a:avLst/>
          </a:prstGeom>
          <a:noFill/>
          <a:ln w="6350">
            <a:solidFill>
              <a:srgbClr val="0033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107" name="Line 35"/>
          <p:cNvSpPr>
            <a:spLocks noChangeShapeType="1"/>
          </p:cNvSpPr>
          <p:nvPr/>
        </p:nvSpPr>
        <p:spPr bwMode="auto">
          <a:xfrm rot="16200000" flipV="1">
            <a:off x="8136732" y="1259681"/>
            <a:ext cx="0" cy="1223963"/>
          </a:xfrm>
          <a:prstGeom prst="line">
            <a:avLst/>
          </a:prstGeom>
          <a:noFill/>
          <a:ln w="6350">
            <a:solidFill>
              <a:srgbClr val="0033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4800909" y="1479305"/>
          <a:ext cx="2428875" cy="360363"/>
        </p:xfrm>
        <a:graphic>
          <a:graphicData uri="http://schemas.openxmlformats.org/presentationml/2006/ole">
            <p:oleObj spid="_x0000_s2084" name="Formel" r:id="rId11" imgW="1803240" imgH="266400" progId="Equation.3">
              <p:embed/>
            </p:oleObj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/>
        </p:nvGraphicFramePr>
        <p:xfrm>
          <a:off x="6557283" y="3317195"/>
          <a:ext cx="606425" cy="360362"/>
        </p:xfrm>
        <a:graphic>
          <a:graphicData uri="http://schemas.openxmlformats.org/presentationml/2006/ole">
            <p:oleObj spid="_x0000_s2085" name="Formel" r:id="rId12" imgW="406080" imgH="241200" progId="Equation.3">
              <p:embed/>
            </p:oleObj>
          </a:graphicData>
        </a:graphic>
      </p:graphicFrame>
      <p:graphicFrame>
        <p:nvGraphicFramePr>
          <p:cNvPr id="2086" name="Object 38"/>
          <p:cNvGraphicFramePr>
            <a:graphicFrameLocks noChangeAspect="1"/>
          </p:cNvGraphicFramePr>
          <p:nvPr/>
        </p:nvGraphicFramePr>
        <p:xfrm>
          <a:off x="6804025" y="5084763"/>
          <a:ext cx="381000" cy="360362"/>
        </p:xfrm>
        <a:graphic>
          <a:graphicData uri="http://schemas.openxmlformats.org/presentationml/2006/ole">
            <p:oleObj spid="_x0000_s2086" name="Formel" r:id="rId13" imgW="241200" imgH="228600" progId="Equation.3">
              <p:embed/>
            </p:oleObj>
          </a:graphicData>
        </a:graphic>
      </p:graphicFrame>
      <p:pic>
        <p:nvPicPr>
          <p:cNvPr id="2108" name="Picture 39" descr="ParticlesRoa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3297238"/>
            <a:ext cx="1763713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" name="Line 40"/>
          <p:cNvSpPr>
            <a:spLocks noChangeShapeType="1"/>
          </p:cNvSpPr>
          <p:nvPr/>
        </p:nvSpPr>
        <p:spPr bwMode="auto">
          <a:xfrm flipH="1" flipV="1">
            <a:off x="8305800" y="3536950"/>
            <a:ext cx="158750" cy="79375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pic>
        <p:nvPicPr>
          <p:cNvPr id="2110" name="Picture 41" descr="ParticlesDirecti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5102225"/>
            <a:ext cx="17637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ParticleClu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316288"/>
            <a:ext cx="5867400" cy="3541712"/>
          </a:xfrm>
          <a:prstGeom prst="rect">
            <a:avLst/>
          </a:prstGeom>
          <a:noFill/>
        </p:spPr>
      </p:pic>
      <p:graphicFrame>
        <p:nvGraphicFramePr>
          <p:cNvPr id="2067" name="Group 1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Particle Filter III</a:t>
            </a:r>
          </a:p>
        </p:txBody>
      </p:sp>
      <p:sp>
        <p:nvSpPr>
          <p:cNvPr id="21520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3214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Sensor Resetting</a:t>
            </a:r>
            <a:endParaRPr lang="en-US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endParaRPr lang="en-US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 During tracking: Insertion of samples within dynamic frame</a:t>
            </a:r>
          </a:p>
          <a:p>
            <a:pPr marL="1143000" lvl="2" indent="-228600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Compensates tracking errors</a:t>
            </a:r>
          </a:p>
          <a:p>
            <a:pPr lvl="1">
              <a:buFont typeface="Symbol" pitchFamily="18" charset="2"/>
              <a:buNone/>
            </a:pPr>
            <a:r>
              <a:rPr lang="en-US">
                <a:latin typeface="Calibri" pitchFamily="34" charset="0"/>
              </a:rPr>
              <a:t> </a:t>
            </a: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 Allows localization without known start position </a:t>
            </a:r>
          </a:p>
          <a:p>
            <a:pPr marL="1143000" lvl="2" indent="-228600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(work in progress)</a:t>
            </a:r>
          </a:p>
          <a:p>
            <a:pPr lvl="1">
              <a:buFont typeface="Symbol" pitchFamily="18" charset="2"/>
              <a:buChar char="-"/>
            </a:pP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b="1">
                <a:latin typeface="Calibri" pitchFamily="34" charset="0"/>
              </a:rPr>
              <a:t> Clustering</a:t>
            </a:r>
            <a:endParaRPr lang="en-US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endParaRPr lang="en-US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 Tracking of multiple hypotheses</a:t>
            </a:r>
          </a:p>
          <a:p>
            <a:pPr lvl="1">
              <a:buFont typeface="Symbol" pitchFamily="18" charset="2"/>
              <a:buChar char="-"/>
            </a:pPr>
            <a:endParaRPr lang="en-US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 Algorithm based on resampling history</a:t>
            </a:r>
            <a:endParaRPr lang="en-US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032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Test run 1:</a:t>
            </a:r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tracking of a wheelchair</a:t>
            </a:r>
            <a:br>
              <a:rPr lang="en-US" b="1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 length of test runs ~ 2.3km </a:t>
            </a:r>
          </a:p>
          <a:p>
            <a:pPr lvl="1">
              <a:buFont typeface="Symbol" pitchFamily="18" charset="2"/>
              <a:buChar char="-"/>
            </a:pPr>
            <a:endParaRPr lang="en-US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odometer readings with 2mm driving distance/tick</a:t>
            </a:r>
            <a:br>
              <a:rPr lang="en-US">
                <a:latin typeface="Calibri" pitchFamily="34" charset="0"/>
                <a:sym typeface="Symbol" pitchFamily="18" charset="2"/>
              </a:rPr>
            </a:br>
            <a:endParaRPr lang="en-US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 magnetometer readings from </a:t>
            </a:r>
            <a:br>
              <a:rPr lang="en-US">
                <a:latin typeface="Calibri" pitchFamily="34" charset="0"/>
                <a:sym typeface="Symbol" pitchFamily="18" charset="2"/>
              </a:rPr>
            </a:br>
            <a:r>
              <a:rPr lang="en-US">
                <a:latin typeface="Calibri" pitchFamily="34" charset="0"/>
                <a:sym typeface="Symbol" pitchFamily="18" charset="2"/>
              </a:rPr>
              <a:t>   </a:t>
            </a:r>
            <a:r>
              <a:rPr lang="en-US" i="1">
                <a:latin typeface="Calibri" pitchFamily="34" charset="0"/>
                <a:sym typeface="Symbol" pitchFamily="18" charset="2"/>
              </a:rPr>
              <a:t>Xsens MTx</a:t>
            </a:r>
            <a:r>
              <a:rPr lang="en-US">
                <a:latin typeface="Calibri" pitchFamily="34" charset="0"/>
                <a:sym typeface="Symbol" pitchFamily="18" charset="2"/>
              </a:rPr>
              <a:t> orientation tracker</a:t>
            </a:r>
            <a:br>
              <a:rPr lang="en-US">
                <a:latin typeface="Calibri" pitchFamily="34" charset="0"/>
                <a:sym typeface="Symbol" pitchFamily="18" charset="2"/>
              </a:rPr>
            </a:br>
            <a:endParaRPr lang="en-US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 altimeter readings  from barometer with </a:t>
            </a:r>
            <a:br>
              <a:rPr lang="en-US">
                <a:latin typeface="Calibri" pitchFamily="34" charset="0"/>
                <a:sym typeface="Symbol" pitchFamily="18" charset="2"/>
              </a:rPr>
            </a:br>
            <a:r>
              <a:rPr lang="en-US">
                <a:latin typeface="Calibri" pitchFamily="34" charset="0"/>
                <a:sym typeface="Symbol" pitchFamily="18" charset="2"/>
              </a:rPr>
              <a:t>   resolution of 30.48 cm and accuracy of ±3.048m</a:t>
            </a:r>
            <a:br>
              <a:rPr lang="en-US">
                <a:latin typeface="Calibri" pitchFamily="34" charset="0"/>
                <a:sym typeface="Symbol" pitchFamily="18" charset="2"/>
              </a:rPr>
            </a:br>
            <a:endParaRPr lang="en-US">
              <a:latin typeface="Calibri" pitchFamily="34" charset="0"/>
              <a:sym typeface="Symbol" pitchFamily="18" charset="2"/>
            </a:endParaRP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  <a:sym typeface="Symbol" pitchFamily="18" charset="2"/>
              </a:rPr>
              <a:t> reference GNSS position from </a:t>
            </a:r>
            <a:r>
              <a:rPr lang="en-US" i="1">
                <a:latin typeface="Calibri" pitchFamily="34" charset="0"/>
                <a:sym typeface="Symbol" pitchFamily="18" charset="2"/>
              </a:rPr>
              <a:t>Garmin GPSMap 60CSx, </a:t>
            </a:r>
            <a:br>
              <a:rPr lang="en-US" i="1">
                <a:latin typeface="Calibri" pitchFamily="34" charset="0"/>
                <a:sym typeface="Symbol" pitchFamily="18" charset="2"/>
              </a:rPr>
            </a:br>
            <a:r>
              <a:rPr lang="en-US" i="1">
                <a:latin typeface="Calibri" pitchFamily="34" charset="0"/>
                <a:sym typeface="Symbol" pitchFamily="18" charset="2"/>
              </a:rPr>
              <a:t>   </a:t>
            </a:r>
            <a:r>
              <a:rPr lang="en-US">
                <a:latin typeface="Calibri" pitchFamily="34" charset="0"/>
                <a:sym typeface="Symbol" pitchFamily="18" charset="2"/>
              </a:rPr>
              <a:t>WAAS/EGNOS enabled:</a:t>
            </a:r>
            <a:br>
              <a:rPr lang="en-US">
                <a:latin typeface="Calibri" pitchFamily="34" charset="0"/>
                <a:sym typeface="Symbol" pitchFamily="18" charset="2"/>
              </a:rPr>
            </a:br>
            <a:r>
              <a:rPr lang="en-US">
                <a:latin typeface="Calibri" pitchFamily="34" charset="0"/>
                <a:sym typeface="Symbol" pitchFamily="18" charset="2"/>
              </a:rPr>
              <a:t>   positional accuracy of 3-5m in 95% of all measurements</a:t>
            </a:r>
          </a:p>
        </p:txBody>
      </p:sp>
      <p:pic>
        <p:nvPicPr>
          <p:cNvPr id="22530" name="Grafik 12" descr="real_street4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547813"/>
            <a:ext cx="26273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28" name="Group 24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Evaluation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feld 14"/>
          <p:cNvSpPr txBox="1">
            <a:spLocks noChangeArrowheads="1"/>
          </p:cNvSpPr>
          <p:nvPr/>
        </p:nvSpPr>
        <p:spPr bwMode="auto">
          <a:xfrm>
            <a:off x="4679950" y="5400675"/>
            <a:ext cx="4122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section 1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location:	Worpswede, Germany</a:t>
            </a:r>
          </a:p>
          <a:p>
            <a:r>
              <a:rPr lang="en-US">
                <a:latin typeface="Calibri" pitchFamily="34" charset="0"/>
              </a:rPr>
              <a:t>   length: 		908m</a:t>
            </a:r>
          </a:p>
          <a:p>
            <a:r>
              <a:rPr lang="en-US">
                <a:latin typeface="Calibri" pitchFamily="34" charset="0"/>
              </a:rPr>
              <a:t>   mode:		tracking</a:t>
            </a:r>
          </a:p>
        </p:txBody>
      </p:sp>
      <p:pic>
        <p:nvPicPr>
          <p:cNvPr id="23554" name="Grafik 1" descr="errorsAndHeightsWorpswede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3708400"/>
            <a:ext cx="4341812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Grafik 3" descr="orientationsWorpswede1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1303338"/>
            <a:ext cx="43418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Grafik 10" descr="worpswedeExperiment1Trajectories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713" y="1295400"/>
            <a:ext cx="48593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ieren 16"/>
          <p:cNvGrpSpPr>
            <a:grpSpLocks/>
          </p:cNvGrpSpPr>
          <p:nvPr/>
        </p:nvGrpSpPr>
        <p:grpSpPr bwMode="auto">
          <a:xfrm>
            <a:off x="0" y="1268413"/>
            <a:ext cx="9144000" cy="5589587"/>
            <a:chOff x="0" y="1268760"/>
            <a:chExt cx="9144000" cy="5589240"/>
          </a:xfrm>
        </p:grpSpPr>
        <p:grpSp>
          <p:nvGrpSpPr>
            <p:cNvPr id="23573" name="Gruppieren 13"/>
            <p:cNvGrpSpPr>
              <a:grpSpLocks/>
            </p:cNvGrpSpPr>
            <p:nvPr/>
          </p:nvGrpSpPr>
          <p:grpSpPr bwMode="auto">
            <a:xfrm>
              <a:off x="0" y="1268760"/>
              <a:ext cx="9144000" cy="5589240"/>
              <a:chOff x="0" y="1268760"/>
              <a:chExt cx="9144000" cy="5589240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0" y="1268760"/>
                <a:ext cx="9144000" cy="5589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23576" name="Grafik 12" descr="worpswedeExperiment2Trajectories.png"/>
              <p:cNvPicPr>
                <a:picLocks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76000" y="1296000"/>
                <a:ext cx="4860000" cy="40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7" name="Grafik 2" descr="errorsAndHeightsWorpswede2.png"/>
              <p:cNvPicPr>
                <a:picLocks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0000" y="3708000"/>
                <a:ext cx="4341600" cy="313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8" name="Grafik 4" descr="orientationsWorpswede2.png"/>
              <p:cNvPicPr>
                <a:picLocks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2800" y="1303200"/>
                <a:ext cx="4341600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574" name="Textfeld 15"/>
            <p:cNvSpPr txBox="1">
              <a:spLocks noChangeArrowheads="1"/>
            </p:cNvSpPr>
            <p:nvPr/>
          </p:nvSpPr>
          <p:spPr bwMode="auto">
            <a:xfrm>
              <a:off x="4679950" y="5400766"/>
              <a:ext cx="4102100" cy="11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b="1">
                  <a:latin typeface="Calibri" pitchFamily="34" charset="0"/>
                </a:rPr>
                <a:t> section 2</a:t>
              </a:r>
            </a:p>
            <a:p>
              <a:r>
                <a:rPr lang="en-US">
                  <a:latin typeface="Calibri" pitchFamily="34" charset="0"/>
                </a:rPr>
                <a:t>   location: 	Worpswede, Germany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   length: 		1364m</a:t>
              </a:r>
            </a:p>
            <a:p>
              <a:r>
                <a:rPr lang="en-US">
                  <a:latin typeface="Calibri" pitchFamily="34" charset="0"/>
                </a:rPr>
                <a:t>   mode:		tracking</a:t>
              </a:r>
            </a:p>
          </p:txBody>
        </p:sp>
      </p:grpSp>
      <p:graphicFrame>
        <p:nvGraphicFramePr>
          <p:cNvPr id="22548" name="Group 20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 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Particle Filter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Evaluation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Bildschirmpräsentation (4:3)</PresentationFormat>
  <Paragraphs>158</Paragraphs>
  <Slides>13</Slides>
  <Notes>0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Larissa-Design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Mandel</dc:creator>
  <cp:lastModifiedBy>Christian Mandel</cp:lastModifiedBy>
  <cp:revision>350</cp:revision>
  <dcterms:created xsi:type="dcterms:W3CDTF">2010-09-29T12:32:12Z</dcterms:created>
  <dcterms:modified xsi:type="dcterms:W3CDTF">2010-10-21T07:59:36Z</dcterms:modified>
</cp:coreProperties>
</file>