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00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348" y="-20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69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49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36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7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9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27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77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6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C7D1-E0BF-465D-BD32-48C97F57606A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C572-3F20-4596-8555-3689760FA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wmf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3.wmf"/><Relationship Id="rId25" Type="http://schemas.openxmlformats.org/officeDocument/2006/relationships/image" Target="../media/image5.wmf"/><Relationship Id="rId2" Type="http://schemas.openxmlformats.org/officeDocument/2006/relationships/tags" Target="../tags/tag1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2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5" Type="http://schemas.openxmlformats.org/officeDocument/2006/relationships/image" Target="../media/image2.wmf"/><Relationship Id="rId23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4.wm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360000" y="3600000"/>
            <a:ext cx="14598000" cy="35604000"/>
          </a:xfrm>
          <a:prstGeom prst="roundRect">
            <a:avLst>
              <a:gd name="adj" fmla="val 453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ffffffffffffffffffffffff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720000" y="19908000"/>
            <a:ext cx="14042627" cy="14414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Goal: Increase accuracy of pose estimates by means of OSM data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State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estimated 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Motion Model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Sensor Model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85838" indent="4572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Fixed penalty values for pose hypothesis 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attached to various road types (modelled in               )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60000" y="360000"/>
            <a:ext cx="29556000" cy="2880000"/>
          </a:xfrm>
          <a:prstGeom prst="roundRect">
            <a:avLst>
              <a:gd name="adj" fmla="val 453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360000"/>
            <a:ext cx="20546009" cy="252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Localization in Urban Environments </a:t>
            </a:r>
          </a:p>
          <a:p>
            <a:r>
              <a:rPr lang="en-US" sz="8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Matching Sensor Data to Map Information</a:t>
            </a:r>
            <a:endParaRPr lang="en-US" sz="8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60000" y="39564000"/>
            <a:ext cx="29556000" cy="2880000"/>
          </a:xfrm>
          <a:prstGeom prst="roundRect">
            <a:avLst>
              <a:gd name="adj" fmla="val 4539"/>
            </a:avLst>
          </a:prstGeom>
          <a:solidFill>
            <a:srgbClr val="FCFCF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15318000" y="3600000"/>
            <a:ext cx="14598000" cy="35604000"/>
          </a:xfrm>
          <a:prstGeom prst="roundRect">
            <a:avLst>
              <a:gd name="adj" fmla="val 453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ffffffffffffffffffffffff</a:t>
            </a:r>
            <a:endParaRPr lang="en-US" dirty="0"/>
          </a:p>
        </p:txBody>
      </p:sp>
      <p:pic>
        <p:nvPicPr>
          <p:cNvPr id="1026" name="Picture 2" descr="D:\Benutzer\Christian\DFKI-HB-Lab\Vorlagen\Logos\DF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9744000"/>
            <a:ext cx="67733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3" descr="ASSAM-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600" y="39744000"/>
            <a:ext cx="2947105" cy="252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774400" y="360000"/>
            <a:ext cx="59602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Christian Mandel</a:t>
            </a:r>
          </a:p>
          <a:p>
            <a:pPr algn="r"/>
            <a:r>
              <a:rPr lang="en-US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Oliver Birbach</a:t>
            </a:r>
            <a:endParaRPr lang="en-US" sz="6000" baseline="30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75200" y="39744000"/>
            <a:ext cx="7456272" cy="252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Contact: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German Research Center </a:t>
            </a:r>
            <a:br>
              <a:rPr lang="en-US" sz="3200" dirty="0" smtClean="0"/>
            </a:br>
            <a:r>
              <a:rPr lang="en-US" sz="3200" dirty="0" smtClean="0"/>
              <a:t>for Artificial Intelligence,</a:t>
            </a:r>
          </a:p>
          <a:p>
            <a:r>
              <a:rPr lang="en-US" sz="3200" dirty="0" smtClean="0"/>
              <a:t>Bremen/Germany</a:t>
            </a:r>
          </a:p>
          <a:p>
            <a:r>
              <a:rPr lang="en-US" sz="3200" b="1" dirty="0" smtClean="0"/>
              <a:t>{Christian.Mandel, Oliver.Birbach}@dfki.de</a:t>
            </a:r>
            <a:endParaRPr lang="en-US" sz="32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720000" y="3960000"/>
            <a:ext cx="6019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Experimental Platforms</a:t>
            </a:r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2" name="Picture 8" descr="D:\Benutzer\Christian\Pictures\Xeno2\T2Rolland freigestel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57" y="3777119"/>
            <a:ext cx="3414225" cy="52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Benutzer\Christian\Pictures\Navigatipon Aid Rollator\Navigation Aid Rollator_processed_freigestell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475" y="7329961"/>
            <a:ext cx="2960140" cy="45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20000" y="4860000"/>
            <a:ext cx="9095760" cy="5527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Wheelchair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Rolland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(Fig.1) based on the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model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Xeno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Otto Bock Healthcare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Walker (Fig.2) based on the 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</a:pP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Topro Troja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hardware components used:</a:t>
            </a:r>
          </a:p>
          <a:p>
            <a:pPr marL="1257300" lvl="1" indent="-457200" defTabSz="7200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Wheel encoders (~2mm/tick)</a:t>
            </a:r>
          </a:p>
          <a:p>
            <a:pPr marL="1257300" lvl="1" indent="-457200" defTabSz="7200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OdoWheel 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IMU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57300" lvl="1" indent="-457200" defTabSz="7200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GPS (</a:t>
            </a:r>
            <a:r>
              <a:rPr lang="el-G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de-DE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Blox6 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WAAS / EGNOS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257300" lvl="1" indent="-457200" defTabSz="7200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Netbook-class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20000" y="11520000"/>
            <a:ext cx="12394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OpenStreetMap  as Environment Representation</a:t>
            </a:r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20000" y="12420000"/>
            <a:ext cx="10525958" cy="5334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OSM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describes: </a:t>
            </a:r>
          </a:p>
          <a:p>
            <a:pPr marL="1347788" lvl="1" indent="-4572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Path network including road types,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classification, inclination, …</a:t>
            </a:r>
          </a:p>
          <a:p>
            <a:pPr marL="1347788" lvl="1" indent="-4572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Geographic entities such as forests,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lakes, mountains, rivers, …</a:t>
            </a:r>
          </a:p>
          <a:p>
            <a:pPr marL="1347788" lvl="1" indent="-4572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Physical entities such as buildings, 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fences, steps</a:t>
            </a:r>
            <a: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traffic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lights, </a:t>
            </a:r>
            <a: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363" indent="-360363"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Path network modelled by PMR Quadtree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order to speed up closest point to path queries</a:t>
            </a:r>
          </a:p>
        </p:txBody>
      </p:sp>
      <p:sp>
        <p:nvSpPr>
          <p:cNvPr id="122" name="Textfeld 121"/>
          <p:cNvSpPr txBox="1"/>
          <p:nvPr/>
        </p:nvSpPr>
        <p:spPr>
          <a:xfrm>
            <a:off x="12709083" y="39744000"/>
            <a:ext cx="139510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/>
              <a:t> </a:t>
            </a:r>
            <a:r>
              <a:rPr lang="en-US" sz="3200" dirty="0" smtClean="0"/>
              <a:t>The project </a:t>
            </a:r>
            <a:r>
              <a:rPr lang="en-US" sz="3200" b="1" dirty="0" smtClean="0"/>
              <a:t>Assistants for Safe Mobility</a:t>
            </a:r>
            <a:r>
              <a:rPr lang="en-US" sz="3200" dirty="0"/>
              <a:t> </a:t>
            </a:r>
            <a:r>
              <a:rPr lang="en-US" sz="3200" dirty="0" smtClean="0"/>
              <a:t>is funded under the </a:t>
            </a:r>
            <a:r>
              <a:rPr lang="en-US" sz="3200" i="1" dirty="0" smtClean="0"/>
              <a:t>AAL Joint Programme</a:t>
            </a:r>
          </a:p>
          <a:p>
            <a:pPr algn="r"/>
            <a:r>
              <a:rPr lang="en-US" sz="3200" dirty="0"/>
              <a:t>b</a:t>
            </a:r>
            <a:r>
              <a:rPr lang="en-US" sz="3200" dirty="0" smtClean="0"/>
              <a:t>y the </a:t>
            </a:r>
            <a:r>
              <a:rPr lang="en-US" sz="3200" i="1" dirty="0" smtClean="0"/>
              <a:t>European Commission</a:t>
            </a:r>
            <a:r>
              <a:rPr lang="en-US" sz="3200" dirty="0" smtClean="0"/>
              <a:t> and the national funding organizations</a:t>
            </a:r>
          </a:p>
          <a:p>
            <a:pPr algn="r"/>
            <a:r>
              <a:rPr lang="en-US" sz="3200" i="1" dirty="0" smtClean="0"/>
              <a:t>Bundesministerium für Bildung und Forschung</a:t>
            </a:r>
            <a:r>
              <a:rPr lang="en-US" sz="3200" dirty="0" smtClean="0"/>
              <a:t> (GE),</a:t>
            </a:r>
          </a:p>
          <a:p>
            <a:pPr algn="r"/>
            <a:r>
              <a:rPr lang="en-US" sz="3200" i="1" dirty="0" smtClean="0"/>
              <a:t>Ministerio de Industria, Turismo y Comercio</a:t>
            </a:r>
            <a:r>
              <a:rPr lang="en-US" sz="3200" dirty="0" smtClean="0"/>
              <a:t> (ES),</a:t>
            </a:r>
          </a:p>
          <a:p>
            <a:pPr algn="r"/>
            <a:r>
              <a:rPr lang="en-US" sz="3200" dirty="0" smtClean="0"/>
              <a:t>and the </a:t>
            </a:r>
            <a:r>
              <a:rPr lang="en-US" sz="3200" i="1" dirty="0" smtClean="0"/>
              <a:t>Ministry of VWS</a:t>
            </a:r>
            <a:r>
              <a:rPr lang="en-US" sz="3200" dirty="0" smtClean="0"/>
              <a:t> (NL)</a:t>
            </a:r>
            <a:endParaRPr lang="en-US" sz="3200" dirty="0"/>
          </a:p>
        </p:txBody>
      </p:sp>
      <p:sp>
        <p:nvSpPr>
          <p:cNvPr id="83" name="Abgerundetes Rechteck 82"/>
          <p:cNvSpPr/>
          <p:nvPr/>
        </p:nvSpPr>
        <p:spPr>
          <a:xfrm>
            <a:off x="11276389" y="8415972"/>
            <a:ext cx="1066789" cy="485866"/>
          </a:xfrm>
          <a:prstGeom prst="roundRect">
            <a:avLst>
              <a:gd name="adj" fmla="val 42308"/>
            </a:avLst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Fig.1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Abgerundetes Rechteck 83"/>
          <p:cNvSpPr/>
          <p:nvPr/>
        </p:nvSpPr>
        <p:spPr>
          <a:xfrm>
            <a:off x="13805094" y="11712482"/>
            <a:ext cx="1066789" cy="485866"/>
          </a:xfrm>
          <a:prstGeom prst="roundRect">
            <a:avLst>
              <a:gd name="adj" fmla="val 42308"/>
            </a:avLst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Fig.2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0134356" y="12795676"/>
            <a:ext cx="4533929" cy="3976345"/>
            <a:chOff x="10134356" y="12795676"/>
            <a:chExt cx="4533929" cy="3976345"/>
          </a:xfrm>
        </p:grpSpPr>
        <p:pic>
          <p:nvPicPr>
            <p:cNvPr id="1029" name="Picture 5" descr="D:\Benutzer\Christian\Papers\diesesundjenes\ECMR2013\figures\osmCityCent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4356" y="12795676"/>
              <a:ext cx="4533929" cy="3976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Abgerundetes Rechteck 84"/>
            <p:cNvSpPr/>
            <p:nvPr/>
          </p:nvSpPr>
          <p:spPr>
            <a:xfrm>
              <a:off x="13579200" y="16272000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Fig.3</a:t>
              </a:r>
              <a:endParaRPr lang="en-US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15678000" y="3960000"/>
            <a:ext cx="6272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Experimental Evaluation</a:t>
            </a:r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15678000" y="4860000"/>
            <a:ext cx="14107067" cy="29903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Manually given start-poses for both experiments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Initial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evaluation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hand-pushed</a:t>
            </a:r>
            <a:r>
              <a:rPr lang="de-DE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walker (Fig.2)</a:t>
            </a:r>
          </a:p>
          <a:p>
            <a:pPr marL="903288" lvl="1" indent="43815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Localizer trajectory in Fig.7 (red) compared against pure GPS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trajectory (green) reveals reasonable tracking performance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Primary evaluation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Rolland (Fig.1) on ~3.5km long course in 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the city center of Bremen, Germany</a:t>
            </a:r>
          </a:p>
          <a:p>
            <a:pPr marL="895350" lvl="1" indent="4572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Trajectories in Fig. 8 compare localizer output (red) against</a:t>
            </a:r>
            <a: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pure GPS (green), Kalman Filter-based fusion of odometry 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gyro (blue) and GPS (pink)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5350" lvl="1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5350" lvl="1" indent="457200"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Estimated orientation along 4</a:t>
            </a:r>
            <a:r>
              <a:rPr lang="en-GB" sz="36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 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 (wp 3-4 in Fig.9)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given by the proposed particle filter (red), the contrasted 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Kalman filter (green), and by odometry (blue)</a:t>
            </a:r>
            <a:b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GB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55" name="Picture 231" descr="D:\Benutzer\Christian\DFKI-HB-Lab\Projects\ASSAM\Dissemination\Conferences and Exhibits\2013 Workshop ICT meets Health\Navigation Aid\figures\particleFilterTopr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799" y="7664081"/>
            <a:ext cx="11136891" cy="624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Abgerundetes Rechteck 99"/>
          <p:cNvSpPr/>
          <p:nvPr/>
        </p:nvSpPr>
        <p:spPr>
          <a:xfrm>
            <a:off x="17063406" y="13411474"/>
            <a:ext cx="1066789" cy="485866"/>
          </a:xfrm>
          <a:prstGeom prst="roundRect">
            <a:avLst>
              <a:gd name="adj" fmla="val 42308"/>
            </a:avLst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Fig.7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6" name="Gruppieren 25"/>
          <p:cNvGrpSpPr>
            <a:grpSpLocks noChangeAspect="1"/>
          </p:cNvGrpSpPr>
          <p:nvPr/>
        </p:nvGrpSpPr>
        <p:grpSpPr>
          <a:xfrm>
            <a:off x="17047800" y="18277234"/>
            <a:ext cx="11138400" cy="12687879"/>
            <a:chOff x="21384000" y="11654869"/>
            <a:chExt cx="8100000" cy="9226803"/>
          </a:xfrm>
        </p:grpSpPr>
        <p:pic>
          <p:nvPicPr>
            <p:cNvPr id="1030" name="Picture 6" descr="D:\Benutzer\Christian\Papers\diesesundjenes\ECMR2013\figures\mapCompilationWithTrajectoriesFin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4000" y="11654869"/>
              <a:ext cx="8100000" cy="92268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Abgerundetes Rechteck 100"/>
            <p:cNvSpPr/>
            <p:nvPr/>
          </p:nvSpPr>
          <p:spPr>
            <a:xfrm>
              <a:off x="21384000" y="20382067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Fig.8</a:t>
              </a:r>
              <a:endParaRPr lang="en-US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7049600" y="33624173"/>
            <a:ext cx="11138400" cy="5161697"/>
            <a:chOff x="20451444" y="21888487"/>
            <a:chExt cx="8570994" cy="5616822"/>
          </a:xfrm>
        </p:grpSpPr>
        <p:pic>
          <p:nvPicPr>
            <p:cNvPr id="1292" name="Picture 26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51444" y="21888487"/>
              <a:ext cx="8570994" cy="56168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Abgerundetes Rechteck 101"/>
            <p:cNvSpPr/>
            <p:nvPr/>
          </p:nvSpPr>
          <p:spPr>
            <a:xfrm>
              <a:off x="27847047" y="26522773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Fig.9</a:t>
              </a:r>
              <a:endParaRPr lang="en-US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720000" y="19008000"/>
            <a:ext cx="8876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Particle Filter based Map Matching</a:t>
            </a:r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20000" y="21085200"/>
            <a:ext cx="13874400" cy="10955819"/>
            <a:chOff x="720000" y="19844205"/>
            <a:chExt cx="13874400" cy="1095581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720000" y="19844205"/>
              <a:ext cx="13874400" cy="10955819"/>
              <a:chOff x="720000" y="19844205"/>
              <a:chExt cx="13874400" cy="10955819"/>
            </a:xfrm>
          </p:grpSpPr>
          <p:graphicFrame>
            <p:nvGraphicFramePr>
              <p:cNvPr id="2" name="Objek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0724693"/>
                  </p:ext>
                </p:extLst>
              </p:nvPr>
            </p:nvGraphicFramePr>
            <p:xfrm>
              <a:off x="6454800" y="19844205"/>
              <a:ext cx="3960000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" name="Formel" r:id="rId12" imgW="1536480" imgH="279360" progId="Equation.3">
                      <p:embed/>
                    </p:oleObj>
                  </mc:Choice>
                  <mc:Fallback>
                    <p:oleObj name="Formel" r:id="rId12" imgW="1536480" imgH="27936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6454800" y="19844205"/>
                            <a:ext cx="3960000" cy="72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k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4863058"/>
                  </p:ext>
                </p:extLst>
              </p:nvPr>
            </p:nvGraphicFramePr>
            <p:xfrm>
              <a:off x="6433200" y="20541054"/>
              <a:ext cx="8040687" cy="2092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" name="Formel" r:id="rId14" imgW="2831760" imgH="736560" progId="Equation.3">
                      <p:embed/>
                    </p:oleObj>
                  </mc:Choice>
                  <mc:Fallback>
                    <p:oleObj name="Formel" r:id="rId14" imgW="2831760" imgH="73656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6433200" y="20541054"/>
                            <a:ext cx="8040687" cy="2092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k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242480"/>
                  </p:ext>
                </p:extLst>
              </p:nvPr>
            </p:nvGraphicFramePr>
            <p:xfrm>
              <a:off x="6354000" y="22982273"/>
              <a:ext cx="2955783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8" name="Formel" r:id="rId16" imgW="990360" imgH="241200" progId="Equation.3">
                      <p:embed/>
                    </p:oleObj>
                  </mc:Choice>
                  <mc:Fallback>
                    <p:oleObj name="Formel" r:id="rId16" imgW="990360" imgH="241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6354000" y="22982273"/>
                            <a:ext cx="2955783" cy="72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k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7529381"/>
                  </p:ext>
                </p:extLst>
              </p:nvPr>
            </p:nvGraphicFramePr>
            <p:xfrm>
              <a:off x="6696000" y="23868000"/>
              <a:ext cx="4788000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" name="Formel" r:id="rId18" imgW="1688760" imgH="253800" progId="Equation.3">
                      <p:embed/>
                    </p:oleObj>
                  </mc:Choice>
                  <mc:Fallback>
                    <p:oleObj name="Formel" r:id="rId18" imgW="1688760" imgH="253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6696000" y="23868000"/>
                            <a:ext cx="4788000" cy="72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8" name="Gruppieren 27"/>
              <p:cNvGrpSpPr/>
              <p:nvPr/>
            </p:nvGrpSpPr>
            <p:grpSpPr>
              <a:xfrm>
                <a:off x="720000" y="25140902"/>
                <a:ext cx="13874400" cy="5659122"/>
                <a:chOff x="720000" y="26157678"/>
                <a:chExt cx="13874400" cy="5659122"/>
              </a:xfrm>
            </p:grpSpPr>
            <p:sp>
              <p:nvSpPr>
                <p:cNvPr id="86" name="Abgerundetes Rechteck 85"/>
                <p:cNvSpPr/>
                <p:nvPr/>
              </p:nvSpPr>
              <p:spPr>
                <a:xfrm>
                  <a:off x="11889474" y="26162228"/>
                  <a:ext cx="2413380" cy="728043"/>
                </a:xfrm>
                <a:prstGeom prst="roundRect">
                  <a:avLst/>
                </a:prstGeom>
                <a:solidFill>
                  <a:srgbClr val="FF9999"/>
                </a:solidFill>
                <a:ln>
                  <a:solidFill>
                    <a:srgbClr val="FF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" name="Gruppieren 14"/>
                <p:cNvGrpSpPr/>
                <p:nvPr/>
              </p:nvGrpSpPr>
              <p:grpSpPr>
                <a:xfrm>
                  <a:off x="720000" y="27432000"/>
                  <a:ext cx="13874400" cy="4384800"/>
                  <a:chOff x="720000" y="29520000"/>
                  <a:chExt cx="13874400" cy="4384800"/>
                </a:xfrm>
              </p:grpSpPr>
              <p:grpSp>
                <p:nvGrpSpPr>
                  <p:cNvPr id="1173" name="Gruppieren 1172"/>
                  <p:cNvGrpSpPr/>
                  <p:nvPr/>
                </p:nvGrpSpPr>
                <p:grpSpPr>
                  <a:xfrm>
                    <a:off x="720000" y="29520000"/>
                    <a:ext cx="4384800" cy="4384799"/>
                    <a:chOff x="720000" y="29520000"/>
                    <a:chExt cx="4384800" cy="4384799"/>
                  </a:xfrm>
                </p:grpSpPr>
                <p:pic>
                  <p:nvPicPr>
                    <p:cNvPr id="1176" name="Picture 152" descr="D:\Benutzer\Christian\Poster\ECMR 2013\figures\sensor model background 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0000" y="29520000"/>
                      <a:ext cx="4384800" cy="4384799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32" name="Gruppieren 31"/>
                    <p:cNvGrpSpPr/>
                    <p:nvPr/>
                  </p:nvGrpSpPr>
                  <p:grpSpPr>
                    <a:xfrm rot="1460447">
                      <a:off x="2231528" y="30218446"/>
                      <a:ext cx="720000" cy="720000"/>
                      <a:chOff x="2231528" y="30218446"/>
                      <a:chExt cx="720000" cy="720000"/>
                    </a:xfrm>
                  </p:grpSpPr>
                  <p:sp>
                    <p:nvSpPr>
                      <p:cNvPr id="29" name="Ellipse 28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31" name="Gerade Verbindung 30"/>
                      <p:cNvCxnSpPr>
                        <a:stCxn id="29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" name="Gruppieren 40"/>
                    <p:cNvGrpSpPr/>
                    <p:nvPr/>
                  </p:nvGrpSpPr>
                  <p:grpSpPr>
                    <a:xfrm rot="455832">
                      <a:off x="3543921" y="31548110"/>
                      <a:ext cx="720000" cy="720000"/>
                      <a:chOff x="2231528" y="30218446"/>
                      <a:chExt cx="720000" cy="720000"/>
                    </a:xfrm>
                  </p:grpSpPr>
                  <p:sp>
                    <p:nvSpPr>
                      <p:cNvPr id="42" name="Ellipse 41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43" name="Gerade Verbindung 42"/>
                      <p:cNvCxnSpPr>
                        <a:stCxn id="42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" name="Gerade Verbindung 34"/>
                    <p:cNvCxnSpPr/>
                    <p:nvPr/>
                  </p:nvCxnSpPr>
                  <p:spPr>
                    <a:xfrm>
                      <a:off x="2591528" y="30578446"/>
                      <a:ext cx="1309207" cy="133570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74" name="Gruppieren 1173"/>
                  <p:cNvGrpSpPr/>
                  <p:nvPr/>
                </p:nvGrpSpPr>
                <p:grpSpPr>
                  <a:xfrm>
                    <a:off x="5464800" y="29520000"/>
                    <a:ext cx="4384800" cy="4384800"/>
                    <a:chOff x="5464800" y="29520000"/>
                    <a:chExt cx="4384800" cy="4384800"/>
                  </a:xfrm>
                </p:grpSpPr>
                <p:pic>
                  <p:nvPicPr>
                    <p:cNvPr id="1193" name="Picture 169" descr="D:\Benutzer\Christian\Poster\ECMR 2013\figures\sensor model background 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4800" y="29520000"/>
                      <a:ext cx="4384800" cy="43848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48" name="Gruppieren 47"/>
                    <p:cNvGrpSpPr/>
                    <p:nvPr/>
                  </p:nvGrpSpPr>
                  <p:grpSpPr>
                    <a:xfrm rot="19132810">
                      <a:off x="8245331" y="32061103"/>
                      <a:ext cx="720000" cy="720000"/>
                      <a:chOff x="2231528" y="30218446"/>
                      <a:chExt cx="720000" cy="720000"/>
                    </a:xfrm>
                  </p:grpSpPr>
                  <p:sp>
                    <p:nvSpPr>
                      <p:cNvPr id="49" name="Ellipse 48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50" name="Gerade Verbindung 49"/>
                      <p:cNvCxnSpPr>
                        <a:stCxn id="49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1" name="Gerade Verbindung 50"/>
                    <p:cNvCxnSpPr/>
                    <p:nvPr/>
                  </p:nvCxnSpPr>
                  <p:spPr>
                    <a:xfrm>
                      <a:off x="7804150" y="31642050"/>
                      <a:ext cx="387350" cy="2241550"/>
                    </a:xfrm>
                    <a:prstGeom prst="line">
                      <a:avLst/>
                    </a:prstGeom>
                    <a:ln w="53975">
                      <a:solidFill>
                        <a:srgbClr val="0066FF"/>
                      </a:solidFill>
                      <a:prstDash val="sys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54"/>
                    <p:cNvCxnSpPr/>
                    <p:nvPr/>
                  </p:nvCxnSpPr>
                  <p:spPr>
                    <a:xfrm>
                      <a:off x="6870700" y="29565600"/>
                      <a:ext cx="755650" cy="1498600"/>
                    </a:xfrm>
                    <a:prstGeom prst="line">
                      <a:avLst/>
                    </a:prstGeom>
                    <a:ln w="53975">
                      <a:solidFill>
                        <a:srgbClr val="0066FF"/>
                      </a:solidFill>
                      <a:prstDash val="sys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Ellipse 60"/>
                    <p:cNvSpPr>
                      <a:spLocks noChangeAspect="1"/>
                    </p:cNvSpPr>
                    <p:nvPr/>
                  </p:nvSpPr>
                  <p:spPr>
                    <a:xfrm rot="7774487">
                      <a:off x="7511520" y="31114093"/>
                      <a:ext cx="504000" cy="504000"/>
                    </a:xfrm>
                    <a:prstGeom prst="ellipse">
                      <a:avLst/>
                    </a:prstGeom>
                    <a:noFill/>
                    <a:ln w="53975">
                      <a:solidFill>
                        <a:srgbClr val="0066FF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63" name="Gerade Verbindung 62"/>
                    <p:cNvCxnSpPr/>
                    <p:nvPr/>
                  </p:nvCxnSpPr>
                  <p:spPr>
                    <a:xfrm flipH="1">
                      <a:off x="7918450" y="32423100"/>
                      <a:ext cx="692150" cy="635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72" name="Gruppieren 1171"/>
                  <p:cNvGrpSpPr/>
                  <p:nvPr/>
                </p:nvGrpSpPr>
                <p:grpSpPr>
                  <a:xfrm>
                    <a:off x="10209600" y="29520000"/>
                    <a:ext cx="4384800" cy="4384800"/>
                    <a:chOff x="10209600" y="29520000"/>
                    <a:chExt cx="4384800" cy="4384800"/>
                  </a:xfrm>
                </p:grpSpPr>
                <p:pic>
                  <p:nvPicPr>
                    <p:cNvPr id="1214" name="Picture 190" descr="D:\Benutzer\Christian\Poster\ECMR 2013\figures\sensor model background 3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209600" y="29520000"/>
                      <a:ext cx="4384800" cy="43848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161" name="Freihandform 1160"/>
                    <p:cNvSpPr/>
                    <p:nvPr/>
                  </p:nvSpPr>
                  <p:spPr>
                    <a:xfrm>
                      <a:off x="12631003" y="29943188"/>
                      <a:ext cx="1651379" cy="1596788"/>
                    </a:xfrm>
                    <a:custGeom>
                      <a:avLst/>
                      <a:gdLst>
                        <a:gd name="connsiteX0" fmla="*/ 395785 w 1651379"/>
                        <a:gd name="connsiteY0" fmla="*/ 0 h 1596788"/>
                        <a:gd name="connsiteX1" fmla="*/ 170597 w 1651379"/>
                        <a:gd name="connsiteY1" fmla="*/ 409433 h 1596788"/>
                        <a:gd name="connsiteX2" fmla="*/ 266131 w 1651379"/>
                        <a:gd name="connsiteY2" fmla="*/ 464024 h 1596788"/>
                        <a:gd name="connsiteX3" fmla="*/ 0 w 1651379"/>
                        <a:gd name="connsiteY3" fmla="*/ 859809 h 1596788"/>
                        <a:gd name="connsiteX4" fmla="*/ 327546 w 1651379"/>
                        <a:gd name="connsiteY4" fmla="*/ 1125940 h 1596788"/>
                        <a:gd name="connsiteX5" fmla="*/ 225188 w 1651379"/>
                        <a:gd name="connsiteY5" fmla="*/ 1282890 h 1596788"/>
                        <a:gd name="connsiteX6" fmla="*/ 566382 w 1651379"/>
                        <a:gd name="connsiteY6" fmla="*/ 1528549 h 1596788"/>
                        <a:gd name="connsiteX7" fmla="*/ 655093 w 1651379"/>
                        <a:gd name="connsiteY7" fmla="*/ 1385248 h 1596788"/>
                        <a:gd name="connsiteX8" fmla="*/ 1023582 w 1651379"/>
                        <a:gd name="connsiteY8" fmla="*/ 1596788 h 1596788"/>
                        <a:gd name="connsiteX9" fmla="*/ 1289713 w 1651379"/>
                        <a:gd name="connsiteY9" fmla="*/ 1207827 h 1596788"/>
                        <a:gd name="connsiteX10" fmla="*/ 1405719 w 1651379"/>
                        <a:gd name="connsiteY10" fmla="*/ 1303361 h 1596788"/>
                        <a:gd name="connsiteX11" fmla="*/ 1651379 w 1651379"/>
                        <a:gd name="connsiteY11" fmla="*/ 859809 h 1596788"/>
                        <a:gd name="connsiteX12" fmla="*/ 395785 w 1651379"/>
                        <a:gd name="connsiteY12" fmla="*/ 0 h 1596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651379" h="1596788">
                          <a:moveTo>
                            <a:pt x="395785" y="0"/>
                          </a:moveTo>
                          <a:lnTo>
                            <a:pt x="170597" y="409433"/>
                          </a:lnTo>
                          <a:lnTo>
                            <a:pt x="266131" y="464024"/>
                          </a:lnTo>
                          <a:lnTo>
                            <a:pt x="0" y="859809"/>
                          </a:lnTo>
                          <a:lnTo>
                            <a:pt x="327546" y="1125940"/>
                          </a:lnTo>
                          <a:lnTo>
                            <a:pt x="225188" y="1282890"/>
                          </a:lnTo>
                          <a:lnTo>
                            <a:pt x="566382" y="1528549"/>
                          </a:lnTo>
                          <a:lnTo>
                            <a:pt x="655093" y="1385248"/>
                          </a:lnTo>
                          <a:lnTo>
                            <a:pt x="1023582" y="1596788"/>
                          </a:lnTo>
                          <a:lnTo>
                            <a:pt x="1289713" y="1207827"/>
                          </a:lnTo>
                          <a:lnTo>
                            <a:pt x="1405719" y="1303361"/>
                          </a:lnTo>
                          <a:lnTo>
                            <a:pt x="1651379" y="859809"/>
                          </a:lnTo>
                          <a:lnTo>
                            <a:pt x="395785" y="0"/>
                          </a:lnTo>
                          <a:close/>
                        </a:path>
                      </a:pathLst>
                    </a:custGeom>
                    <a:solidFill>
                      <a:srgbClr val="FF9999">
                        <a:alpha val="31000"/>
                      </a:srgbClr>
                    </a:solidFill>
                    <a:ln>
                      <a:solidFill>
                        <a:srgbClr val="FF999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90" name="Gruppieren 89"/>
                    <p:cNvGrpSpPr/>
                    <p:nvPr/>
                  </p:nvGrpSpPr>
                  <p:grpSpPr>
                    <a:xfrm rot="6678310">
                      <a:off x="13582779" y="30616343"/>
                      <a:ext cx="360000" cy="360000"/>
                      <a:chOff x="2231528" y="30218446"/>
                      <a:chExt cx="720000" cy="720000"/>
                    </a:xfrm>
                  </p:grpSpPr>
                  <p:sp>
                    <p:nvSpPr>
                      <p:cNvPr id="91" name="Ellipse 90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92" name="Gerade Verbindung 91"/>
                      <p:cNvCxnSpPr>
                        <a:stCxn id="91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64" name="Gruppieren 1163"/>
                    <p:cNvGrpSpPr/>
                    <p:nvPr/>
                  </p:nvGrpSpPr>
                  <p:grpSpPr>
                    <a:xfrm>
                      <a:off x="12959530" y="32094852"/>
                      <a:ext cx="1231183" cy="1033289"/>
                      <a:chOff x="12959530" y="32094852"/>
                      <a:chExt cx="1231183" cy="1033289"/>
                    </a:xfrm>
                  </p:grpSpPr>
                  <p:grpSp>
                    <p:nvGrpSpPr>
                      <p:cNvPr id="93" name="Gruppieren 92"/>
                      <p:cNvGrpSpPr/>
                      <p:nvPr/>
                    </p:nvGrpSpPr>
                    <p:grpSpPr>
                      <a:xfrm rot="5227444">
                        <a:off x="13830713" y="32768141"/>
                        <a:ext cx="360000" cy="360000"/>
                        <a:chOff x="2231528" y="30218446"/>
                        <a:chExt cx="720000" cy="720000"/>
                      </a:xfrm>
                    </p:grpSpPr>
                    <p:sp>
                      <p:nvSpPr>
                        <p:cNvPr id="94" name="Ellipse 93"/>
                        <p:cNvSpPr/>
                        <p:nvPr/>
                      </p:nvSpPr>
                      <p:spPr>
                        <a:xfrm>
                          <a:off x="2231528" y="30218446"/>
                          <a:ext cx="720000" cy="720000"/>
                        </a:xfrm>
                        <a:prstGeom prst="ellipse">
                          <a:avLst/>
                        </a:prstGeom>
                        <a:noFill/>
                        <a:ln w="63500">
                          <a:solidFill>
                            <a:srgbClr val="00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cxnSp>
                      <p:nvCxnSpPr>
                        <p:cNvPr id="95" name="Gerade Verbindung 94"/>
                        <p:cNvCxnSpPr>
                          <a:stCxn id="94" idx="3"/>
                        </p:cNvCxnSpPr>
                        <p:nvPr/>
                      </p:nvCxnSpPr>
                      <p:spPr>
                        <a:xfrm flipV="1">
                          <a:off x="2336970" y="30578446"/>
                          <a:ext cx="254558" cy="254558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FF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6" name="Gruppieren 95"/>
                      <p:cNvGrpSpPr/>
                      <p:nvPr/>
                    </p:nvGrpSpPr>
                    <p:grpSpPr>
                      <a:xfrm rot="5227444">
                        <a:off x="12959530" y="32094852"/>
                        <a:ext cx="360000" cy="360000"/>
                        <a:chOff x="2231528" y="30218446"/>
                        <a:chExt cx="720000" cy="720000"/>
                      </a:xfrm>
                    </p:grpSpPr>
                    <p:sp>
                      <p:nvSpPr>
                        <p:cNvPr id="97" name="Ellipse 96"/>
                        <p:cNvSpPr/>
                        <p:nvPr/>
                      </p:nvSpPr>
                      <p:spPr>
                        <a:xfrm>
                          <a:off x="2231528" y="30218446"/>
                          <a:ext cx="720000" cy="720000"/>
                        </a:xfrm>
                        <a:prstGeom prst="ellipse">
                          <a:avLst/>
                        </a:prstGeom>
                        <a:noFill/>
                        <a:ln w="63500">
                          <a:solidFill>
                            <a:srgbClr val="00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cxnSp>
                      <p:nvCxnSpPr>
                        <p:cNvPr id="98" name="Gerade Verbindung 97"/>
                        <p:cNvCxnSpPr>
                          <a:stCxn id="97" idx="3"/>
                        </p:cNvCxnSpPr>
                        <p:nvPr/>
                      </p:nvCxnSpPr>
                      <p:spPr>
                        <a:xfrm flipV="1">
                          <a:off x="2336970" y="30578446"/>
                          <a:ext cx="254558" cy="254558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FF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9" name="Gerade Verbindung 98"/>
                      <p:cNvCxnSpPr/>
                      <p:nvPr/>
                    </p:nvCxnSpPr>
                    <p:spPr>
                      <a:xfrm>
                        <a:off x="13286096" y="32399785"/>
                        <a:ext cx="559558" cy="443552"/>
                      </a:xfrm>
                      <a:prstGeom prst="line">
                        <a:avLst/>
                      </a:prstGeom>
                      <a:ln w="53975">
                        <a:solidFill>
                          <a:srgbClr val="00FF00"/>
                        </a:solidFill>
                        <a:prstDash val="sysDash"/>
                        <a:headEnd type="none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uppieren 103"/>
                    <p:cNvGrpSpPr/>
                    <p:nvPr/>
                  </p:nvGrpSpPr>
                  <p:grpSpPr>
                    <a:xfrm rot="3238630">
                      <a:off x="11610408" y="32820877"/>
                      <a:ext cx="360000" cy="360000"/>
                      <a:chOff x="2231528" y="30218446"/>
                      <a:chExt cx="720000" cy="720000"/>
                    </a:xfrm>
                  </p:grpSpPr>
                  <p:sp>
                    <p:nvSpPr>
                      <p:cNvPr id="109" name="Ellipse 108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10" name="Gerade Verbindung 109"/>
                      <p:cNvCxnSpPr>
                        <a:stCxn id="109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5" name="Gruppieren 104"/>
                    <p:cNvGrpSpPr/>
                    <p:nvPr/>
                  </p:nvGrpSpPr>
                  <p:grpSpPr>
                    <a:xfrm rot="3102730">
                      <a:off x="10682628" y="32438321"/>
                      <a:ext cx="360000" cy="360000"/>
                      <a:chOff x="2231528" y="30218446"/>
                      <a:chExt cx="720000" cy="720000"/>
                    </a:xfrm>
                  </p:grpSpPr>
                  <p:sp>
                    <p:nvSpPr>
                      <p:cNvPr id="107" name="Ellipse 106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08" name="Gerade Verbindung 107"/>
                      <p:cNvCxnSpPr>
                        <a:stCxn id="107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66" name="Freihandform 1165"/>
                    <p:cNvSpPr/>
                    <p:nvPr/>
                  </p:nvSpPr>
                  <p:spPr>
                    <a:xfrm>
                      <a:off x="10235821" y="29902245"/>
                      <a:ext cx="1999397" cy="1801504"/>
                    </a:xfrm>
                    <a:custGeom>
                      <a:avLst/>
                      <a:gdLst>
                        <a:gd name="connsiteX0" fmla="*/ 1105469 w 1999397"/>
                        <a:gd name="connsiteY0" fmla="*/ 0 h 1801504"/>
                        <a:gd name="connsiteX1" fmla="*/ 689212 w 1999397"/>
                        <a:gd name="connsiteY1" fmla="*/ 279779 h 1801504"/>
                        <a:gd name="connsiteX2" fmla="*/ 0 w 1999397"/>
                        <a:gd name="connsiteY2" fmla="*/ 846161 h 1801504"/>
                        <a:gd name="connsiteX3" fmla="*/ 0 w 1999397"/>
                        <a:gd name="connsiteY3" fmla="*/ 1801504 h 1801504"/>
                        <a:gd name="connsiteX4" fmla="*/ 1999397 w 1999397"/>
                        <a:gd name="connsiteY4" fmla="*/ 1781033 h 1801504"/>
                        <a:gd name="connsiteX5" fmla="*/ 1726442 w 1999397"/>
                        <a:gd name="connsiteY5" fmla="*/ 1460310 h 1801504"/>
                        <a:gd name="connsiteX6" fmla="*/ 1699146 w 1999397"/>
                        <a:gd name="connsiteY6" fmla="*/ 1603612 h 1801504"/>
                        <a:gd name="connsiteX7" fmla="*/ 1426191 w 1999397"/>
                        <a:gd name="connsiteY7" fmla="*/ 1583140 h 1801504"/>
                        <a:gd name="connsiteX8" fmla="*/ 975815 w 1999397"/>
                        <a:gd name="connsiteY8" fmla="*/ 1030406 h 1801504"/>
                        <a:gd name="connsiteX9" fmla="*/ 934872 w 1999397"/>
                        <a:gd name="connsiteY9" fmla="*/ 975815 h 1801504"/>
                        <a:gd name="connsiteX10" fmla="*/ 1139588 w 1999397"/>
                        <a:gd name="connsiteY10" fmla="*/ 777922 h 1801504"/>
                        <a:gd name="connsiteX11" fmla="*/ 1330657 w 1999397"/>
                        <a:gd name="connsiteY11" fmla="*/ 887104 h 1801504"/>
                        <a:gd name="connsiteX12" fmla="*/ 1057701 w 1999397"/>
                        <a:gd name="connsiteY12" fmla="*/ 504967 h 1801504"/>
                        <a:gd name="connsiteX13" fmla="*/ 1310185 w 1999397"/>
                        <a:gd name="connsiteY13" fmla="*/ 272955 h 1801504"/>
                        <a:gd name="connsiteX14" fmla="*/ 1105469 w 1999397"/>
                        <a:gd name="connsiteY14" fmla="*/ 0 h 1801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999397" h="1801504">
                          <a:moveTo>
                            <a:pt x="1105469" y="0"/>
                          </a:moveTo>
                          <a:lnTo>
                            <a:pt x="689212" y="279779"/>
                          </a:lnTo>
                          <a:lnTo>
                            <a:pt x="0" y="846161"/>
                          </a:lnTo>
                          <a:lnTo>
                            <a:pt x="0" y="1801504"/>
                          </a:lnTo>
                          <a:lnTo>
                            <a:pt x="1999397" y="1781033"/>
                          </a:lnTo>
                          <a:lnTo>
                            <a:pt x="1726442" y="1460310"/>
                          </a:lnTo>
                          <a:lnTo>
                            <a:pt x="1699146" y="1603612"/>
                          </a:lnTo>
                          <a:lnTo>
                            <a:pt x="1426191" y="1583140"/>
                          </a:lnTo>
                          <a:lnTo>
                            <a:pt x="975815" y="1030406"/>
                          </a:lnTo>
                          <a:lnTo>
                            <a:pt x="934872" y="975815"/>
                          </a:lnTo>
                          <a:lnTo>
                            <a:pt x="1139588" y="777922"/>
                          </a:lnTo>
                          <a:lnTo>
                            <a:pt x="1330657" y="887104"/>
                          </a:lnTo>
                          <a:lnTo>
                            <a:pt x="1057701" y="504967"/>
                          </a:lnTo>
                          <a:lnTo>
                            <a:pt x="1310185" y="272955"/>
                          </a:lnTo>
                          <a:lnTo>
                            <a:pt x="1105469" y="0"/>
                          </a:lnTo>
                          <a:close/>
                        </a:path>
                      </a:pathLst>
                    </a:custGeom>
                    <a:solidFill>
                      <a:srgbClr val="FF9999">
                        <a:alpha val="31000"/>
                      </a:srgbClr>
                    </a:solidFill>
                    <a:ln>
                      <a:solidFill>
                        <a:srgbClr val="FF999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169" name="Gerade Verbindung 1168"/>
                    <p:cNvCxnSpPr/>
                    <p:nvPr/>
                  </p:nvCxnSpPr>
                  <p:spPr>
                    <a:xfrm flipV="1">
                      <a:off x="10609814" y="32652269"/>
                      <a:ext cx="1577637" cy="348608"/>
                    </a:xfrm>
                    <a:prstGeom prst="line">
                      <a:avLst/>
                    </a:prstGeom>
                    <a:ln w="34925">
                      <a:solidFill>
                        <a:srgbClr val="FF999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7" name="Freihandform 1166"/>
                    <p:cNvSpPr/>
                    <p:nvPr/>
                  </p:nvSpPr>
                  <p:spPr>
                    <a:xfrm>
                      <a:off x="10222173" y="29540579"/>
                      <a:ext cx="934872" cy="914400"/>
                    </a:xfrm>
                    <a:custGeom>
                      <a:avLst/>
                      <a:gdLst>
                        <a:gd name="connsiteX0" fmla="*/ 0 w 934872"/>
                        <a:gd name="connsiteY0" fmla="*/ 0 h 914400"/>
                        <a:gd name="connsiteX1" fmla="*/ 934872 w 934872"/>
                        <a:gd name="connsiteY1" fmla="*/ 0 h 914400"/>
                        <a:gd name="connsiteX2" fmla="*/ 586854 w 934872"/>
                        <a:gd name="connsiteY2" fmla="*/ 395785 h 914400"/>
                        <a:gd name="connsiteX3" fmla="*/ 409433 w 934872"/>
                        <a:gd name="connsiteY3" fmla="*/ 559558 h 914400"/>
                        <a:gd name="connsiteX4" fmla="*/ 6824 w 934872"/>
                        <a:gd name="connsiteY4" fmla="*/ 914400 h 914400"/>
                        <a:gd name="connsiteX5" fmla="*/ 0 w 934872"/>
                        <a:gd name="connsiteY5" fmla="*/ 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34872" h="914400">
                          <a:moveTo>
                            <a:pt x="0" y="0"/>
                          </a:moveTo>
                          <a:lnTo>
                            <a:pt x="934872" y="0"/>
                          </a:lnTo>
                          <a:lnTo>
                            <a:pt x="586854" y="395785"/>
                          </a:lnTo>
                          <a:lnTo>
                            <a:pt x="409433" y="559558"/>
                          </a:lnTo>
                          <a:lnTo>
                            <a:pt x="6824" y="914400"/>
                          </a:lnTo>
                          <a:cubicBezTo>
                            <a:pt x="4549" y="609600"/>
                            <a:pt x="2275" y="30480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F9999">
                        <a:alpha val="31000"/>
                      </a:srgbClr>
                    </a:solidFill>
                    <a:ln>
                      <a:solidFill>
                        <a:srgbClr val="FF999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06" name="Gerade Verbindung 105"/>
                    <p:cNvCxnSpPr>
                      <a:endCxn id="109" idx="3"/>
                    </p:cNvCxnSpPr>
                    <p:nvPr/>
                  </p:nvCxnSpPr>
                  <p:spPr>
                    <a:xfrm>
                      <a:off x="11009194" y="32743254"/>
                      <a:ext cx="603419" cy="229536"/>
                    </a:xfrm>
                    <a:prstGeom prst="line">
                      <a:avLst/>
                    </a:prstGeom>
                    <a:ln w="53975">
                      <a:solidFill>
                        <a:srgbClr val="00FF00"/>
                      </a:solidFill>
                      <a:prstDash val="sysDash"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7" name="Gruppieren 116"/>
                    <p:cNvGrpSpPr/>
                    <p:nvPr/>
                  </p:nvGrpSpPr>
                  <p:grpSpPr>
                    <a:xfrm rot="360985">
                      <a:off x="10534779" y="30516259"/>
                      <a:ext cx="360000" cy="360000"/>
                      <a:chOff x="2231528" y="30218446"/>
                      <a:chExt cx="720000" cy="720000"/>
                    </a:xfrm>
                  </p:grpSpPr>
                  <p:sp>
                    <p:nvSpPr>
                      <p:cNvPr id="118" name="Ellipse 117"/>
                      <p:cNvSpPr/>
                      <p:nvPr/>
                    </p:nvSpPr>
                    <p:spPr>
                      <a:xfrm>
                        <a:off x="2231528" y="30218446"/>
                        <a:ext cx="720000" cy="720000"/>
                      </a:xfrm>
                      <a:prstGeom prst="ellipse">
                        <a:avLst/>
                      </a:prstGeom>
                      <a:noFill/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19" name="Gerade Verbindung 118"/>
                      <p:cNvCxnSpPr>
                        <a:stCxn id="118" idx="3"/>
                      </p:cNvCxnSpPr>
                      <p:nvPr/>
                    </p:nvCxnSpPr>
                    <p:spPr>
                      <a:xfrm flipV="1">
                        <a:off x="2336970" y="30578446"/>
                        <a:ext cx="254558" cy="254558"/>
                      </a:xfrm>
                      <a:prstGeom prst="line">
                        <a:avLst/>
                      </a:prstGeom>
                      <a:ln w="63500">
                        <a:solidFill>
                          <a:srgbClr val="00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71" name="Freihandform 1170"/>
                    <p:cNvSpPr/>
                    <p:nvPr/>
                  </p:nvSpPr>
                  <p:spPr>
                    <a:xfrm>
                      <a:off x="13422573" y="31737869"/>
                      <a:ext cx="266131" cy="2142698"/>
                    </a:xfrm>
                    <a:custGeom>
                      <a:avLst/>
                      <a:gdLst>
                        <a:gd name="connsiteX0" fmla="*/ 0 w 266131"/>
                        <a:gd name="connsiteY0" fmla="*/ 2142698 h 2142698"/>
                        <a:gd name="connsiteX1" fmla="*/ 34120 w 266131"/>
                        <a:gd name="connsiteY1" fmla="*/ 1542197 h 2142698"/>
                        <a:gd name="connsiteX2" fmla="*/ 102358 w 266131"/>
                        <a:gd name="connsiteY2" fmla="*/ 962167 h 2142698"/>
                        <a:gd name="connsiteX3" fmla="*/ 204717 w 266131"/>
                        <a:gd name="connsiteY3" fmla="*/ 429904 h 2142698"/>
                        <a:gd name="connsiteX4" fmla="*/ 266131 w 266131"/>
                        <a:gd name="connsiteY4" fmla="*/ 0 h 2142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131" h="2142698">
                          <a:moveTo>
                            <a:pt x="0" y="2142698"/>
                          </a:moveTo>
                          <a:lnTo>
                            <a:pt x="34120" y="1542197"/>
                          </a:lnTo>
                          <a:lnTo>
                            <a:pt x="102358" y="962167"/>
                          </a:lnTo>
                          <a:lnTo>
                            <a:pt x="204717" y="429904"/>
                          </a:lnTo>
                          <a:lnTo>
                            <a:pt x="266131" y="0"/>
                          </a:lnTo>
                        </a:path>
                      </a:pathLst>
                    </a:custGeom>
                    <a:noFill/>
                    <a:ln w="34925">
                      <a:solidFill>
                        <a:srgbClr val="FF999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7" name="Abgerundetes Rechteck 86"/>
                  <p:cNvSpPr/>
                  <p:nvPr/>
                </p:nvSpPr>
                <p:spPr>
                  <a:xfrm>
                    <a:off x="721220" y="33412034"/>
                    <a:ext cx="1066789" cy="485866"/>
                  </a:xfrm>
                  <a:prstGeom prst="roundRect">
                    <a:avLst>
                      <a:gd name="adj" fmla="val 42308"/>
                    </a:avLst>
                  </a:prstGeom>
                  <a:solidFill>
                    <a:srgbClr val="FFFFCC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Fig.4</a:t>
                    </a:r>
                    <a:endParaRPr lang="en-US" sz="2400" dirty="0">
                      <a:solidFill>
                        <a:schemeClr val="tx1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88" name="Abgerundetes Rechteck 87"/>
                  <p:cNvSpPr/>
                  <p:nvPr/>
                </p:nvSpPr>
                <p:spPr>
                  <a:xfrm>
                    <a:off x="5464800" y="33412034"/>
                    <a:ext cx="1066789" cy="485866"/>
                  </a:xfrm>
                  <a:prstGeom prst="roundRect">
                    <a:avLst>
                      <a:gd name="adj" fmla="val 42308"/>
                    </a:avLst>
                  </a:prstGeom>
                  <a:solidFill>
                    <a:srgbClr val="FFFFCC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Fig.5</a:t>
                    </a:r>
                    <a:endParaRPr lang="en-US" sz="2400" dirty="0">
                      <a:solidFill>
                        <a:schemeClr val="tx1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89" name="Abgerundetes Rechteck 88"/>
                  <p:cNvSpPr/>
                  <p:nvPr/>
                </p:nvSpPr>
                <p:spPr>
                  <a:xfrm>
                    <a:off x="10209600" y="33412034"/>
                    <a:ext cx="1066789" cy="485866"/>
                  </a:xfrm>
                  <a:prstGeom prst="roundRect">
                    <a:avLst>
                      <a:gd name="adj" fmla="val 42308"/>
                    </a:avLst>
                  </a:prstGeom>
                  <a:solidFill>
                    <a:srgbClr val="FFFFCC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Fig.6</a:t>
                    </a:r>
                    <a:endParaRPr lang="en-US" sz="2400" dirty="0">
                      <a:solidFill>
                        <a:schemeClr val="tx1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1160" name="Gruppieren 1159"/>
                <p:cNvGrpSpPr/>
                <p:nvPr/>
              </p:nvGrpSpPr>
              <p:grpSpPr>
                <a:xfrm>
                  <a:off x="3343706" y="26159953"/>
                  <a:ext cx="2578203" cy="2991772"/>
                  <a:chOff x="3343706" y="28247953"/>
                  <a:chExt cx="2578203" cy="2991772"/>
                </a:xfrm>
              </p:grpSpPr>
              <p:sp>
                <p:nvSpPr>
                  <p:cNvPr id="76" name="Abgerundetes Rechteck 75"/>
                  <p:cNvSpPr/>
                  <p:nvPr/>
                </p:nvSpPr>
                <p:spPr>
                  <a:xfrm>
                    <a:off x="4667534" y="28247953"/>
                    <a:ext cx="1254375" cy="728043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rgbClr val="FF99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7" name="Gerade Verbindung 76"/>
                  <p:cNvCxnSpPr/>
                  <p:nvPr/>
                </p:nvCxnSpPr>
                <p:spPr>
                  <a:xfrm flipH="1">
                    <a:off x="3343706" y="28979473"/>
                    <a:ext cx="1406859" cy="2260252"/>
                  </a:xfrm>
                  <a:prstGeom prst="line">
                    <a:avLst/>
                  </a:prstGeom>
                  <a:ln w="53975">
                    <a:solidFill>
                      <a:srgbClr val="FF9999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3" name="Gruppieren 1152"/>
                <p:cNvGrpSpPr/>
                <p:nvPr/>
              </p:nvGrpSpPr>
              <p:grpSpPr>
                <a:xfrm>
                  <a:off x="8264525" y="26157678"/>
                  <a:ext cx="1517428" cy="4151727"/>
                  <a:chOff x="8264525" y="28245678"/>
                  <a:chExt cx="1517428" cy="4151727"/>
                </a:xfrm>
              </p:grpSpPr>
              <p:sp>
                <p:nvSpPr>
                  <p:cNvPr id="57" name="Abgerundetes Rechteck 56"/>
                  <p:cNvSpPr/>
                  <p:nvPr/>
                </p:nvSpPr>
                <p:spPr>
                  <a:xfrm>
                    <a:off x="8264525" y="28245678"/>
                    <a:ext cx="1517428" cy="728043"/>
                  </a:xfrm>
                  <a:prstGeom prst="roundRect">
                    <a:avLst/>
                  </a:prstGeom>
                  <a:solidFill>
                    <a:srgbClr val="FF9999"/>
                  </a:solidFill>
                  <a:ln>
                    <a:solidFill>
                      <a:srgbClr val="FF99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0" name="Gerade Verbindung 69"/>
                  <p:cNvCxnSpPr/>
                  <p:nvPr/>
                </p:nvCxnSpPr>
                <p:spPr>
                  <a:xfrm flipH="1">
                    <a:off x="8272130" y="28977198"/>
                    <a:ext cx="338471" cy="3420207"/>
                  </a:xfrm>
                  <a:prstGeom prst="line">
                    <a:avLst/>
                  </a:prstGeom>
                  <a:ln w="53975">
                    <a:solidFill>
                      <a:srgbClr val="FF9999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" name="Grafik 9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884" y="26157678"/>
                  <a:ext cx="13286232" cy="73152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03" name="Gerade Verbindung 102"/>
            <p:cNvCxnSpPr/>
            <p:nvPr/>
          </p:nvCxnSpPr>
          <p:spPr>
            <a:xfrm flipH="1">
              <a:off x="11132288" y="25822804"/>
              <a:ext cx="1756147" cy="1375280"/>
            </a:xfrm>
            <a:prstGeom prst="line">
              <a:avLst/>
            </a:prstGeom>
            <a:ln w="53975">
              <a:solidFill>
                <a:srgbClr val="FF999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flipH="1">
              <a:off x="11376837" y="25847749"/>
              <a:ext cx="1477926" cy="3870251"/>
            </a:xfrm>
            <a:prstGeom prst="line">
              <a:avLst/>
            </a:prstGeom>
            <a:ln w="53975">
              <a:solidFill>
                <a:srgbClr val="FF999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>
              <a:off x="12837042" y="25872559"/>
              <a:ext cx="698205" cy="3622157"/>
            </a:xfrm>
            <a:prstGeom prst="line">
              <a:avLst/>
            </a:prstGeom>
            <a:ln w="53975">
              <a:solidFill>
                <a:srgbClr val="FF999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>
              <a:off x="12854763" y="25869014"/>
              <a:ext cx="744279" cy="1616149"/>
            </a:xfrm>
            <a:prstGeom prst="line">
              <a:avLst/>
            </a:prstGeom>
            <a:ln w="53975">
              <a:solidFill>
                <a:srgbClr val="FF999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99987"/>
              </p:ext>
            </p:extLst>
          </p:nvPr>
        </p:nvGraphicFramePr>
        <p:xfrm>
          <a:off x="10895374" y="33595200"/>
          <a:ext cx="1890000" cy="6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Formel" r:id="rId24" imgW="723600" imgH="241200" progId="Equation.3">
                  <p:embed/>
                </p:oleObj>
              </mc:Choice>
              <mc:Fallback>
                <p:oleObj name="Formel" r:id="rId24" imgW="723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895374" y="33595200"/>
                        <a:ext cx="1890000" cy="63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29818"/>
              </p:ext>
            </p:extLst>
          </p:nvPr>
        </p:nvGraphicFramePr>
        <p:xfrm>
          <a:off x="601200" y="34704631"/>
          <a:ext cx="14114476" cy="370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945"/>
                <a:gridCol w="936104"/>
                <a:gridCol w="3456384"/>
                <a:gridCol w="1296144"/>
                <a:gridCol w="3456384"/>
                <a:gridCol w="1472515"/>
              </a:tblGrid>
              <a:tr h="1164984">
                <a:tc rowSpan="2">
                  <a:txBody>
                    <a:bodyPr/>
                    <a:lstStyle/>
                    <a:p>
                      <a:pPr marL="360363" indent="-360363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cycleway</a:t>
                      </a:r>
                    </a:p>
                    <a:p>
                      <a:pPr marL="360363" indent="-360363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footpath</a:t>
                      </a:r>
                    </a:p>
                    <a:p>
                      <a:pPr marL="360363" indent="-360363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pedestrian</a:t>
                      </a:r>
                      <a:r>
                        <a:rPr lang="en-GB" sz="3600" b="0" baseline="0" dirty="0" smtClean="0">
                          <a:solidFill>
                            <a:schemeClr val="tx1"/>
                          </a:solidFill>
                        </a:rPr>
                        <a:t> area</a:t>
                      </a:r>
                      <a:endParaRPr lang="en-GB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363" indent="-360363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bridleway</a:t>
                      </a:r>
                    </a:p>
                    <a:p>
                      <a:pPr marL="360363" indent="-360363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living street</a:t>
                      </a:r>
                    </a:p>
                    <a:p>
                      <a:pPr marL="360363" indent="-360363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service way</a:t>
                      </a:r>
                    </a:p>
                    <a:p>
                      <a:pPr marL="360363" indent="-360363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unclassified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steps</a:t>
                      </a:r>
                    </a:p>
                    <a:p>
                      <a:pPr marL="355600" indent="-355600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primary road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53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55600" indent="-355600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motorway</a:t>
                      </a:r>
                    </a:p>
                    <a:p>
                      <a:pPr marL="355600" indent="-355600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motorway link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7299">
                <a:tc rowSpan="2">
                  <a:txBody>
                    <a:bodyPr/>
                    <a:lstStyle/>
                    <a:p>
                      <a:pPr marL="360363" indent="-360363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dirty="0" smtClean="0"/>
                        <a:t>path</a:t>
                      </a:r>
                    </a:p>
                    <a:p>
                      <a:pPr marL="360363" indent="-360363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dirty="0" smtClean="0"/>
                        <a:t>track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0.2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tertiary road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77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-360363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secondary road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chemeClr val="tx1"/>
                          </a:solidFill>
                        </a:rPr>
                        <a:t>0.98</a:t>
                      </a: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55600" indent="-355600" algn="l">
                        <a:buClr>
                          <a:schemeClr val="bg1">
                            <a:lumMod val="85000"/>
                          </a:schemeClr>
                        </a:buClr>
                        <a:buFont typeface="Arial" pitchFamily="34" charset="0"/>
                        <a:buChar char="•"/>
                      </a:pPr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3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t^{[m]} = \mathcal{N}\left(0,\sigma_{GPS}^2\right)\left(\delta_{GPS}^{[m]}\right) \cdot \mathcal{N}\left(0,\sigma_{dist}^2\right)\left(dist_t^{[m]}\right) \cdot \mathcal{N}\left(0,\sigma_{f}^2\right)\left(f_t^{[m]}(GPS_t)\right)$&#10;&#10;\end{document}"/>
  <p:tag name="IGUANATEXSIZE" val="32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Benutzerdefiniert</PresentationFormat>
  <Paragraphs>86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Larissa</vt:lpstr>
      <vt:lpstr>Formel</vt:lpstr>
      <vt:lpstr>PowerPoint-Präsentation</vt:lpstr>
    </vt:vector>
  </TitlesOfParts>
  <Company>Universität Bremen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Mandel</dc:creator>
  <cp:lastModifiedBy>Christian Mandel</cp:lastModifiedBy>
  <cp:revision>102</cp:revision>
  <dcterms:created xsi:type="dcterms:W3CDTF">2013-08-13T08:13:18Z</dcterms:created>
  <dcterms:modified xsi:type="dcterms:W3CDTF">2013-09-09T14:56:07Z</dcterms:modified>
</cp:coreProperties>
</file>