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6004500"/>
  <p:notesSz cx="6669088" cy="9928225"/>
  <p:defaultTextStyle>
    <a:defPPr>
      <a:defRPr lang="de-DE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00FF"/>
    <a:srgbClr val="FCFCFC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4" autoAdjust="0"/>
    <p:restoredTop sz="94857" autoAdjust="0"/>
  </p:normalViewPr>
  <p:slideViewPr>
    <p:cSldViewPr>
      <p:cViewPr>
        <p:scale>
          <a:sx n="55" d="100"/>
          <a:sy n="55" d="100"/>
        </p:scale>
        <p:origin x="222" y="138"/>
      </p:cViewPr>
      <p:guideLst>
        <p:guide orient="horz" pos="11340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8272284" y="1441852"/>
            <a:ext cx="5670709" cy="3072050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0157" y="1441852"/>
            <a:ext cx="16592074" cy="30720506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60158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811601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98D5-AE03-40D5-B37F-D91984EC12AA}" type="datetimeFigureOut">
              <a:rPr lang="de-DE" smtClean="0"/>
              <a:pPr/>
              <a:t>17.06.2009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27F9C-D69C-4CA2-9A77-7B0C15188C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3.em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/>
          <p:cNvSpPr/>
          <p:nvPr/>
        </p:nvSpPr>
        <p:spPr>
          <a:xfrm>
            <a:off x="360000" y="32760000"/>
            <a:ext cx="24480000" cy="2880000"/>
          </a:xfrm>
          <a:prstGeom prst="roundRect">
            <a:avLst>
              <a:gd name="adj" fmla="val 4539"/>
            </a:avLst>
          </a:prstGeom>
          <a:solidFill>
            <a:srgbClr val="FCFCFC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bgerundetes Rechteck 16"/>
          <p:cNvSpPr/>
          <p:nvPr/>
        </p:nvSpPr>
        <p:spPr>
          <a:xfrm>
            <a:off x="360000" y="360000"/>
            <a:ext cx="24480000" cy="2880000"/>
          </a:xfrm>
          <a:prstGeom prst="roundRect">
            <a:avLst>
              <a:gd name="adj" fmla="val 4539"/>
            </a:avLst>
          </a:prstGeom>
          <a:solidFill>
            <a:srgbClr val="FCFCFC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bgerundetes Rechteck 13"/>
          <p:cNvSpPr/>
          <p:nvPr/>
        </p:nvSpPr>
        <p:spPr>
          <a:xfrm>
            <a:off x="360000" y="3600000"/>
            <a:ext cx="24480000" cy="28800000"/>
          </a:xfrm>
          <a:prstGeom prst="roundRect">
            <a:avLst>
              <a:gd name="adj" fmla="val 4539"/>
            </a:avLst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ffffffffffffffffffffffff</a:t>
            </a:r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40000" y="360000"/>
            <a:ext cx="135697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Controlling an Automated Wheelchair </a:t>
            </a:r>
            <a:b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Joystick/Head-Joystick</a:t>
            </a:r>
          </a:p>
          <a:p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Supported by Smart Driving Assistance</a:t>
            </a:r>
            <a:endParaRPr lang="en-US" sz="6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 descr="C:\Users\Christian Mandel\dfki-hb-repository\Vorlagen\Logos\DFKI-SSCS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" y="33012000"/>
            <a:ext cx="5789487" cy="2484000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8281376" y="360000"/>
            <a:ext cx="64588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Thomas Röfer </a:t>
            </a:r>
            <a:r>
              <a:rPr lang="en-US" sz="60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 algn="r"/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Christian Mandel </a:t>
            </a:r>
            <a:r>
              <a:rPr lang="en-US" sz="60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r"/>
            <a:r>
              <a:rPr lang="en-US" sz="6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 Laue </a:t>
            </a:r>
            <a:r>
              <a:rPr lang="en-US" sz="6000" baseline="30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en-US" sz="6000" baseline="30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672221" y="32861354"/>
            <a:ext cx="62211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Contact</a:t>
            </a:r>
            <a:r>
              <a:rPr lang="en-US" sz="3200" b="1" baseline="30000" smtClean="0"/>
              <a:t>1</a:t>
            </a:r>
            <a:r>
              <a:rPr lang="en-US" sz="3200" b="1" smtClean="0"/>
              <a:t>: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z="3200" smtClean="0"/>
              <a:t>German Research Center </a:t>
            </a:r>
            <a:br>
              <a:rPr lang="en-US" sz="3200" smtClean="0"/>
            </a:br>
            <a:r>
              <a:rPr lang="en-US" sz="3200" smtClean="0"/>
              <a:t>for Artificial Intelligence,</a:t>
            </a:r>
          </a:p>
          <a:p>
            <a:r>
              <a:rPr lang="en-US" sz="3200" smtClean="0"/>
              <a:t>Bremen/Germany</a:t>
            </a:r>
          </a:p>
          <a:p>
            <a:r>
              <a:rPr lang="en-US" sz="3200" b="1" smtClean="0"/>
              <a:t>{thomas.roefer, tim.laue}@dfki.de</a:t>
            </a:r>
            <a:endParaRPr lang="en-US" sz="3200" b="1"/>
          </a:p>
        </p:txBody>
      </p:sp>
      <p:pic>
        <p:nvPicPr>
          <p:cNvPr id="23" name="Grafik 22" descr="spatcog_sfbtr8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20000" y="33012000"/>
            <a:ext cx="9612505" cy="24840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5250705" y="32861354"/>
            <a:ext cx="9248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smtClean="0"/>
              <a:t>Contact</a:t>
            </a:r>
            <a:r>
              <a:rPr lang="en-US" sz="3200" b="1" baseline="30000" smtClean="0"/>
              <a:t>2</a:t>
            </a:r>
            <a:r>
              <a:rPr lang="en-US" sz="3200" b="1" smtClean="0"/>
              <a:t>:</a:t>
            </a:r>
            <a:r>
              <a:rPr lang="en-US" sz="3200" smtClean="0"/>
              <a:t> Transregional Collaborative Research Center</a:t>
            </a:r>
            <a:br>
              <a:rPr lang="en-US" sz="3200" smtClean="0"/>
            </a:br>
            <a:r>
              <a:rPr lang="en-US" sz="3200" smtClean="0"/>
              <a:t>for Spatial Cognition, Bremen/Germany</a:t>
            </a:r>
          </a:p>
          <a:p>
            <a:pPr algn="r"/>
            <a:r>
              <a:rPr lang="en-US" sz="3200" b="1" smtClean="0"/>
              <a:t>cmandel@uni-bremen.de</a:t>
            </a:r>
            <a:endParaRPr lang="en-US" sz="3200" b="1"/>
          </a:p>
        </p:txBody>
      </p:sp>
      <p:sp>
        <p:nvSpPr>
          <p:cNvPr id="25" name="Textfeld 24"/>
          <p:cNvSpPr txBox="1"/>
          <p:nvPr/>
        </p:nvSpPr>
        <p:spPr>
          <a:xfrm>
            <a:off x="540000" y="4210223"/>
            <a:ext cx="11359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Experimental Evaluation: Speed vs. Steering</a:t>
            </a:r>
            <a:endParaRPr lang="en-US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6" name="Objekt 45"/>
          <p:cNvGraphicFramePr>
            <a:graphicFrameLocks noChangeAspect="1"/>
          </p:cNvGraphicFramePr>
          <p:nvPr/>
        </p:nvGraphicFramePr>
        <p:xfrm>
          <a:off x="12144375" y="18144523"/>
          <a:ext cx="914400" cy="215900"/>
        </p:xfrm>
        <a:graphic>
          <a:graphicData uri="http://schemas.openxmlformats.org/presentationml/2006/ole">
            <p:oleObj spid="_x0000_s1029" name="Formel" r:id="rId5" imgW="914400" imgH="215640" progId="Equation.3">
              <p:embed/>
            </p:oleObj>
          </a:graphicData>
        </a:graphic>
      </p:graphicFrame>
      <p:grpSp>
        <p:nvGrpSpPr>
          <p:cNvPr id="126" name="Gruppieren 125"/>
          <p:cNvGrpSpPr/>
          <p:nvPr/>
        </p:nvGrpSpPr>
        <p:grpSpPr>
          <a:xfrm>
            <a:off x="990000" y="5650223"/>
            <a:ext cx="23130000" cy="5024162"/>
            <a:chOff x="990000" y="5400000"/>
            <a:chExt cx="23130000" cy="5024162"/>
          </a:xfrm>
        </p:grpSpPr>
        <p:grpSp>
          <p:nvGrpSpPr>
            <p:cNvPr id="118" name="Gruppieren 117"/>
            <p:cNvGrpSpPr/>
            <p:nvPr/>
          </p:nvGrpSpPr>
          <p:grpSpPr>
            <a:xfrm>
              <a:off x="990000" y="5400000"/>
              <a:ext cx="7290000" cy="5024162"/>
              <a:chOff x="990000" y="5400000"/>
              <a:chExt cx="7290000" cy="5024162"/>
            </a:xfrm>
          </p:grpSpPr>
          <p:pic>
            <p:nvPicPr>
              <p:cNvPr id="75" name="Grafik 74" descr="subject1_speed_vs_steering.jpg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80000" y="5400000"/>
                <a:ext cx="7200000" cy="4320000"/>
              </a:xfrm>
              <a:prstGeom prst="rect">
                <a:avLst/>
              </a:prstGeom>
            </p:spPr>
          </p:pic>
          <p:sp>
            <p:nvSpPr>
              <p:cNvPr id="107" name="Textfeld 106"/>
              <p:cNvSpPr txBox="1"/>
              <p:nvPr/>
            </p:nvSpPr>
            <p:spPr>
              <a:xfrm>
                <a:off x="990000" y="9270000"/>
                <a:ext cx="2069797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subject</a:t>
                </a:r>
                <a:r>
                  <a:rPr lang="de-DE" sz="3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1</a:t>
                </a:r>
                <a:r>
                  <a:rPr lang="de-DE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de-DE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19" name="Gruppieren 118"/>
            <p:cNvGrpSpPr/>
            <p:nvPr/>
          </p:nvGrpSpPr>
          <p:grpSpPr>
            <a:xfrm>
              <a:off x="8910000" y="5400000"/>
              <a:ext cx="7290000" cy="5024162"/>
              <a:chOff x="8910000" y="5400000"/>
              <a:chExt cx="7290000" cy="5024162"/>
            </a:xfrm>
          </p:grpSpPr>
          <p:pic>
            <p:nvPicPr>
              <p:cNvPr id="86" name="Grafik 85" descr="subject2_speed_vs_steering.jpg"/>
              <p:cNvPicPr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000000" y="5400000"/>
                <a:ext cx="7200000" cy="4320000"/>
              </a:xfrm>
              <a:prstGeom prst="rect">
                <a:avLst/>
              </a:prstGeom>
            </p:spPr>
          </p:pic>
          <p:sp>
            <p:nvSpPr>
              <p:cNvPr id="108" name="Textfeld 107"/>
              <p:cNvSpPr txBox="1"/>
              <p:nvPr/>
            </p:nvSpPr>
            <p:spPr>
              <a:xfrm>
                <a:off x="8910000" y="9270000"/>
                <a:ext cx="2069797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subject</a:t>
                </a:r>
                <a:r>
                  <a:rPr lang="de-DE" sz="3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</a:t>
                </a:r>
                <a:r>
                  <a:rPr lang="de-DE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de-DE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20" name="Gruppieren 119"/>
            <p:cNvGrpSpPr/>
            <p:nvPr/>
          </p:nvGrpSpPr>
          <p:grpSpPr>
            <a:xfrm>
              <a:off x="16830000" y="5400000"/>
              <a:ext cx="7290000" cy="5024162"/>
              <a:chOff x="16830000" y="5400000"/>
              <a:chExt cx="7290000" cy="5024162"/>
            </a:xfrm>
          </p:grpSpPr>
          <p:pic>
            <p:nvPicPr>
              <p:cNvPr id="92" name="Grafik 91" descr="subject3_speed_vs_steering.jpg"/>
              <p:cNvPicPr>
                <a:picLocks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920000" y="5400000"/>
                <a:ext cx="7200000" cy="4320000"/>
              </a:xfrm>
              <a:prstGeom prst="rect">
                <a:avLst/>
              </a:prstGeom>
            </p:spPr>
          </p:pic>
          <p:sp>
            <p:nvSpPr>
              <p:cNvPr id="109" name="Textfeld 108"/>
              <p:cNvSpPr txBox="1"/>
              <p:nvPr/>
            </p:nvSpPr>
            <p:spPr>
              <a:xfrm>
                <a:off x="16830000" y="9270000"/>
                <a:ext cx="2069797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subject</a:t>
                </a:r>
                <a:r>
                  <a:rPr lang="de-DE" sz="3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3</a:t>
                </a:r>
                <a:r>
                  <a:rPr lang="de-DE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de-DE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127" name="Gruppieren 126"/>
          <p:cNvGrpSpPr/>
          <p:nvPr/>
        </p:nvGrpSpPr>
        <p:grpSpPr>
          <a:xfrm>
            <a:off x="990000" y="11410223"/>
            <a:ext cx="23130000" cy="5024162"/>
            <a:chOff x="990000" y="10440000"/>
            <a:chExt cx="23130000" cy="5024162"/>
          </a:xfrm>
        </p:grpSpPr>
        <p:grpSp>
          <p:nvGrpSpPr>
            <p:cNvPr id="121" name="Gruppieren 120"/>
            <p:cNvGrpSpPr/>
            <p:nvPr/>
          </p:nvGrpSpPr>
          <p:grpSpPr>
            <a:xfrm>
              <a:off x="990000" y="10440000"/>
              <a:ext cx="7290000" cy="5024162"/>
              <a:chOff x="990000" y="10440000"/>
              <a:chExt cx="7290000" cy="5024162"/>
            </a:xfrm>
          </p:grpSpPr>
          <p:pic>
            <p:nvPicPr>
              <p:cNvPr id="96" name="Grafik 95" descr="subject4_speed_vs_steering.jpg"/>
              <p:cNvPicPr>
                <a:picLocks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80000" y="10440000"/>
                <a:ext cx="7200000" cy="4320000"/>
              </a:xfrm>
              <a:prstGeom prst="rect">
                <a:avLst/>
              </a:prstGeom>
            </p:spPr>
          </p:pic>
          <p:sp>
            <p:nvSpPr>
              <p:cNvPr id="110" name="Textfeld 109"/>
              <p:cNvSpPr txBox="1"/>
              <p:nvPr/>
            </p:nvSpPr>
            <p:spPr>
              <a:xfrm>
                <a:off x="990000" y="14310000"/>
                <a:ext cx="2069797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subject</a:t>
                </a:r>
                <a:r>
                  <a:rPr lang="de-DE" sz="3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4</a:t>
                </a:r>
                <a:r>
                  <a:rPr lang="de-DE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de-DE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22" name="Gruppieren 121"/>
            <p:cNvGrpSpPr/>
            <p:nvPr/>
          </p:nvGrpSpPr>
          <p:grpSpPr>
            <a:xfrm>
              <a:off x="8910000" y="10440000"/>
              <a:ext cx="7290000" cy="5024162"/>
              <a:chOff x="8910000" y="10440000"/>
              <a:chExt cx="7290000" cy="5024162"/>
            </a:xfrm>
          </p:grpSpPr>
          <p:pic>
            <p:nvPicPr>
              <p:cNvPr id="97" name="Grafik 96" descr="subject5_speed_vs_steering.jpg"/>
              <p:cNvPicPr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000000" y="10440000"/>
                <a:ext cx="7200000" cy="4320000"/>
              </a:xfrm>
              <a:prstGeom prst="rect">
                <a:avLst/>
              </a:prstGeom>
            </p:spPr>
          </p:pic>
          <p:sp>
            <p:nvSpPr>
              <p:cNvPr id="111" name="Textfeld 110"/>
              <p:cNvSpPr txBox="1"/>
              <p:nvPr/>
            </p:nvSpPr>
            <p:spPr>
              <a:xfrm>
                <a:off x="8910000" y="14310000"/>
                <a:ext cx="2069797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subject</a:t>
                </a:r>
                <a:r>
                  <a:rPr lang="de-DE" sz="3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5</a:t>
                </a:r>
                <a:r>
                  <a:rPr lang="de-DE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de-DE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23" name="Gruppieren 122"/>
            <p:cNvGrpSpPr/>
            <p:nvPr/>
          </p:nvGrpSpPr>
          <p:grpSpPr>
            <a:xfrm>
              <a:off x="16830000" y="10440000"/>
              <a:ext cx="7290000" cy="5024162"/>
              <a:chOff x="16830000" y="10440000"/>
              <a:chExt cx="7290000" cy="5024162"/>
            </a:xfrm>
          </p:grpSpPr>
          <p:pic>
            <p:nvPicPr>
              <p:cNvPr id="99" name="Grafik 98" descr="subject6_speed_vs_steering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920000" y="10440000"/>
                <a:ext cx="7200000" cy="4348019"/>
              </a:xfrm>
              <a:prstGeom prst="rect">
                <a:avLst/>
              </a:prstGeom>
            </p:spPr>
          </p:pic>
          <p:sp>
            <p:nvSpPr>
              <p:cNvPr id="112" name="Textfeld 111"/>
              <p:cNvSpPr txBox="1"/>
              <p:nvPr/>
            </p:nvSpPr>
            <p:spPr>
              <a:xfrm>
                <a:off x="16830000" y="14310000"/>
                <a:ext cx="2069797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subject</a:t>
                </a:r>
                <a:r>
                  <a:rPr lang="de-DE" sz="3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6</a:t>
                </a:r>
                <a:r>
                  <a:rPr lang="de-DE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de-DE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133" name="Gruppieren 132"/>
          <p:cNvGrpSpPr/>
          <p:nvPr/>
        </p:nvGrpSpPr>
        <p:grpSpPr>
          <a:xfrm>
            <a:off x="540000" y="23040000"/>
            <a:ext cx="23979877" cy="6524775"/>
            <a:chOff x="540000" y="21600000"/>
            <a:chExt cx="23979877" cy="6524775"/>
          </a:xfrm>
        </p:grpSpPr>
        <p:sp>
          <p:nvSpPr>
            <p:cNvPr id="106" name="Textfeld 105"/>
            <p:cNvSpPr txBox="1"/>
            <p:nvPr/>
          </p:nvSpPr>
          <p:spPr>
            <a:xfrm>
              <a:off x="540000" y="21600000"/>
              <a:ext cx="149290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Experimental Evaluation: </a:t>
              </a:r>
              <a:r>
                <a:rPr lang="en-US" sz="4400" b="1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XSens</a:t>
              </a:r>
              <a:r>
                <a:rPr lang="en-US" sz="4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IMU vs. Proprietary IMU</a:t>
              </a:r>
              <a:endParaRPr lang="en-US" sz="4400" b="1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32" name="Gruppieren 131"/>
            <p:cNvGrpSpPr/>
            <p:nvPr/>
          </p:nvGrpSpPr>
          <p:grpSpPr>
            <a:xfrm>
              <a:off x="990000" y="23040000"/>
              <a:ext cx="23529877" cy="5084775"/>
              <a:chOff x="990000" y="23040000"/>
              <a:chExt cx="23529877" cy="5084775"/>
            </a:xfrm>
          </p:grpSpPr>
          <p:grpSp>
            <p:nvGrpSpPr>
              <p:cNvPr id="129" name="Gruppieren 128"/>
              <p:cNvGrpSpPr/>
              <p:nvPr/>
            </p:nvGrpSpPr>
            <p:grpSpPr>
              <a:xfrm>
                <a:off x="990000" y="23040000"/>
                <a:ext cx="7200000" cy="5084775"/>
                <a:chOff x="990000" y="23040000"/>
                <a:chExt cx="7200000" cy="5084775"/>
              </a:xfrm>
            </p:grpSpPr>
            <p:pic>
              <p:nvPicPr>
                <p:cNvPr id="105" name="Grafik 104" descr="imu_imuv2 pitch roll comparison.jpg"/>
                <p:cNvPicPr>
                  <a:picLocks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990000" y="23040000"/>
                  <a:ext cx="7200000" cy="4320000"/>
                </a:xfrm>
                <a:prstGeom prst="rect">
                  <a:avLst/>
                </a:prstGeom>
              </p:spPr>
            </p:pic>
            <p:sp>
              <p:nvSpPr>
                <p:cNvPr id="115" name="Textfeld 114"/>
                <p:cNvSpPr txBox="1"/>
                <p:nvPr/>
              </p:nvSpPr>
              <p:spPr>
                <a:xfrm>
                  <a:off x="1710000" y="27540000"/>
                  <a:ext cx="58474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t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ime 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[</a:t>
                  </a:r>
                  <a:r>
                    <a:rPr lang="de-DE" sz="3200" dirty="0" err="1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ms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] vs. </a:t>
                  </a:r>
                  <a:r>
                    <a:rPr lang="de-DE" sz="3200" dirty="0" err="1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pitch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/roll [°]</a:t>
                  </a:r>
                  <a:endParaRPr lang="de-DE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grpSp>
            <p:nvGrpSpPr>
              <p:cNvPr id="130" name="Gruppieren 129"/>
              <p:cNvGrpSpPr/>
              <p:nvPr/>
            </p:nvGrpSpPr>
            <p:grpSpPr>
              <a:xfrm>
                <a:off x="8910000" y="23040000"/>
                <a:ext cx="7232140" cy="5084775"/>
                <a:chOff x="8910000" y="23040000"/>
                <a:chExt cx="7232140" cy="5084775"/>
              </a:xfrm>
            </p:grpSpPr>
            <p:pic>
              <p:nvPicPr>
                <p:cNvPr id="103" name="Grafik 102" descr="imu_imuv2 acceleration comparison.jpg"/>
                <p:cNvPicPr>
                  <a:picLocks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8910000" y="23040000"/>
                  <a:ext cx="7200000" cy="4320000"/>
                </a:xfrm>
                <a:prstGeom prst="rect">
                  <a:avLst/>
                </a:prstGeom>
              </p:spPr>
            </p:pic>
            <p:sp>
              <p:nvSpPr>
                <p:cNvPr id="116" name="Textfeld 115"/>
                <p:cNvSpPr txBox="1"/>
                <p:nvPr/>
              </p:nvSpPr>
              <p:spPr>
                <a:xfrm>
                  <a:off x="9864000" y="27540000"/>
                  <a:ext cx="627814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t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ime 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[</a:t>
                  </a:r>
                  <a:r>
                    <a:rPr lang="de-DE" sz="3200" dirty="0" err="1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ms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] vs. </a:t>
                  </a:r>
                  <a:r>
                    <a:rPr lang="de-DE" sz="3200" dirty="0" err="1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acceleration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 [m/s</a:t>
                  </a:r>
                  <a:r>
                    <a:rPr lang="de-DE" sz="3200" baseline="300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2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]</a:t>
                  </a:r>
                  <a:endParaRPr lang="de-DE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grpSp>
            <p:nvGrpSpPr>
              <p:cNvPr id="131" name="Gruppieren 130"/>
              <p:cNvGrpSpPr/>
              <p:nvPr/>
            </p:nvGrpSpPr>
            <p:grpSpPr>
              <a:xfrm>
                <a:off x="16830000" y="23040000"/>
                <a:ext cx="7689877" cy="5083562"/>
                <a:chOff x="16830000" y="23040000"/>
                <a:chExt cx="7689877" cy="5083562"/>
              </a:xfrm>
            </p:grpSpPr>
            <p:pic>
              <p:nvPicPr>
                <p:cNvPr id="104" name="Grafik 103" descr="imu_imuv2 gyro comparison.jpg"/>
                <p:cNvPicPr>
                  <a:picLocks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6830000" y="23040000"/>
                  <a:ext cx="7200000" cy="4320000"/>
                </a:xfrm>
                <a:prstGeom prst="rect">
                  <a:avLst/>
                </a:prstGeom>
              </p:spPr>
            </p:pic>
            <p:sp>
              <p:nvSpPr>
                <p:cNvPr id="117" name="Textfeld 116"/>
                <p:cNvSpPr txBox="1"/>
                <p:nvPr/>
              </p:nvSpPr>
              <p:spPr>
                <a:xfrm>
                  <a:off x="17604000" y="27538787"/>
                  <a:ext cx="691587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t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ime 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[</a:t>
                  </a:r>
                  <a:r>
                    <a:rPr lang="de-DE" sz="3200" dirty="0" err="1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ms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] vs. angular </a:t>
                  </a:r>
                  <a:r>
                    <a:rPr lang="de-DE" sz="3200" dirty="0" err="1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speed</a:t>
                  </a:r>
                  <a:r>
                    <a:rPr lang="de-DE" sz="3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 [°/s]</a:t>
                  </a:r>
                  <a:endParaRPr lang="de-DE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</p:grpSp>
      </p:grpSp>
      <p:grpSp>
        <p:nvGrpSpPr>
          <p:cNvPr id="134" name="Gruppieren 133"/>
          <p:cNvGrpSpPr/>
          <p:nvPr/>
        </p:nvGrpSpPr>
        <p:grpSpPr>
          <a:xfrm>
            <a:off x="990000" y="17065823"/>
            <a:ext cx="23781048" cy="5365583"/>
            <a:chOff x="990000" y="15376859"/>
            <a:chExt cx="23781048" cy="5365583"/>
          </a:xfrm>
        </p:grpSpPr>
        <p:grpSp>
          <p:nvGrpSpPr>
            <p:cNvPr id="124" name="Gruppieren 123"/>
            <p:cNvGrpSpPr/>
            <p:nvPr/>
          </p:nvGrpSpPr>
          <p:grpSpPr>
            <a:xfrm>
              <a:off x="990000" y="15480000"/>
              <a:ext cx="7290000" cy="5024162"/>
              <a:chOff x="990000" y="15480000"/>
              <a:chExt cx="7290000" cy="5024162"/>
            </a:xfrm>
          </p:grpSpPr>
          <p:pic>
            <p:nvPicPr>
              <p:cNvPr id="101" name="Grafik 100" descr="subject8_speed_vs_steering.jpg"/>
              <p:cNvPicPr>
                <a:picLocks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80000" y="15480000"/>
                <a:ext cx="7200000" cy="4320000"/>
              </a:xfrm>
              <a:prstGeom prst="rect">
                <a:avLst/>
              </a:prstGeom>
            </p:spPr>
          </p:pic>
          <p:sp>
            <p:nvSpPr>
              <p:cNvPr id="113" name="Textfeld 112"/>
              <p:cNvSpPr txBox="1"/>
              <p:nvPr/>
            </p:nvSpPr>
            <p:spPr>
              <a:xfrm>
                <a:off x="990000" y="19350000"/>
                <a:ext cx="2069797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subject</a:t>
                </a:r>
                <a:r>
                  <a:rPr lang="de-DE" sz="3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7</a:t>
                </a:r>
                <a:r>
                  <a:rPr lang="de-DE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de-DE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25" name="Gruppieren 124"/>
            <p:cNvGrpSpPr/>
            <p:nvPr/>
          </p:nvGrpSpPr>
          <p:grpSpPr>
            <a:xfrm>
              <a:off x="8910000" y="15480000"/>
              <a:ext cx="7290000" cy="5024162"/>
              <a:chOff x="8910000" y="15480000"/>
              <a:chExt cx="7290000" cy="5024162"/>
            </a:xfrm>
          </p:grpSpPr>
          <p:pic>
            <p:nvPicPr>
              <p:cNvPr id="100" name="Grafik 99" descr="subject7_speed_vs_steering.jp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9000000" y="15480000"/>
                <a:ext cx="7200000" cy="4348019"/>
              </a:xfrm>
              <a:prstGeom prst="rect">
                <a:avLst/>
              </a:prstGeom>
            </p:spPr>
          </p:pic>
          <p:sp>
            <p:nvSpPr>
              <p:cNvPr id="114" name="Textfeld 113"/>
              <p:cNvSpPr txBox="1"/>
              <p:nvPr/>
            </p:nvSpPr>
            <p:spPr>
              <a:xfrm>
                <a:off x="8910000" y="19350000"/>
                <a:ext cx="2069797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subject</a:t>
                </a:r>
                <a:r>
                  <a:rPr lang="de-DE" sz="3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8</a:t>
                </a:r>
                <a:r>
                  <a:rPr lang="de-DE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de-DE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pic>
          <p:nvPicPr>
            <p:cNvPr id="128" name="Grafik 127" descr="controlCommandSumArraysOverAllSubjects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13993" y="15376859"/>
              <a:ext cx="8457055" cy="5365583"/>
            </a:xfrm>
            <a:prstGeom prst="rect">
              <a:avLst/>
            </a:prstGeom>
          </p:spPr>
        </p:pic>
      </p:grpSp>
      <p:grpSp>
        <p:nvGrpSpPr>
          <p:cNvPr id="137" name="Gruppieren 136"/>
          <p:cNvGrpSpPr/>
          <p:nvPr/>
        </p:nvGrpSpPr>
        <p:grpSpPr>
          <a:xfrm>
            <a:off x="540000" y="30240000"/>
            <a:ext cx="23179299" cy="2035733"/>
            <a:chOff x="540000" y="30240000"/>
            <a:chExt cx="23179299" cy="2035733"/>
          </a:xfrm>
        </p:grpSpPr>
        <p:sp>
          <p:nvSpPr>
            <p:cNvPr id="135" name="Textfeld 134"/>
            <p:cNvSpPr txBox="1"/>
            <p:nvPr/>
          </p:nvSpPr>
          <p:spPr>
            <a:xfrm>
              <a:off x="990000" y="31075404"/>
              <a:ext cx="227292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Thanks to Bernd </a:t>
              </a:r>
              <a:r>
                <a:rPr lang="en-US" sz="3600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Gersdorf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for setting up Rolland III and its hardware components, </a:t>
              </a:r>
              <a:r>
                <a:rPr lang="en-US" sz="3600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Christoph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3600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Budelmann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for </a:t>
              </a:r>
              <a:b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designing the proprietary IMU-board, and </a:t>
              </a:r>
              <a:r>
                <a:rPr lang="en-US" sz="3600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Modar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3600" dirty="0" err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Ibraheem</a:t>
              </a:r>
              <a:r>
                <a:rPr lang="en-US" sz="3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for implementing the EKF-based attitude estimation.</a:t>
              </a:r>
              <a:endParaRPr lang="en-US" sz="36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6" name="Textfeld 135"/>
            <p:cNvSpPr txBox="1"/>
            <p:nvPr/>
          </p:nvSpPr>
          <p:spPr>
            <a:xfrm>
              <a:off x="540000" y="30240000"/>
              <a:ext cx="50802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Acknowledgements</a:t>
              </a:r>
              <a:endParaRPr lang="en-US" sz="4400" b="1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Benutzerdefiniert</PresentationFormat>
  <Paragraphs>26</Paragraphs>
  <Slides>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Larissa-Design</vt:lpstr>
      <vt:lpstr>Formel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Mandel</dc:creator>
  <cp:lastModifiedBy>Christian Mandel</cp:lastModifiedBy>
  <cp:revision>178</cp:revision>
  <dcterms:created xsi:type="dcterms:W3CDTF">2009-05-15T13:36:09Z</dcterms:created>
  <dcterms:modified xsi:type="dcterms:W3CDTF">2009-06-17T12:59:38Z</dcterms:modified>
</cp:coreProperties>
</file>