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Default Extension="bin" ContentType="application/vnd.openxmlformats-officedocument.oleObject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Default Extension="tiff" ContentType="image/tiff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25203150" cy="36004500"/>
  <p:notesSz cx="6669088" cy="9928225"/>
  <p:defaultTextStyle>
    <a:defPPr>
      <a:defRPr lang="de-DE"/>
    </a:defPPr>
    <a:lvl1pPr marL="0" algn="l" defTabSz="3497580" rtl="0" eaLnBrk="1" latinLnBrk="0" hangingPunct="1">
      <a:defRPr sz="6900" kern="1200">
        <a:solidFill>
          <a:schemeClr val="tx1"/>
        </a:solidFill>
        <a:latin typeface="+mn-lt"/>
        <a:ea typeface="+mn-ea"/>
        <a:cs typeface="+mn-cs"/>
      </a:defRPr>
    </a:lvl1pPr>
    <a:lvl2pPr marL="1748790" algn="l" defTabSz="3497580" rtl="0" eaLnBrk="1" latinLnBrk="0" hangingPunct="1">
      <a:defRPr sz="6900" kern="1200">
        <a:solidFill>
          <a:schemeClr val="tx1"/>
        </a:solidFill>
        <a:latin typeface="+mn-lt"/>
        <a:ea typeface="+mn-ea"/>
        <a:cs typeface="+mn-cs"/>
      </a:defRPr>
    </a:lvl2pPr>
    <a:lvl3pPr marL="3497580" algn="l" defTabSz="3497580" rtl="0" eaLnBrk="1" latinLnBrk="0" hangingPunct="1">
      <a:defRPr sz="6900" kern="1200">
        <a:solidFill>
          <a:schemeClr val="tx1"/>
        </a:solidFill>
        <a:latin typeface="+mn-lt"/>
        <a:ea typeface="+mn-ea"/>
        <a:cs typeface="+mn-cs"/>
      </a:defRPr>
    </a:lvl3pPr>
    <a:lvl4pPr marL="5246370" algn="l" defTabSz="3497580" rtl="0" eaLnBrk="1" latinLnBrk="0" hangingPunct="1">
      <a:defRPr sz="6900" kern="1200">
        <a:solidFill>
          <a:schemeClr val="tx1"/>
        </a:solidFill>
        <a:latin typeface="+mn-lt"/>
        <a:ea typeface="+mn-ea"/>
        <a:cs typeface="+mn-cs"/>
      </a:defRPr>
    </a:lvl4pPr>
    <a:lvl5pPr marL="6995160" algn="l" defTabSz="3497580" rtl="0" eaLnBrk="1" latinLnBrk="0" hangingPunct="1">
      <a:defRPr sz="6900" kern="1200">
        <a:solidFill>
          <a:schemeClr val="tx1"/>
        </a:solidFill>
        <a:latin typeface="+mn-lt"/>
        <a:ea typeface="+mn-ea"/>
        <a:cs typeface="+mn-cs"/>
      </a:defRPr>
    </a:lvl5pPr>
    <a:lvl6pPr marL="8743950" algn="l" defTabSz="3497580" rtl="0" eaLnBrk="1" latinLnBrk="0" hangingPunct="1">
      <a:defRPr sz="6900" kern="1200">
        <a:solidFill>
          <a:schemeClr val="tx1"/>
        </a:solidFill>
        <a:latin typeface="+mn-lt"/>
        <a:ea typeface="+mn-ea"/>
        <a:cs typeface="+mn-cs"/>
      </a:defRPr>
    </a:lvl6pPr>
    <a:lvl7pPr marL="10492740" algn="l" defTabSz="3497580" rtl="0" eaLnBrk="1" latinLnBrk="0" hangingPunct="1">
      <a:defRPr sz="6900" kern="1200">
        <a:solidFill>
          <a:schemeClr val="tx1"/>
        </a:solidFill>
        <a:latin typeface="+mn-lt"/>
        <a:ea typeface="+mn-ea"/>
        <a:cs typeface="+mn-cs"/>
      </a:defRPr>
    </a:lvl7pPr>
    <a:lvl8pPr marL="12241530" algn="l" defTabSz="3497580" rtl="0" eaLnBrk="1" latinLnBrk="0" hangingPunct="1">
      <a:defRPr sz="6900" kern="1200">
        <a:solidFill>
          <a:schemeClr val="tx1"/>
        </a:solidFill>
        <a:latin typeface="+mn-lt"/>
        <a:ea typeface="+mn-ea"/>
        <a:cs typeface="+mn-cs"/>
      </a:defRPr>
    </a:lvl8pPr>
    <a:lvl9pPr marL="13990320" algn="l" defTabSz="3497580" rtl="0" eaLnBrk="1" latinLnBrk="0" hangingPunct="1">
      <a:defRPr sz="69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FF00"/>
    <a:srgbClr val="0000FF"/>
    <a:srgbClr val="FF00FF"/>
    <a:srgbClr val="FCFCFC"/>
    <a:srgbClr val="FFFFCC"/>
    <a:srgbClr val="FFFF99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594" autoAdjust="0"/>
    <p:restoredTop sz="94857" autoAdjust="0"/>
  </p:normalViewPr>
  <p:slideViewPr>
    <p:cSldViewPr>
      <p:cViewPr>
        <p:scale>
          <a:sx n="60" d="100"/>
          <a:sy n="60" d="100"/>
        </p:scale>
        <p:origin x="1422" y="-78"/>
      </p:cViewPr>
      <p:guideLst>
        <p:guide orient="horz" pos="11340"/>
        <p:guide pos="793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image" Target="../media/image2.wmf"/><Relationship Id="rId1" Type="http://schemas.openxmlformats.org/officeDocument/2006/relationships/image" Target="../media/image1.wmf"/><Relationship Id="rId5" Type="http://schemas.openxmlformats.org/officeDocument/2006/relationships/image" Target="../media/image5.wmf"/><Relationship Id="rId4" Type="http://schemas.openxmlformats.org/officeDocument/2006/relationships/image" Target="../media/image4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890236" y="11184734"/>
            <a:ext cx="21422678" cy="7717631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3780473" y="20402550"/>
            <a:ext cx="17642205" cy="92011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17487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34975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52463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69951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87439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04927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22415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1399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Formatvorlage des Untertitelmasters durch Klicken bearbeiten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9D98D5-AE03-40D5-B37F-D91984EC12AA}" type="datetimeFigureOut">
              <a:rPr lang="de-DE" smtClean="0"/>
              <a:pPr/>
              <a:t>10.06.2009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B27F9C-D69C-4CA2-9A77-7B0C15188CC9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9D98D5-AE03-40D5-B37F-D91984EC12AA}" type="datetimeFigureOut">
              <a:rPr lang="de-DE" smtClean="0"/>
              <a:pPr/>
              <a:t>10.06.2009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B27F9C-D69C-4CA2-9A77-7B0C15188CC9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18272284" y="1441852"/>
            <a:ext cx="5670709" cy="30720506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1260157" y="1441852"/>
            <a:ext cx="16592074" cy="30720506"/>
          </a:xfrm>
        </p:spPr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9D98D5-AE03-40D5-B37F-D91984EC12AA}" type="datetimeFigureOut">
              <a:rPr lang="de-DE" smtClean="0"/>
              <a:pPr/>
              <a:t>10.06.2009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B27F9C-D69C-4CA2-9A77-7B0C15188CC9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9D98D5-AE03-40D5-B37F-D91984EC12AA}" type="datetimeFigureOut">
              <a:rPr lang="de-DE" smtClean="0"/>
              <a:pPr/>
              <a:t>10.06.2009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B27F9C-D69C-4CA2-9A77-7B0C15188CC9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990875" y="23136228"/>
            <a:ext cx="21422678" cy="7150894"/>
          </a:xfrm>
        </p:spPr>
        <p:txBody>
          <a:bodyPr anchor="t"/>
          <a:lstStyle>
            <a:lvl1pPr algn="l">
              <a:defRPr sz="15300" b="1" cap="all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1990875" y="15260246"/>
            <a:ext cx="21422678" cy="7875982"/>
          </a:xfrm>
        </p:spPr>
        <p:txBody>
          <a:bodyPr anchor="b"/>
          <a:lstStyle>
            <a:lvl1pPr marL="0" indent="0">
              <a:buNone/>
              <a:defRPr sz="7700">
                <a:solidFill>
                  <a:schemeClr val="tx1">
                    <a:tint val="75000"/>
                  </a:schemeClr>
                </a:solidFill>
              </a:defRPr>
            </a:lvl1pPr>
            <a:lvl2pPr marL="1748790" indent="0">
              <a:buNone/>
              <a:defRPr sz="6900">
                <a:solidFill>
                  <a:schemeClr val="tx1">
                    <a:tint val="75000"/>
                  </a:schemeClr>
                </a:solidFill>
              </a:defRPr>
            </a:lvl2pPr>
            <a:lvl3pPr marL="3497580" indent="0">
              <a:buNone/>
              <a:defRPr sz="6100">
                <a:solidFill>
                  <a:schemeClr val="tx1">
                    <a:tint val="75000"/>
                  </a:schemeClr>
                </a:solidFill>
              </a:defRPr>
            </a:lvl3pPr>
            <a:lvl4pPr marL="5246370" indent="0">
              <a:buNone/>
              <a:defRPr sz="5400">
                <a:solidFill>
                  <a:schemeClr val="tx1">
                    <a:tint val="75000"/>
                  </a:schemeClr>
                </a:solidFill>
              </a:defRPr>
            </a:lvl4pPr>
            <a:lvl5pPr marL="6995160" indent="0">
              <a:buNone/>
              <a:defRPr sz="5400">
                <a:solidFill>
                  <a:schemeClr val="tx1">
                    <a:tint val="75000"/>
                  </a:schemeClr>
                </a:solidFill>
              </a:defRPr>
            </a:lvl5pPr>
            <a:lvl6pPr marL="8743950" indent="0">
              <a:buNone/>
              <a:defRPr sz="5400">
                <a:solidFill>
                  <a:schemeClr val="tx1">
                    <a:tint val="75000"/>
                  </a:schemeClr>
                </a:solidFill>
              </a:defRPr>
            </a:lvl6pPr>
            <a:lvl7pPr marL="10492740" indent="0">
              <a:buNone/>
              <a:defRPr sz="5400">
                <a:solidFill>
                  <a:schemeClr val="tx1">
                    <a:tint val="75000"/>
                  </a:schemeClr>
                </a:solidFill>
              </a:defRPr>
            </a:lvl7pPr>
            <a:lvl8pPr marL="12241530" indent="0">
              <a:buNone/>
              <a:defRPr sz="5400">
                <a:solidFill>
                  <a:schemeClr val="tx1">
                    <a:tint val="75000"/>
                  </a:schemeClr>
                </a:solidFill>
              </a:defRPr>
            </a:lvl8pPr>
            <a:lvl9pPr marL="13990320" indent="0">
              <a:buNone/>
              <a:defRPr sz="5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9D98D5-AE03-40D5-B37F-D91984EC12AA}" type="datetimeFigureOut">
              <a:rPr lang="de-DE" smtClean="0"/>
              <a:pPr/>
              <a:t>10.06.2009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B27F9C-D69C-4CA2-9A77-7B0C15188CC9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1260158" y="8401053"/>
            <a:ext cx="11131391" cy="23761306"/>
          </a:xfrm>
        </p:spPr>
        <p:txBody>
          <a:bodyPr/>
          <a:lstStyle>
            <a:lvl1pPr>
              <a:defRPr sz="10700"/>
            </a:lvl1pPr>
            <a:lvl2pPr>
              <a:defRPr sz="9200"/>
            </a:lvl2pPr>
            <a:lvl3pPr>
              <a:defRPr sz="7700"/>
            </a:lvl3pPr>
            <a:lvl4pPr>
              <a:defRPr sz="6900"/>
            </a:lvl4pPr>
            <a:lvl5pPr>
              <a:defRPr sz="6900"/>
            </a:lvl5pPr>
            <a:lvl6pPr>
              <a:defRPr sz="6900"/>
            </a:lvl6pPr>
            <a:lvl7pPr>
              <a:defRPr sz="6900"/>
            </a:lvl7pPr>
            <a:lvl8pPr>
              <a:defRPr sz="6900"/>
            </a:lvl8pPr>
            <a:lvl9pPr>
              <a:defRPr sz="6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12811601" y="8401053"/>
            <a:ext cx="11131391" cy="23761306"/>
          </a:xfrm>
        </p:spPr>
        <p:txBody>
          <a:bodyPr/>
          <a:lstStyle>
            <a:lvl1pPr>
              <a:defRPr sz="10700"/>
            </a:lvl1pPr>
            <a:lvl2pPr>
              <a:defRPr sz="9200"/>
            </a:lvl2pPr>
            <a:lvl3pPr>
              <a:defRPr sz="7700"/>
            </a:lvl3pPr>
            <a:lvl4pPr>
              <a:defRPr sz="6900"/>
            </a:lvl4pPr>
            <a:lvl5pPr>
              <a:defRPr sz="6900"/>
            </a:lvl5pPr>
            <a:lvl6pPr>
              <a:defRPr sz="6900"/>
            </a:lvl6pPr>
            <a:lvl7pPr>
              <a:defRPr sz="6900"/>
            </a:lvl7pPr>
            <a:lvl8pPr>
              <a:defRPr sz="6900"/>
            </a:lvl8pPr>
            <a:lvl9pPr>
              <a:defRPr sz="6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9D98D5-AE03-40D5-B37F-D91984EC12AA}" type="datetimeFigureOut">
              <a:rPr lang="de-DE" smtClean="0"/>
              <a:pPr/>
              <a:t>10.06.2009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B27F9C-D69C-4CA2-9A77-7B0C15188CC9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1260158" y="8059343"/>
            <a:ext cx="11135768" cy="3358751"/>
          </a:xfrm>
        </p:spPr>
        <p:txBody>
          <a:bodyPr anchor="b"/>
          <a:lstStyle>
            <a:lvl1pPr marL="0" indent="0">
              <a:buNone/>
              <a:defRPr sz="9200" b="1"/>
            </a:lvl1pPr>
            <a:lvl2pPr marL="1748790" indent="0">
              <a:buNone/>
              <a:defRPr sz="7700" b="1"/>
            </a:lvl2pPr>
            <a:lvl3pPr marL="3497580" indent="0">
              <a:buNone/>
              <a:defRPr sz="6900" b="1"/>
            </a:lvl3pPr>
            <a:lvl4pPr marL="5246370" indent="0">
              <a:buNone/>
              <a:defRPr sz="6100" b="1"/>
            </a:lvl4pPr>
            <a:lvl5pPr marL="6995160" indent="0">
              <a:buNone/>
              <a:defRPr sz="6100" b="1"/>
            </a:lvl5pPr>
            <a:lvl6pPr marL="8743950" indent="0">
              <a:buNone/>
              <a:defRPr sz="6100" b="1"/>
            </a:lvl6pPr>
            <a:lvl7pPr marL="10492740" indent="0">
              <a:buNone/>
              <a:defRPr sz="6100" b="1"/>
            </a:lvl7pPr>
            <a:lvl8pPr marL="12241530" indent="0">
              <a:buNone/>
              <a:defRPr sz="6100" b="1"/>
            </a:lvl8pPr>
            <a:lvl9pPr marL="13990320" indent="0">
              <a:buNone/>
              <a:defRPr sz="61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1260158" y="11418094"/>
            <a:ext cx="11135768" cy="20744262"/>
          </a:xfrm>
        </p:spPr>
        <p:txBody>
          <a:bodyPr/>
          <a:lstStyle>
            <a:lvl1pPr>
              <a:defRPr sz="9200"/>
            </a:lvl1pPr>
            <a:lvl2pPr>
              <a:defRPr sz="7700"/>
            </a:lvl2pPr>
            <a:lvl3pPr>
              <a:defRPr sz="6900"/>
            </a:lvl3pPr>
            <a:lvl4pPr>
              <a:defRPr sz="6100"/>
            </a:lvl4pPr>
            <a:lvl5pPr>
              <a:defRPr sz="6100"/>
            </a:lvl5pPr>
            <a:lvl6pPr>
              <a:defRPr sz="6100"/>
            </a:lvl6pPr>
            <a:lvl7pPr>
              <a:defRPr sz="6100"/>
            </a:lvl7pPr>
            <a:lvl8pPr>
              <a:defRPr sz="6100"/>
            </a:lvl8pPr>
            <a:lvl9pPr>
              <a:defRPr sz="61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12802852" y="8059343"/>
            <a:ext cx="11140142" cy="3358751"/>
          </a:xfrm>
        </p:spPr>
        <p:txBody>
          <a:bodyPr anchor="b"/>
          <a:lstStyle>
            <a:lvl1pPr marL="0" indent="0">
              <a:buNone/>
              <a:defRPr sz="9200" b="1"/>
            </a:lvl1pPr>
            <a:lvl2pPr marL="1748790" indent="0">
              <a:buNone/>
              <a:defRPr sz="7700" b="1"/>
            </a:lvl2pPr>
            <a:lvl3pPr marL="3497580" indent="0">
              <a:buNone/>
              <a:defRPr sz="6900" b="1"/>
            </a:lvl3pPr>
            <a:lvl4pPr marL="5246370" indent="0">
              <a:buNone/>
              <a:defRPr sz="6100" b="1"/>
            </a:lvl4pPr>
            <a:lvl5pPr marL="6995160" indent="0">
              <a:buNone/>
              <a:defRPr sz="6100" b="1"/>
            </a:lvl5pPr>
            <a:lvl6pPr marL="8743950" indent="0">
              <a:buNone/>
              <a:defRPr sz="6100" b="1"/>
            </a:lvl6pPr>
            <a:lvl7pPr marL="10492740" indent="0">
              <a:buNone/>
              <a:defRPr sz="6100" b="1"/>
            </a:lvl7pPr>
            <a:lvl8pPr marL="12241530" indent="0">
              <a:buNone/>
              <a:defRPr sz="6100" b="1"/>
            </a:lvl8pPr>
            <a:lvl9pPr marL="13990320" indent="0">
              <a:buNone/>
              <a:defRPr sz="61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12802852" y="11418094"/>
            <a:ext cx="11140142" cy="20744262"/>
          </a:xfrm>
        </p:spPr>
        <p:txBody>
          <a:bodyPr/>
          <a:lstStyle>
            <a:lvl1pPr>
              <a:defRPr sz="9200"/>
            </a:lvl1pPr>
            <a:lvl2pPr>
              <a:defRPr sz="7700"/>
            </a:lvl2pPr>
            <a:lvl3pPr>
              <a:defRPr sz="6900"/>
            </a:lvl3pPr>
            <a:lvl4pPr>
              <a:defRPr sz="6100"/>
            </a:lvl4pPr>
            <a:lvl5pPr>
              <a:defRPr sz="6100"/>
            </a:lvl5pPr>
            <a:lvl6pPr>
              <a:defRPr sz="6100"/>
            </a:lvl6pPr>
            <a:lvl7pPr>
              <a:defRPr sz="6100"/>
            </a:lvl7pPr>
            <a:lvl8pPr>
              <a:defRPr sz="6100"/>
            </a:lvl8pPr>
            <a:lvl9pPr>
              <a:defRPr sz="61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9D98D5-AE03-40D5-B37F-D91984EC12AA}" type="datetimeFigureOut">
              <a:rPr lang="de-DE" smtClean="0"/>
              <a:pPr/>
              <a:t>10.06.2009</a:t>
            </a:fld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B27F9C-D69C-4CA2-9A77-7B0C15188CC9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9D98D5-AE03-40D5-B37F-D91984EC12AA}" type="datetimeFigureOut">
              <a:rPr lang="de-DE" smtClean="0"/>
              <a:pPr/>
              <a:t>10.06.2009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B27F9C-D69C-4CA2-9A77-7B0C15188CC9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9D98D5-AE03-40D5-B37F-D91984EC12AA}" type="datetimeFigureOut">
              <a:rPr lang="de-DE" smtClean="0"/>
              <a:pPr/>
              <a:t>10.06.2009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B27F9C-D69C-4CA2-9A77-7B0C15188CC9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260159" y="1433512"/>
            <a:ext cx="8291663" cy="6100763"/>
          </a:xfrm>
        </p:spPr>
        <p:txBody>
          <a:bodyPr anchor="b"/>
          <a:lstStyle>
            <a:lvl1pPr algn="l">
              <a:defRPr sz="77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9853732" y="1433515"/>
            <a:ext cx="14089261" cy="30728843"/>
          </a:xfrm>
        </p:spPr>
        <p:txBody>
          <a:bodyPr/>
          <a:lstStyle>
            <a:lvl1pPr>
              <a:defRPr sz="12200"/>
            </a:lvl1pPr>
            <a:lvl2pPr>
              <a:defRPr sz="10700"/>
            </a:lvl2pPr>
            <a:lvl3pPr>
              <a:defRPr sz="9200"/>
            </a:lvl3pPr>
            <a:lvl4pPr>
              <a:defRPr sz="7700"/>
            </a:lvl4pPr>
            <a:lvl5pPr>
              <a:defRPr sz="7700"/>
            </a:lvl5pPr>
            <a:lvl6pPr>
              <a:defRPr sz="7700"/>
            </a:lvl6pPr>
            <a:lvl7pPr>
              <a:defRPr sz="7700"/>
            </a:lvl7pPr>
            <a:lvl8pPr>
              <a:defRPr sz="7700"/>
            </a:lvl8pPr>
            <a:lvl9pPr>
              <a:defRPr sz="77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260159" y="7534278"/>
            <a:ext cx="8291663" cy="24628081"/>
          </a:xfrm>
        </p:spPr>
        <p:txBody>
          <a:bodyPr/>
          <a:lstStyle>
            <a:lvl1pPr marL="0" indent="0">
              <a:buNone/>
              <a:defRPr sz="5400"/>
            </a:lvl1pPr>
            <a:lvl2pPr marL="1748790" indent="0">
              <a:buNone/>
              <a:defRPr sz="4600"/>
            </a:lvl2pPr>
            <a:lvl3pPr marL="3497580" indent="0">
              <a:buNone/>
              <a:defRPr sz="3800"/>
            </a:lvl3pPr>
            <a:lvl4pPr marL="5246370" indent="0">
              <a:buNone/>
              <a:defRPr sz="3400"/>
            </a:lvl4pPr>
            <a:lvl5pPr marL="6995160" indent="0">
              <a:buNone/>
              <a:defRPr sz="3400"/>
            </a:lvl5pPr>
            <a:lvl6pPr marL="8743950" indent="0">
              <a:buNone/>
              <a:defRPr sz="3400"/>
            </a:lvl6pPr>
            <a:lvl7pPr marL="10492740" indent="0">
              <a:buNone/>
              <a:defRPr sz="3400"/>
            </a:lvl7pPr>
            <a:lvl8pPr marL="12241530" indent="0">
              <a:buNone/>
              <a:defRPr sz="3400"/>
            </a:lvl8pPr>
            <a:lvl9pPr marL="13990320" indent="0">
              <a:buNone/>
              <a:defRPr sz="34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9D98D5-AE03-40D5-B37F-D91984EC12AA}" type="datetimeFigureOut">
              <a:rPr lang="de-DE" smtClean="0"/>
              <a:pPr/>
              <a:t>10.06.2009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B27F9C-D69C-4CA2-9A77-7B0C15188CC9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939994" y="25203150"/>
            <a:ext cx="15121890" cy="2975375"/>
          </a:xfrm>
        </p:spPr>
        <p:txBody>
          <a:bodyPr anchor="b"/>
          <a:lstStyle>
            <a:lvl1pPr algn="l">
              <a:defRPr sz="77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4939994" y="3217069"/>
            <a:ext cx="15121890" cy="21602700"/>
          </a:xfrm>
        </p:spPr>
        <p:txBody>
          <a:bodyPr/>
          <a:lstStyle>
            <a:lvl1pPr marL="0" indent="0">
              <a:buNone/>
              <a:defRPr sz="12200"/>
            </a:lvl1pPr>
            <a:lvl2pPr marL="1748790" indent="0">
              <a:buNone/>
              <a:defRPr sz="10700"/>
            </a:lvl2pPr>
            <a:lvl3pPr marL="3497580" indent="0">
              <a:buNone/>
              <a:defRPr sz="9200"/>
            </a:lvl3pPr>
            <a:lvl4pPr marL="5246370" indent="0">
              <a:buNone/>
              <a:defRPr sz="7700"/>
            </a:lvl4pPr>
            <a:lvl5pPr marL="6995160" indent="0">
              <a:buNone/>
              <a:defRPr sz="7700"/>
            </a:lvl5pPr>
            <a:lvl6pPr marL="8743950" indent="0">
              <a:buNone/>
              <a:defRPr sz="7700"/>
            </a:lvl6pPr>
            <a:lvl7pPr marL="10492740" indent="0">
              <a:buNone/>
              <a:defRPr sz="7700"/>
            </a:lvl7pPr>
            <a:lvl8pPr marL="12241530" indent="0">
              <a:buNone/>
              <a:defRPr sz="7700"/>
            </a:lvl8pPr>
            <a:lvl9pPr marL="13990320" indent="0">
              <a:buNone/>
              <a:defRPr sz="77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939994" y="28178524"/>
            <a:ext cx="15121890" cy="4225526"/>
          </a:xfrm>
        </p:spPr>
        <p:txBody>
          <a:bodyPr/>
          <a:lstStyle>
            <a:lvl1pPr marL="0" indent="0">
              <a:buNone/>
              <a:defRPr sz="5400"/>
            </a:lvl1pPr>
            <a:lvl2pPr marL="1748790" indent="0">
              <a:buNone/>
              <a:defRPr sz="4600"/>
            </a:lvl2pPr>
            <a:lvl3pPr marL="3497580" indent="0">
              <a:buNone/>
              <a:defRPr sz="3800"/>
            </a:lvl3pPr>
            <a:lvl4pPr marL="5246370" indent="0">
              <a:buNone/>
              <a:defRPr sz="3400"/>
            </a:lvl4pPr>
            <a:lvl5pPr marL="6995160" indent="0">
              <a:buNone/>
              <a:defRPr sz="3400"/>
            </a:lvl5pPr>
            <a:lvl6pPr marL="8743950" indent="0">
              <a:buNone/>
              <a:defRPr sz="3400"/>
            </a:lvl6pPr>
            <a:lvl7pPr marL="10492740" indent="0">
              <a:buNone/>
              <a:defRPr sz="3400"/>
            </a:lvl7pPr>
            <a:lvl8pPr marL="12241530" indent="0">
              <a:buNone/>
              <a:defRPr sz="3400"/>
            </a:lvl8pPr>
            <a:lvl9pPr marL="13990320" indent="0">
              <a:buNone/>
              <a:defRPr sz="34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9D98D5-AE03-40D5-B37F-D91984EC12AA}" type="datetimeFigureOut">
              <a:rPr lang="de-DE" smtClean="0"/>
              <a:pPr/>
              <a:t>10.06.2009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B27F9C-D69C-4CA2-9A77-7B0C15188CC9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1260158" y="1441850"/>
            <a:ext cx="22682835" cy="6000750"/>
          </a:xfrm>
          <a:prstGeom prst="rect">
            <a:avLst/>
          </a:prstGeom>
        </p:spPr>
        <p:txBody>
          <a:bodyPr vert="horz" lIns="349758" tIns="174879" rIns="349758" bIns="174879" rtlCol="0" anchor="ctr">
            <a:normAutofit/>
          </a:bodyPr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1260158" y="8401053"/>
            <a:ext cx="22682835" cy="23761306"/>
          </a:xfrm>
          <a:prstGeom prst="rect">
            <a:avLst/>
          </a:prstGeom>
        </p:spPr>
        <p:txBody>
          <a:bodyPr vert="horz" lIns="349758" tIns="174879" rIns="349758" bIns="174879" rtlCol="0">
            <a:normAutofit/>
          </a:bodyPr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1260158" y="33370840"/>
            <a:ext cx="5880735" cy="1916906"/>
          </a:xfrm>
          <a:prstGeom prst="rect">
            <a:avLst/>
          </a:prstGeom>
        </p:spPr>
        <p:txBody>
          <a:bodyPr vert="horz" lIns="349758" tIns="174879" rIns="349758" bIns="174879" rtlCol="0" anchor="ctr"/>
          <a:lstStyle>
            <a:lvl1pPr algn="l">
              <a:defRPr sz="4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9D98D5-AE03-40D5-B37F-D91984EC12AA}" type="datetimeFigureOut">
              <a:rPr lang="de-DE" smtClean="0"/>
              <a:pPr/>
              <a:t>10.06.2009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8611076" y="33370840"/>
            <a:ext cx="7980998" cy="1916906"/>
          </a:xfrm>
          <a:prstGeom prst="rect">
            <a:avLst/>
          </a:prstGeom>
        </p:spPr>
        <p:txBody>
          <a:bodyPr vert="horz" lIns="349758" tIns="174879" rIns="349758" bIns="174879" rtlCol="0" anchor="ctr"/>
          <a:lstStyle>
            <a:lvl1pPr algn="ctr">
              <a:defRPr sz="4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18062258" y="33370840"/>
            <a:ext cx="5880735" cy="1916906"/>
          </a:xfrm>
          <a:prstGeom prst="rect">
            <a:avLst/>
          </a:prstGeom>
        </p:spPr>
        <p:txBody>
          <a:bodyPr vert="horz" lIns="349758" tIns="174879" rIns="349758" bIns="174879" rtlCol="0" anchor="ctr"/>
          <a:lstStyle>
            <a:lvl1pPr algn="r">
              <a:defRPr sz="4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B27F9C-D69C-4CA2-9A77-7B0C15188CC9}" type="slidenum">
              <a:rPr lang="de-DE" smtClean="0"/>
              <a:pPr/>
              <a:t>‹Nr.›</a:t>
            </a:fld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3497580" rtl="0" eaLnBrk="1" latinLnBrk="0" hangingPunct="1">
        <a:spcBef>
          <a:spcPct val="0"/>
        </a:spcBef>
        <a:buNone/>
        <a:defRPr sz="16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311593" indent="-1311593" algn="l" defTabSz="3497580" rtl="0" eaLnBrk="1" latinLnBrk="0" hangingPunct="1">
        <a:spcBef>
          <a:spcPct val="20000"/>
        </a:spcBef>
        <a:buFont typeface="Arial" pitchFamily="34" charset="0"/>
        <a:buChar char="•"/>
        <a:defRPr sz="12200" kern="1200">
          <a:solidFill>
            <a:schemeClr val="tx1"/>
          </a:solidFill>
          <a:latin typeface="+mn-lt"/>
          <a:ea typeface="+mn-ea"/>
          <a:cs typeface="+mn-cs"/>
        </a:defRPr>
      </a:lvl1pPr>
      <a:lvl2pPr marL="2841784" indent="-1092994" algn="l" defTabSz="3497580" rtl="0" eaLnBrk="1" latinLnBrk="0" hangingPunct="1">
        <a:spcBef>
          <a:spcPct val="20000"/>
        </a:spcBef>
        <a:buFont typeface="Arial" pitchFamily="34" charset="0"/>
        <a:buChar char="–"/>
        <a:defRPr sz="10700" kern="1200">
          <a:solidFill>
            <a:schemeClr val="tx1"/>
          </a:solidFill>
          <a:latin typeface="+mn-lt"/>
          <a:ea typeface="+mn-ea"/>
          <a:cs typeface="+mn-cs"/>
        </a:defRPr>
      </a:lvl2pPr>
      <a:lvl3pPr marL="4371975" indent="-874395" algn="l" defTabSz="3497580" rtl="0" eaLnBrk="1" latinLnBrk="0" hangingPunct="1">
        <a:spcBef>
          <a:spcPct val="20000"/>
        </a:spcBef>
        <a:buFont typeface="Arial" pitchFamily="34" charset="0"/>
        <a:buChar char="•"/>
        <a:defRPr sz="9200" kern="1200">
          <a:solidFill>
            <a:schemeClr val="tx1"/>
          </a:solidFill>
          <a:latin typeface="+mn-lt"/>
          <a:ea typeface="+mn-ea"/>
          <a:cs typeface="+mn-cs"/>
        </a:defRPr>
      </a:lvl3pPr>
      <a:lvl4pPr marL="6120765" indent="-874395" algn="l" defTabSz="3497580" rtl="0" eaLnBrk="1" latinLnBrk="0" hangingPunct="1">
        <a:spcBef>
          <a:spcPct val="20000"/>
        </a:spcBef>
        <a:buFont typeface="Arial" pitchFamily="34" charset="0"/>
        <a:buChar char="–"/>
        <a:defRPr sz="7700" kern="1200">
          <a:solidFill>
            <a:schemeClr val="tx1"/>
          </a:solidFill>
          <a:latin typeface="+mn-lt"/>
          <a:ea typeface="+mn-ea"/>
          <a:cs typeface="+mn-cs"/>
        </a:defRPr>
      </a:lvl4pPr>
      <a:lvl5pPr marL="7869555" indent="-874395" algn="l" defTabSz="3497580" rtl="0" eaLnBrk="1" latinLnBrk="0" hangingPunct="1">
        <a:spcBef>
          <a:spcPct val="20000"/>
        </a:spcBef>
        <a:buFont typeface="Arial" pitchFamily="34" charset="0"/>
        <a:buChar char="»"/>
        <a:defRPr sz="7700" kern="1200">
          <a:solidFill>
            <a:schemeClr val="tx1"/>
          </a:solidFill>
          <a:latin typeface="+mn-lt"/>
          <a:ea typeface="+mn-ea"/>
          <a:cs typeface="+mn-cs"/>
        </a:defRPr>
      </a:lvl5pPr>
      <a:lvl6pPr marL="9618345" indent="-874395" algn="l" defTabSz="3497580" rtl="0" eaLnBrk="1" latinLnBrk="0" hangingPunct="1">
        <a:spcBef>
          <a:spcPct val="20000"/>
        </a:spcBef>
        <a:buFont typeface="Arial" pitchFamily="34" charset="0"/>
        <a:buChar char="•"/>
        <a:defRPr sz="7700" kern="1200">
          <a:solidFill>
            <a:schemeClr val="tx1"/>
          </a:solidFill>
          <a:latin typeface="+mn-lt"/>
          <a:ea typeface="+mn-ea"/>
          <a:cs typeface="+mn-cs"/>
        </a:defRPr>
      </a:lvl6pPr>
      <a:lvl7pPr marL="11367135" indent="-874395" algn="l" defTabSz="3497580" rtl="0" eaLnBrk="1" latinLnBrk="0" hangingPunct="1">
        <a:spcBef>
          <a:spcPct val="20000"/>
        </a:spcBef>
        <a:buFont typeface="Arial" pitchFamily="34" charset="0"/>
        <a:buChar char="•"/>
        <a:defRPr sz="7700" kern="1200">
          <a:solidFill>
            <a:schemeClr val="tx1"/>
          </a:solidFill>
          <a:latin typeface="+mn-lt"/>
          <a:ea typeface="+mn-ea"/>
          <a:cs typeface="+mn-cs"/>
        </a:defRPr>
      </a:lvl7pPr>
      <a:lvl8pPr marL="13115925" indent="-874395" algn="l" defTabSz="3497580" rtl="0" eaLnBrk="1" latinLnBrk="0" hangingPunct="1">
        <a:spcBef>
          <a:spcPct val="20000"/>
        </a:spcBef>
        <a:buFont typeface="Arial" pitchFamily="34" charset="0"/>
        <a:buChar char="•"/>
        <a:defRPr sz="7700" kern="1200">
          <a:solidFill>
            <a:schemeClr val="tx1"/>
          </a:solidFill>
          <a:latin typeface="+mn-lt"/>
          <a:ea typeface="+mn-ea"/>
          <a:cs typeface="+mn-cs"/>
        </a:defRPr>
      </a:lvl8pPr>
      <a:lvl9pPr marL="14864715" indent="-874395" algn="l" defTabSz="3497580" rtl="0" eaLnBrk="1" latinLnBrk="0" hangingPunct="1">
        <a:spcBef>
          <a:spcPct val="20000"/>
        </a:spcBef>
        <a:buFont typeface="Arial" pitchFamily="34" charset="0"/>
        <a:buChar char="•"/>
        <a:defRPr sz="7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3497580" rtl="0" eaLnBrk="1" latinLnBrk="0" hangingPunct="1">
        <a:defRPr sz="6900" kern="1200">
          <a:solidFill>
            <a:schemeClr val="tx1"/>
          </a:solidFill>
          <a:latin typeface="+mn-lt"/>
          <a:ea typeface="+mn-ea"/>
          <a:cs typeface="+mn-cs"/>
        </a:defRPr>
      </a:lvl1pPr>
      <a:lvl2pPr marL="1748790" algn="l" defTabSz="3497580" rtl="0" eaLnBrk="1" latinLnBrk="0" hangingPunct="1">
        <a:defRPr sz="6900" kern="1200">
          <a:solidFill>
            <a:schemeClr val="tx1"/>
          </a:solidFill>
          <a:latin typeface="+mn-lt"/>
          <a:ea typeface="+mn-ea"/>
          <a:cs typeface="+mn-cs"/>
        </a:defRPr>
      </a:lvl2pPr>
      <a:lvl3pPr marL="3497580" algn="l" defTabSz="3497580" rtl="0" eaLnBrk="1" latinLnBrk="0" hangingPunct="1">
        <a:defRPr sz="6900" kern="1200">
          <a:solidFill>
            <a:schemeClr val="tx1"/>
          </a:solidFill>
          <a:latin typeface="+mn-lt"/>
          <a:ea typeface="+mn-ea"/>
          <a:cs typeface="+mn-cs"/>
        </a:defRPr>
      </a:lvl3pPr>
      <a:lvl4pPr marL="5246370" algn="l" defTabSz="3497580" rtl="0" eaLnBrk="1" latinLnBrk="0" hangingPunct="1">
        <a:defRPr sz="6900" kern="1200">
          <a:solidFill>
            <a:schemeClr val="tx1"/>
          </a:solidFill>
          <a:latin typeface="+mn-lt"/>
          <a:ea typeface="+mn-ea"/>
          <a:cs typeface="+mn-cs"/>
        </a:defRPr>
      </a:lvl4pPr>
      <a:lvl5pPr marL="6995160" algn="l" defTabSz="3497580" rtl="0" eaLnBrk="1" latinLnBrk="0" hangingPunct="1">
        <a:defRPr sz="6900" kern="1200">
          <a:solidFill>
            <a:schemeClr val="tx1"/>
          </a:solidFill>
          <a:latin typeface="+mn-lt"/>
          <a:ea typeface="+mn-ea"/>
          <a:cs typeface="+mn-cs"/>
        </a:defRPr>
      </a:lvl5pPr>
      <a:lvl6pPr marL="8743950" algn="l" defTabSz="3497580" rtl="0" eaLnBrk="1" latinLnBrk="0" hangingPunct="1">
        <a:defRPr sz="6900" kern="1200">
          <a:solidFill>
            <a:schemeClr val="tx1"/>
          </a:solidFill>
          <a:latin typeface="+mn-lt"/>
          <a:ea typeface="+mn-ea"/>
          <a:cs typeface="+mn-cs"/>
        </a:defRPr>
      </a:lvl6pPr>
      <a:lvl7pPr marL="10492740" algn="l" defTabSz="3497580" rtl="0" eaLnBrk="1" latinLnBrk="0" hangingPunct="1">
        <a:defRPr sz="6900" kern="1200">
          <a:solidFill>
            <a:schemeClr val="tx1"/>
          </a:solidFill>
          <a:latin typeface="+mn-lt"/>
          <a:ea typeface="+mn-ea"/>
          <a:cs typeface="+mn-cs"/>
        </a:defRPr>
      </a:lvl7pPr>
      <a:lvl8pPr marL="12241530" algn="l" defTabSz="3497580" rtl="0" eaLnBrk="1" latinLnBrk="0" hangingPunct="1">
        <a:defRPr sz="6900" kern="1200">
          <a:solidFill>
            <a:schemeClr val="tx1"/>
          </a:solidFill>
          <a:latin typeface="+mn-lt"/>
          <a:ea typeface="+mn-ea"/>
          <a:cs typeface="+mn-cs"/>
        </a:defRPr>
      </a:lvl8pPr>
      <a:lvl9pPr marL="13990320" algn="l" defTabSz="3497580" rtl="0" eaLnBrk="1" latinLnBrk="0" hangingPunct="1">
        <a:defRPr sz="6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13" Type="http://schemas.openxmlformats.org/officeDocument/2006/relationships/image" Target="../media/image13.png"/><Relationship Id="rId18" Type="http://schemas.openxmlformats.org/officeDocument/2006/relationships/image" Target="../media/image17.tiff"/><Relationship Id="rId3" Type="http://schemas.openxmlformats.org/officeDocument/2006/relationships/image" Target="../media/image6.png"/><Relationship Id="rId21" Type="http://schemas.openxmlformats.org/officeDocument/2006/relationships/image" Target="../media/image19.png"/><Relationship Id="rId7" Type="http://schemas.openxmlformats.org/officeDocument/2006/relationships/image" Target="../media/image9.jpeg"/><Relationship Id="rId12" Type="http://schemas.openxmlformats.org/officeDocument/2006/relationships/image" Target="../media/image12.png"/><Relationship Id="rId17" Type="http://schemas.openxmlformats.org/officeDocument/2006/relationships/oleObject" Target="../embeddings/oleObject4.bin"/><Relationship Id="rId2" Type="http://schemas.openxmlformats.org/officeDocument/2006/relationships/slideLayout" Target="../slideLayouts/slideLayout1.xml"/><Relationship Id="rId16" Type="http://schemas.openxmlformats.org/officeDocument/2006/relationships/image" Target="../media/image16.jpeg"/><Relationship Id="rId20" Type="http://schemas.openxmlformats.org/officeDocument/2006/relationships/oleObject" Target="../embeddings/oleObject5.bin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1.bin"/><Relationship Id="rId11" Type="http://schemas.openxmlformats.org/officeDocument/2006/relationships/image" Target="../media/image11.emf"/><Relationship Id="rId5" Type="http://schemas.openxmlformats.org/officeDocument/2006/relationships/image" Target="../media/image8.emf"/><Relationship Id="rId15" Type="http://schemas.openxmlformats.org/officeDocument/2006/relationships/image" Target="../media/image15.jpeg"/><Relationship Id="rId10" Type="http://schemas.openxmlformats.org/officeDocument/2006/relationships/oleObject" Target="../embeddings/oleObject3.bin"/><Relationship Id="rId19" Type="http://schemas.openxmlformats.org/officeDocument/2006/relationships/image" Target="../media/image18.jpeg"/><Relationship Id="rId4" Type="http://schemas.openxmlformats.org/officeDocument/2006/relationships/image" Target="../media/image7.jpeg"/><Relationship Id="rId9" Type="http://schemas.openxmlformats.org/officeDocument/2006/relationships/oleObject" Target="../embeddings/oleObject2.bin"/><Relationship Id="rId1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Abgerundetes Rechteck 17"/>
          <p:cNvSpPr/>
          <p:nvPr/>
        </p:nvSpPr>
        <p:spPr>
          <a:xfrm>
            <a:off x="360000" y="32760000"/>
            <a:ext cx="24480000" cy="2880000"/>
          </a:xfrm>
          <a:prstGeom prst="roundRect">
            <a:avLst>
              <a:gd name="adj" fmla="val 4539"/>
            </a:avLst>
          </a:prstGeom>
          <a:solidFill>
            <a:srgbClr val="FCFCFC"/>
          </a:solidFill>
          <a:ln w="635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Abgerundetes Rechteck 16"/>
          <p:cNvSpPr/>
          <p:nvPr/>
        </p:nvSpPr>
        <p:spPr>
          <a:xfrm>
            <a:off x="360000" y="360000"/>
            <a:ext cx="24480000" cy="2880000"/>
          </a:xfrm>
          <a:prstGeom prst="roundRect">
            <a:avLst>
              <a:gd name="adj" fmla="val 4539"/>
            </a:avLst>
          </a:prstGeom>
          <a:solidFill>
            <a:srgbClr val="FCFCFC"/>
          </a:solidFill>
          <a:ln w="635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Abgerundetes Rechteck 15"/>
          <p:cNvSpPr/>
          <p:nvPr/>
        </p:nvSpPr>
        <p:spPr>
          <a:xfrm>
            <a:off x="12780000" y="3600000"/>
            <a:ext cx="12060000" cy="28800000"/>
          </a:xfrm>
          <a:prstGeom prst="roundRect">
            <a:avLst>
              <a:gd name="adj" fmla="val 4539"/>
            </a:avLst>
          </a:prstGeom>
          <a:solidFill>
            <a:schemeClr val="bg1"/>
          </a:solidFill>
          <a:ln w="635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Abgerundetes Rechteck 13"/>
          <p:cNvSpPr/>
          <p:nvPr/>
        </p:nvSpPr>
        <p:spPr>
          <a:xfrm>
            <a:off x="360000" y="3600000"/>
            <a:ext cx="12060000" cy="28800000"/>
          </a:xfrm>
          <a:prstGeom prst="roundRect">
            <a:avLst>
              <a:gd name="adj" fmla="val 4539"/>
            </a:avLst>
          </a:prstGeom>
          <a:solidFill>
            <a:schemeClr val="bg1"/>
          </a:solidFill>
          <a:ln w="635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mtClean="0"/>
              <a:t>ffffffffffffffffffffffff</a:t>
            </a:r>
            <a:endParaRPr lang="en-US"/>
          </a:p>
        </p:txBody>
      </p:sp>
      <p:sp>
        <p:nvSpPr>
          <p:cNvPr id="4" name="Textfeld 3"/>
          <p:cNvSpPr txBox="1"/>
          <p:nvPr/>
        </p:nvSpPr>
        <p:spPr>
          <a:xfrm>
            <a:off x="540000" y="360000"/>
            <a:ext cx="13569740" cy="286232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Controlling an Automated Wheelchair </a:t>
            </a:r>
            <a:br>
              <a:rPr lang="en-US" sz="600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</a:br>
            <a:r>
              <a:rPr lang="en-US" sz="600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via Joystick/Head-Joystick</a:t>
            </a:r>
          </a:p>
          <a:p>
            <a:r>
              <a:rPr lang="en-US" sz="600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Supported by Smart Driving Assistance</a:t>
            </a:r>
            <a:endParaRPr lang="en-US" sz="600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pic>
        <p:nvPicPr>
          <p:cNvPr id="1027" name="Picture 3" descr="C:\Users\Christian Mandel\dfki-hb-repository\Vorlagen\Logos\DFKI-SSCS-large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0000" y="33012000"/>
            <a:ext cx="5789487" cy="2484000"/>
          </a:xfrm>
          <a:prstGeom prst="rect">
            <a:avLst/>
          </a:prstGeom>
          <a:noFill/>
        </p:spPr>
      </p:pic>
      <p:pic>
        <p:nvPicPr>
          <p:cNvPr id="1028" name="Picture 4" descr="C:\Users\Christian Mandel\Papers\ICORR2009\figures\xeno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918168" y="6072464"/>
            <a:ext cx="4143273" cy="4339722"/>
          </a:xfrm>
          <a:prstGeom prst="rect">
            <a:avLst/>
          </a:prstGeom>
          <a:noFill/>
        </p:spPr>
      </p:pic>
      <p:sp>
        <p:nvSpPr>
          <p:cNvPr id="9" name="Textfeld 8"/>
          <p:cNvSpPr txBox="1"/>
          <p:nvPr/>
        </p:nvSpPr>
        <p:spPr>
          <a:xfrm>
            <a:off x="18281376" y="360000"/>
            <a:ext cx="6458819" cy="286232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600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Thomas Röfer </a:t>
            </a:r>
            <a:r>
              <a:rPr lang="en-US" sz="6000" baseline="3000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1</a:t>
            </a:r>
          </a:p>
          <a:p>
            <a:pPr algn="r"/>
            <a:r>
              <a:rPr lang="en-US" sz="600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Christian Mandel </a:t>
            </a:r>
            <a:r>
              <a:rPr lang="en-US" sz="6000" baseline="3000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2</a:t>
            </a:r>
          </a:p>
          <a:p>
            <a:pPr algn="r"/>
            <a:r>
              <a:rPr lang="en-US" sz="600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Tim Laue </a:t>
            </a:r>
            <a:r>
              <a:rPr lang="en-US" sz="6000" baseline="3000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1</a:t>
            </a:r>
            <a:endParaRPr lang="en-US" sz="6000" baseline="3000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19" name="Textfeld 18"/>
          <p:cNvSpPr txBox="1"/>
          <p:nvPr/>
        </p:nvSpPr>
        <p:spPr>
          <a:xfrm>
            <a:off x="6672221" y="32861354"/>
            <a:ext cx="6221127" cy="25545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smtClean="0"/>
              <a:t>Contact</a:t>
            </a:r>
            <a:r>
              <a:rPr lang="en-US" sz="3200" b="1" baseline="30000" smtClean="0"/>
              <a:t>1</a:t>
            </a:r>
            <a:r>
              <a:rPr lang="en-US" sz="3200" b="1" smtClean="0"/>
              <a:t>:</a:t>
            </a:r>
            <a:r>
              <a:rPr lang="en-US" sz="3200" smtClean="0"/>
              <a:t> </a:t>
            </a:r>
            <a:br>
              <a:rPr lang="en-US" sz="3200" smtClean="0"/>
            </a:br>
            <a:r>
              <a:rPr lang="en-US" sz="3200" smtClean="0"/>
              <a:t>German Research Center </a:t>
            </a:r>
            <a:br>
              <a:rPr lang="en-US" sz="3200" smtClean="0"/>
            </a:br>
            <a:r>
              <a:rPr lang="en-US" sz="3200" smtClean="0"/>
              <a:t>for Artificial Intelligence,</a:t>
            </a:r>
          </a:p>
          <a:p>
            <a:r>
              <a:rPr lang="en-US" sz="3200" smtClean="0"/>
              <a:t>Bremen/Germany</a:t>
            </a:r>
          </a:p>
          <a:p>
            <a:r>
              <a:rPr lang="en-US" sz="3200" b="1" smtClean="0"/>
              <a:t>{thomas.roefer, tim.laue}@dfki.de</a:t>
            </a:r>
            <a:endParaRPr lang="en-US" sz="3200" b="1"/>
          </a:p>
        </p:txBody>
      </p:sp>
      <p:pic>
        <p:nvPicPr>
          <p:cNvPr id="23" name="Grafik 22" descr="spatcog_sfbtr8.eps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3320000" y="33012000"/>
            <a:ext cx="9612505" cy="2484000"/>
          </a:xfrm>
          <a:prstGeom prst="rect">
            <a:avLst/>
          </a:prstGeom>
        </p:spPr>
      </p:pic>
      <p:sp>
        <p:nvSpPr>
          <p:cNvPr id="24" name="Textfeld 23"/>
          <p:cNvSpPr txBox="1"/>
          <p:nvPr/>
        </p:nvSpPr>
        <p:spPr>
          <a:xfrm>
            <a:off x="15250705" y="32861354"/>
            <a:ext cx="9248237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3200" b="1" smtClean="0"/>
              <a:t>Contact</a:t>
            </a:r>
            <a:r>
              <a:rPr lang="en-US" sz="3200" b="1" baseline="30000" smtClean="0"/>
              <a:t>2</a:t>
            </a:r>
            <a:r>
              <a:rPr lang="en-US" sz="3200" b="1" smtClean="0"/>
              <a:t>:</a:t>
            </a:r>
            <a:r>
              <a:rPr lang="en-US" sz="3200" smtClean="0"/>
              <a:t> Transregional Collaborative Research Center</a:t>
            </a:r>
            <a:br>
              <a:rPr lang="en-US" sz="3200" smtClean="0"/>
            </a:br>
            <a:r>
              <a:rPr lang="en-US" sz="3200" smtClean="0"/>
              <a:t>for Spatial Cognition, Bremen/Germany</a:t>
            </a:r>
          </a:p>
          <a:p>
            <a:pPr algn="r"/>
            <a:r>
              <a:rPr lang="en-US" sz="3200" b="1" smtClean="0"/>
              <a:t>cmandel@uni-bremen.de</a:t>
            </a:r>
            <a:endParaRPr lang="en-US" sz="3200" b="1"/>
          </a:p>
        </p:txBody>
      </p:sp>
      <p:sp>
        <p:nvSpPr>
          <p:cNvPr id="25" name="Textfeld 24"/>
          <p:cNvSpPr txBox="1"/>
          <p:nvPr/>
        </p:nvSpPr>
        <p:spPr>
          <a:xfrm>
            <a:off x="540000" y="3960000"/>
            <a:ext cx="11670182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The Bremen Autonomous Wheelchair Rolland</a:t>
            </a:r>
            <a:endParaRPr lang="en-US" sz="4400" b="1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31" name="Textfeld 30"/>
          <p:cNvSpPr txBox="1"/>
          <p:nvPr/>
        </p:nvSpPr>
        <p:spPr>
          <a:xfrm>
            <a:off x="540000" y="4860000"/>
            <a:ext cx="8876148" cy="47807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Aft>
                <a:spcPts val="500"/>
              </a:spcAft>
              <a:buFont typeface="Arial" pitchFamily="34" charset="0"/>
              <a:buChar char="•"/>
            </a:pPr>
            <a:r>
              <a:rPr lang="en-US" sz="360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Based on the power wheelchair </a:t>
            </a:r>
            <a:r>
              <a:rPr lang="en-US" sz="3600" i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Xeno</a:t>
            </a:r>
            <a:r>
              <a:rPr lang="en-US" sz="3200" baseline="3000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[Fig.1]</a:t>
            </a:r>
            <a:r>
              <a:rPr lang="en-US" sz="360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/>
            </a:r>
            <a:br>
              <a:rPr lang="en-US" sz="360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</a:br>
            <a:r>
              <a:rPr lang="en-US" sz="360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 by </a:t>
            </a:r>
            <a:r>
              <a:rPr lang="en-US" sz="3600" i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Otto Bock Healthcare</a:t>
            </a:r>
          </a:p>
          <a:p>
            <a:pPr>
              <a:spcAft>
                <a:spcPts val="500"/>
              </a:spcAft>
              <a:buFont typeface="Arial" pitchFamily="34" charset="0"/>
              <a:buChar char="•"/>
            </a:pPr>
            <a:r>
              <a:rPr lang="en-US" sz="3600" i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sz="360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Differential drive with steered castors</a:t>
            </a:r>
          </a:p>
          <a:p>
            <a:pPr>
              <a:spcAft>
                <a:spcPts val="500"/>
              </a:spcAft>
              <a:buFont typeface="Arial" pitchFamily="34" charset="0"/>
              <a:buChar char="•"/>
            </a:pPr>
            <a:r>
              <a:rPr lang="en-US" sz="360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Wheel encoders measuring ~2mm/tick</a:t>
            </a:r>
          </a:p>
          <a:p>
            <a:pPr>
              <a:spcAft>
                <a:spcPts val="500"/>
              </a:spcAft>
              <a:buFont typeface="Arial" pitchFamily="34" charset="0"/>
              <a:buChar char="•"/>
            </a:pPr>
            <a:r>
              <a:rPr lang="en-US" sz="360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Two laser range finders </a:t>
            </a:r>
            <a:r>
              <a:rPr lang="en-US" sz="3600" i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Sick S300</a:t>
            </a:r>
            <a:r>
              <a:rPr lang="en-US" sz="360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br>
              <a:rPr lang="en-US" sz="360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</a:br>
            <a:r>
              <a:rPr lang="en-US" sz="360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 sensing ~12cm above the ground </a:t>
            </a:r>
            <a:br>
              <a:rPr lang="en-US" sz="360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</a:br>
            <a:r>
              <a:rPr lang="en-US" sz="360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 with 270° opening angle each</a:t>
            </a:r>
          </a:p>
          <a:p>
            <a:pPr>
              <a:buFont typeface="Arial" pitchFamily="34" charset="0"/>
              <a:buChar char="•"/>
            </a:pPr>
            <a:r>
              <a:rPr lang="en-US" sz="360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Netbook class controller PC</a:t>
            </a:r>
            <a:endParaRPr lang="en-US" sz="360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graphicFrame>
        <p:nvGraphicFramePr>
          <p:cNvPr id="46" name="Objekt 45"/>
          <p:cNvGraphicFramePr>
            <a:graphicFrameLocks noChangeAspect="1"/>
          </p:cNvGraphicFramePr>
          <p:nvPr/>
        </p:nvGraphicFramePr>
        <p:xfrm>
          <a:off x="12144375" y="17894300"/>
          <a:ext cx="914400" cy="215900"/>
        </p:xfrm>
        <a:graphic>
          <a:graphicData uri="http://schemas.openxmlformats.org/presentationml/2006/ole">
            <p:oleObj spid="_x0000_s1029" name="Formel" r:id="rId6" imgW="914400" imgH="215640" progId="Equation.3">
              <p:embed/>
            </p:oleObj>
          </a:graphicData>
        </a:graphic>
      </p:graphicFrame>
      <p:sp>
        <p:nvSpPr>
          <p:cNvPr id="77" name="Abgerundetes Rechteck 76"/>
          <p:cNvSpPr/>
          <p:nvPr/>
        </p:nvSpPr>
        <p:spPr>
          <a:xfrm>
            <a:off x="11005200" y="5543550"/>
            <a:ext cx="1066789" cy="485866"/>
          </a:xfrm>
          <a:prstGeom prst="roundRect">
            <a:avLst>
              <a:gd name="adj" fmla="val 42308"/>
            </a:avLst>
          </a:prstGeom>
          <a:solidFill>
            <a:srgbClr val="FFFFCC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Fig.1</a:t>
            </a:r>
            <a:endParaRPr lang="en-US" sz="2400" dirty="0">
              <a:solidFill>
                <a:schemeClr val="tx1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grpSp>
        <p:nvGrpSpPr>
          <p:cNvPr id="88" name="Gruppieren 87"/>
          <p:cNvGrpSpPr/>
          <p:nvPr/>
        </p:nvGrpSpPr>
        <p:grpSpPr>
          <a:xfrm>
            <a:off x="20462744" y="5040000"/>
            <a:ext cx="4402290" cy="4760639"/>
            <a:chOff x="20388317" y="4492825"/>
            <a:chExt cx="4402290" cy="4760639"/>
          </a:xfrm>
        </p:grpSpPr>
        <p:pic>
          <p:nvPicPr>
            <p:cNvPr id="27" name="Grafik 26" descr="kopfjoystick.jpg"/>
            <p:cNvPicPr>
              <a:picLocks noChangeAspect="1"/>
            </p:cNvPicPr>
            <p:nvPr/>
          </p:nvPicPr>
          <p:blipFill>
            <a:blip r:embed="rId7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20388317" y="4752870"/>
              <a:ext cx="4402290" cy="4500594"/>
            </a:xfrm>
            <a:prstGeom prst="rect">
              <a:avLst/>
            </a:prstGeom>
          </p:spPr>
        </p:pic>
        <p:sp>
          <p:nvSpPr>
            <p:cNvPr id="79" name="Abgerundetes Rechteck 78"/>
            <p:cNvSpPr/>
            <p:nvPr/>
          </p:nvSpPr>
          <p:spPr>
            <a:xfrm>
              <a:off x="23343573" y="4492825"/>
              <a:ext cx="1066789" cy="485866"/>
            </a:xfrm>
            <a:prstGeom prst="roundRect">
              <a:avLst>
                <a:gd name="adj" fmla="val 42308"/>
              </a:avLst>
            </a:prstGeom>
            <a:solidFill>
              <a:srgbClr val="FFFFC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 smtClean="0">
                  <a:solidFill>
                    <a:schemeClr val="tx1"/>
                  </a:solidFill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rPr>
                <a:t>Fig.5</a:t>
              </a:r>
              <a:endParaRPr lang="en-US" sz="2400" dirty="0">
                <a:solidFill>
                  <a:schemeClr val="tx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endParaRPr>
            </a:p>
          </p:txBody>
        </p:sp>
      </p:grpSp>
      <p:grpSp>
        <p:nvGrpSpPr>
          <p:cNvPr id="94" name="Gruppieren 93"/>
          <p:cNvGrpSpPr/>
          <p:nvPr/>
        </p:nvGrpSpPr>
        <p:grpSpPr>
          <a:xfrm>
            <a:off x="8720919" y="28909704"/>
            <a:ext cx="3352497" cy="3222514"/>
            <a:chOff x="8720919" y="28909704"/>
            <a:chExt cx="3352497" cy="3222514"/>
          </a:xfrm>
        </p:grpSpPr>
        <p:pic>
          <p:nvPicPr>
            <p:cNvPr id="32" name="Grafik 31" descr="headJoystickBackLowResFreigestellt.jpg"/>
            <p:cNvPicPr>
              <a:picLocks noChangeAspect="1"/>
            </p:cNvPicPr>
            <p:nvPr/>
          </p:nvPicPr>
          <p:blipFill>
            <a:blip r:embed="rId8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8720919" y="29040047"/>
              <a:ext cx="3190737" cy="3092171"/>
            </a:xfrm>
            <a:prstGeom prst="rect">
              <a:avLst/>
            </a:prstGeom>
          </p:spPr>
        </p:pic>
        <p:sp>
          <p:nvSpPr>
            <p:cNvPr id="80" name="Abgerundetes Rechteck 79"/>
            <p:cNvSpPr/>
            <p:nvPr/>
          </p:nvSpPr>
          <p:spPr>
            <a:xfrm>
              <a:off x="11006627" y="28909704"/>
              <a:ext cx="1066789" cy="485866"/>
            </a:xfrm>
            <a:prstGeom prst="roundRect">
              <a:avLst>
                <a:gd name="adj" fmla="val 42308"/>
              </a:avLst>
            </a:prstGeom>
            <a:solidFill>
              <a:srgbClr val="FFFFC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smtClean="0">
                  <a:solidFill>
                    <a:schemeClr val="tx1"/>
                  </a:solidFill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rPr>
                <a:t>Fig.4</a:t>
              </a:r>
              <a:endParaRPr lang="en-US" sz="2400">
                <a:solidFill>
                  <a:schemeClr val="tx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endParaRPr>
            </a:p>
          </p:txBody>
        </p:sp>
      </p:grpSp>
      <p:grpSp>
        <p:nvGrpSpPr>
          <p:cNvPr id="93" name="Gruppieren 92"/>
          <p:cNvGrpSpPr/>
          <p:nvPr/>
        </p:nvGrpSpPr>
        <p:grpSpPr>
          <a:xfrm>
            <a:off x="540000" y="10260000"/>
            <a:ext cx="12005210" cy="13395728"/>
            <a:chOff x="540000" y="10080000"/>
            <a:chExt cx="12005210" cy="13395728"/>
          </a:xfrm>
        </p:grpSpPr>
        <p:sp>
          <p:nvSpPr>
            <p:cNvPr id="37" name="Textfeld 36"/>
            <p:cNvSpPr txBox="1"/>
            <p:nvPr/>
          </p:nvSpPr>
          <p:spPr>
            <a:xfrm>
              <a:off x="540000" y="10980000"/>
              <a:ext cx="12005210" cy="1249572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spcAft>
                  <a:spcPts val="500"/>
                </a:spcAft>
                <a:buFont typeface="Arial" pitchFamily="34" charset="0"/>
                <a:buChar char="•"/>
              </a:pPr>
              <a:r>
                <a:rPr lang="en-US" sz="3600" dirty="0" smtClean="0"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rPr>
                <a:t> Local </a:t>
              </a:r>
              <a:r>
                <a:rPr lang="en-US" sz="3600" i="1" dirty="0" smtClean="0"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rPr>
                <a:t>occupancy grid </a:t>
              </a:r>
              <a:r>
                <a:rPr lang="en-US" sz="3600" dirty="0" smtClean="0"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rPr>
                <a:t>as environmental representation</a:t>
              </a:r>
            </a:p>
            <a:p>
              <a:pPr>
                <a:spcAft>
                  <a:spcPts val="500"/>
                </a:spcAft>
                <a:buFont typeface="Arial" pitchFamily="34" charset="0"/>
                <a:buChar char="•"/>
              </a:pPr>
              <a:r>
                <a:rPr lang="en-US" sz="3600" i="1" dirty="0" smtClean="0"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rPr>
                <a:t> Safety regions</a:t>
              </a:r>
              <a:r>
                <a:rPr lang="en-US" sz="3200" baseline="30000" dirty="0" smtClean="0"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rPr>
                <a:t>[Fig.2]</a:t>
              </a:r>
              <a:r>
                <a:rPr lang="en-US" sz="3600" i="1" dirty="0" smtClean="0"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rPr>
                <a:t> </a:t>
              </a:r>
              <a:r>
                <a:rPr lang="en-US" sz="3600" dirty="0" smtClean="0"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rPr>
                <a:t>describe the braking path, defined by:</a:t>
              </a:r>
            </a:p>
            <a:p>
              <a:pPr>
                <a:spcAft>
                  <a:spcPts val="500"/>
                </a:spcAft>
                <a:buFont typeface="Symbol" pitchFamily="18" charset="2"/>
                <a:buChar char="-"/>
              </a:pPr>
              <a:r>
                <a:rPr lang="en-US" sz="3600" dirty="0" smtClean="0"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rPr>
                <a:t> translational speed/acceleration (ν/ν’)</a:t>
              </a:r>
            </a:p>
            <a:p>
              <a:pPr>
                <a:spcAft>
                  <a:spcPts val="500"/>
                </a:spcAft>
                <a:buFont typeface="Symbol" pitchFamily="18" charset="2"/>
                <a:buChar char="-"/>
              </a:pPr>
              <a:r>
                <a:rPr lang="en-US" sz="3600" dirty="0" smtClean="0"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rPr>
                <a:t> rotational speed/acceleration (ω/ω’)</a:t>
              </a:r>
            </a:p>
            <a:p>
              <a:pPr>
                <a:spcAft>
                  <a:spcPts val="500"/>
                </a:spcAft>
                <a:buFont typeface="Symbol" pitchFamily="18" charset="2"/>
                <a:buChar char="-"/>
              </a:pPr>
              <a:r>
                <a:rPr lang="en-US" sz="3600" dirty="0" smtClean="0"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rPr>
                <a:t> latency of command execution</a:t>
              </a:r>
            </a:p>
            <a:p>
              <a:pPr>
                <a:spcAft>
                  <a:spcPts val="500"/>
                </a:spcAft>
                <a:buFont typeface="Symbol" pitchFamily="18" charset="2"/>
                <a:buChar char="-"/>
              </a:pPr>
              <a:r>
                <a:rPr lang="en-US" sz="3600" dirty="0" smtClean="0"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rPr>
                <a:t> shape of the wheelchair</a:t>
              </a:r>
            </a:p>
            <a:p>
              <a:pPr>
                <a:spcAft>
                  <a:spcPts val="500"/>
                </a:spcAft>
                <a:buFont typeface="Symbol" pitchFamily="18" charset="2"/>
                <a:buChar char="-"/>
              </a:pPr>
              <a:r>
                <a:rPr lang="en-US" sz="3600" dirty="0" smtClean="0"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rPr>
                <a:t> max. expected errors of </a:t>
              </a:r>
              <a:br>
                <a:rPr lang="en-US" sz="3600" dirty="0" smtClean="0"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rPr>
              </a:br>
              <a:r>
                <a:rPr lang="en-US" sz="3600" dirty="0" smtClean="0"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rPr>
                <a:t>   measurements ν, ν’, ω, ω’</a:t>
              </a:r>
            </a:p>
            <a:p>
              <a:pPr>
                <a:spcAft>
                  <a:spcPts val="500"/>
                </a:spcAft>
                <a:buFont typeface="Symbol" pitchFamily="18" charset="2"/>
                <a:buChar char="-"/>
              </a:pPr>
              <a:r>
                <a:rPr lang="en-US" sz="3600" dirty="0" smtClean="0"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rPr>
                <a:t> max. deceleration </a:t>
              </a:r>
            </a:p>
            <a:p>
              <a:pPr>
                <a:spcAft>
                  <a:spcPts val="500"/>
                </a:spcAft>
                <a:buFont typeface="Symbol" pitchFamily="18" charset="2"/>
                <a:buChar char="-"/>
              </a:pPr>
              <a:r>
                <a:rPr lang="en-US" sz="3600" dirty="0" smtClean="0"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rPr>
                <a:t> steering behavior during braking</a:t>
              </a:r>
            </a:p>
            <a:p>
              <a:pPr>
                <a:buFont typeface="Arial" pitchFamily="34" charset="0"/>
                <a:buChar char="•"/>
              </a:pPr>
              <a:r>
                <a:rPr lang="en-US" sz="3600" dirty="0" smtClean="0"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rPr>
                <a:t> Pre-computed safety regions indexed</a:t>
              </a:r>
            </a:p>
            <a:p>
              <a:pPr>
                <a:spcAft>
                  <a:spcPts val="500"/>
                </a:spcAft>
              </a:pPr>
              <a:r>
                <a:rPr lang="en-US" sz="3600" dirty="0" smtClean="0"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rPr>
                <a:t>  over direction of motion:</a:t>
              </a:r>
            </a:p>
            <a:p>
              <a:pPr>
                <a:buFont typeface="Arial" pitchFamily="34" charset="0"/>
                <a:buChar char="•"/>
              </a:pPr>
              <a:r>
                <a:rPr lang="en-US" sz="3600" dirty="0" smtClean="0"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rPr>
                <a:t> Cells of safety regions contain minimum </a:t>
              </a:r>
              <a:r>
                <a:rPr lang="en-US" sz="3600" i="1" dirty="0" smtClean="0"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rPr>
                <a:t>speed norm</a:t>
              </a:r>
              <a:r>
                <a:rPr lang="en-US" sz="3600" dirty="0" smtClean="0"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rPr>
                <a:t> </a:t>
              </a:r>
            </a:p>
            <a:p>
              <a:r>
                <a:rPr lang="en-US" sz="3600" i="1" dirty="0" smtClean="0"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rPr>
                <a:t>                                 </a:t>
              </a:r>
              <a:r>
                <a:rPr lang="en-US" sz="3600" dirty="0" smtClean="0"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rPr>
                <a:t>,</a:t>
              </a:r>
              <a:r>
                <a:rPr lang="en-US" sz="3600" i="1" dirty="0" smtClean="0"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rPr>
                <a:t> </a:t>
              </a:r>
              <a:r>
                <a:rPr lang="en-US" sz="3600" dirty="0" smtClean="0"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rPr>
                <a:t>indicating speed of the wheelchair</a:t>
              </a:r>
            </a:p>
            <a:p>
              <a:pPr>
                <a:spcAft>
                  <a:spcPts val="500"/>
                </a:spcAft>
              </a:pPr>
              <a:r>
                <a:rPr lang="en-US" sz="3600" dirty="0" smtClean="0"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rPr>
                <a:t>  before braking, necessary to reach these cells </a:t>
              </a:r>
            </a:p>
            <a:p>
              <a:pPr>
                <a:spcAft>
                  <a:spcPts val="500"/>
                </a:spcAft>
                <a:buFont typeface="Arial" pitchFamily="34" charset="0"/>
                <a:buChar char="•"/>
              </a:pPr>
              <a:r>
                <a:rPr lang="en-US" sz="3600" dirty="0" smtClean="0"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rPr>
                <a:t> Avoidance direction depends on the closest obstacle’s</a:t>
              </a:r>
              <a:br>
                <a:rPr lang="en-US" sz="3600" dirty="0" smtClean="0"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rPr>
              </a:br>
              <a:r>
                <a:rPr lang="en-US" sz="3600" dirty="0" smtClean="0"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rPr>
                <a:t>  position within a given safety region, relative to the </a:t>
              </a:r>
              <a:br>
                <a:rPr lang="en-US" sz="3600" dirty="0" smtClean="0"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rPr>
              </a:br>
              <a:r>
                <a:rPr lang="en-US" sz="3600" dirty="0" smtClean="0"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rPr>
                <a:t>  centre of the wheelchair’s driving axle</a:t>
              </a:r>
            </a:p>
            <a:p>
              <a:pPr>
                <a:buFont typeface="Arial" pitchFamily="34" charset="0"/>
                <a:buChar char="•"/>
              </a:pPr>
              <a:r>
                <a:rPr lang="en-US" sz="3600" dirty="0" smtClean="0"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rPr>
                <a:t> Initial driving direction is restored after circumvention</a:t>
              </a:r>
              <a:br>
                <a:rPr lang="en-US" sz="3600" dirty="0" smtClean="0"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rPr>
              </a:br>
              <a:r>
                <a:rPr lang="en-US" sz="3600" dirty="0" smtClean="0"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rPr>
                <a:t>  of obstacle in open space</a:t>
              </a:r>
              <a:br>
                <a:rPr lang="en-US" sz="3600" dirty="0" smtClean="0"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rPr>
              </a:br>
              <a:r>
                <a:rPr lang="en-US" sz="3600" dirty="0" smtClean="0"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rPr>
                <a:t>   </a:t>
              </a:r>
            </a:p>
          </p:txBody>
        </p:sp>
        <p:graphicFrame>
          <p:nvGraphicFramePr>
            <p:cNvPr id="2" name="Object 3"/>
            <p:cNvGraphicFramePr>
              <a:graphicFrameLocks noChangeAspect="1"/>
            </p:cNvGraphicFramePr>
            <p:nvPr/>
          </p:nvGraphicFramePr>
          <p:xfrm>
            <a:off x="926551" y="18627697"/>
            <a:ext cx="3960813" cy="857250"/>
          </p:xfrm>
          <a:graphic>
            <a:graphicData uri="http://schemas.openxmlformats.org/presentationml/2006/ole">
              <p:oleObj spid="_x0000_s1027" name="Formel" r:id="rId9" imgW="1155600" imgH="279360" progId="Equation.3">
                <p:embed/>
              </p:oleObj>
            </a:graphicData>
          </a:graphic>
        </p:graphicFrame>
        <p:graphicFrame>
          <p:nvGraphicFramePr>
            <p:cNvPr id="38" name="Objekt 37"/>
            <p:cNvGraphicFramePr>
              <a:graphicFrameLocks noChangeAspect="1"/>
            </p:cNvGraphicFramePr>
            <p:nvPr/>
          </p:nvGraphicFramePr>
          <p:xfrm>
            <a:off x="5889198" y="17514979"/>
            <a:ext cx="4727927" cy="832100"/>
          </p:xfrm>
          <a:graphic>
            <a:graphicData uri="http://schemas.openxmlformats.org/presentationml/2006/ole">
              <p:oleObj spid="_x0000_s1026" name="Formel" r:id="rId10" imgW="1371600" imgH="241200" progId="Equation.3">
                <p:embed/>
              </p:oleObj>
            </a:graphicData>
          </a:graphic>
        </p:graphicFrame>
        <p:sp>
          <p:nvSpPr>
            <p:cNvPr id="26" name="Textfeld 25"/>
            <p:cNvSpPr txBox="1"/>
            <p:nvPr/>
          </p:nvSpPr>
          <p:spPr>
            <a:xfrm>
              <a:off x="540000" y="10080000"/>
              <a:ext cx="4826962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400" b="1" smtClean="0"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rPr>
                <a:t>Driving Assistance</a:t>
              </a:r>
              <a:endParaRPr lang="en-US" sz="4400" b="1">
                <a:latin typeface="Arial Unicode MS" pitchFamily="34" charset="-128"/>
                <a:ea typeface="Arial Unicode MS" pitchFamily="34" charset="-128"/>
                <a:cs typeface="Arial Unicode MS" pitchFamily="34" charset="-128"/>
              </a:endParaRPr>
            </a:p>
          </p:txBody>
        </p:sp>
        <p:grpSp>
          <p:nvGrpSpPr>
            <p:cNvPr id="90" name="Gruppieren 89"/>
            <p:cNvGrpSpPr/>
            <p:nvPr/>
          </p:nvGrpSpPr>
          <p:grpSpPr>
            <a:xfrm>
              <a:off x="6886535" y="12787276"/>
              <a:ext cx="5461915" cy="4652912"/>
              <a:chOff x="6957973" y="12348300"/>
              <a:chExt cx="5461915" cy="4652912"/>
            </a:xfrm>
          </p:grpSpPr>
          <p:sp>
            <p:nvSpPr>
              <p:cNvPr id="78" name="Abgerundetes Rechteck 77"/>
              <p:cNvSpPr/>
              <p:nvPr/>
            </p:nvSpPr>
            <p:spPr>
              <a:xfrm>
                <a:off x="11076638" y="12348300"/>
                <a:ext cx="1066789" cy="485866"/>
              </a:xfrm>
              <a:prstGeom prst="roundRect">
                <a:avLst>
                  <a:gd name="adj" fmla="val 42308"/>
                </a:avLst>
              </a:prstGeom>
              <a:solidFill>
                <a:srgbClr val="FFFFCC"/>
              </a:solidFill>
              <a:ln w="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400" smtClean="0">
                    <a:solidFill>
                      <a:schemeClr val="tx1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Fig.2</a:t>
                </a:r>
                <a:endParaRPr lang="en-US" sz="2400">
                  <a:solidFill>
                    <a:schemeClr val="tx1"/>
                  </a:solidFill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endParaRPr>
              </a:p>
            </p:txBody>
          </p:sp>
          <p:pic>
            <p:nvPicPr>
              <p:cNvPr id="8" name="Picture 12"/>
              <p:cNvPicPr>
                <a:picLocks noChangeAspect="1" noChangeArrowheads="1"/>
              </p:cNvPicPr>
              <p:nvPr/>
            </p:nvPicPr>
            <p:blipFill>
              <a:blip r:embed="rId11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6957973" y="12567342"/>
                <a:ext cx="5461915" cy="443387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</p:grpSp>
      <p:sp>
        <p:nvSpPr>
          <p:cNvPr id="64" name="Textfeld 63"/>
          <p:cNvSpPr txBox="1"/>
          <p:nvPr/>
        </p:nvSpPr>
        <p:spPr>
          <a:xfrm>
            <a:off x="12960000" y="4680000"/>
            <a:ext cx="8234947" cy="539891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Aft>
                <a:spcPts val="500"/>
              </a:spcAft>
              <a:buFont typeface="Arial" pitchFamily="34" charset="0"/>
              <a:buChar char="•"/>
            </a:pPr>
            <a:r>
              <a:rPr lang="en-US" sz="36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Proprietary head-joystick</a:t>
            </a:r>
            <a:r>
              <a:rPr lang="en-US" sz="3200" baseline="300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[Fig.5]</a:t>
            </a:r>
            <a:r>
              <a:rPr lang="en-US" sz="36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features:</a:t>
            </a:r>
          </a:p>
          <a:p>
            <a:pPr>
              <a:spcAft>
                <a:spcPts val="500"/>
              </a:spcAft>
              <a:buFont typeface="Symbol" pitchFamily="18" charset="2"/>
              <a:buChar char="-"/>
            </a:pPr>
            <a:r>
              <a:rPr lang="en-US" sz="36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 </a:t>
            </a:r>
            <a:r>
              <a:rPr lang="en-US" sz="36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battery </a:t>
            </a:r>
            <a:r>
              <a:rPr lang="en-US" sz="36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operation up to 9 hours</a:t>
            </a:r>
          </a:p>
          <a:p>
            <a:pPr>
              <a:spcAft>
                <a:spcPts val="500"/>
              </a:spcAft>
              <a:buFont typeface="Symbol" pitchFamily="18" charset="2"/>
              <a:buChar char="-"/>
            </a:pPr>
            <a:r>
              <a:rPr lang="en-US" sz="36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 </a:t>
            </a:r>
            <a:r>
              <a:rPr lang="en-US" sz="3600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bluetooth</a:t>
            </a:r>
            <a:r>
              <a:rPr lang="en-US" sz="36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sz="36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communication to PC</a:t>
            </a:r>
          </a:p>
          <a:p>
            <a:pPr>
              <a:spcAft>
                <a:spcPts val="500"/>
              </a:spcAft>
              <a:buFont typeface="Symbol" pitchFamily="18" charset="2"/>
              <a:buChar char="-"/>
            </a:pPr>
            <a:r>
              <a:rPr lang="en-US" sz="36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 3-DOF accelerometer </a:t>
            </a:r>
            <a:br>
              <a:rPr lang="en-US" sz="36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</a:br>
            <a:r>
              <a:rPr lang="en-US" sz="36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   </a:t>
            </a:r>
            <a:r>
              <a:rPr lang="en-US" sz="3600" i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Analog Devices XL 330</a:t>
            </a:r>
            <a:r>
              <a:rPr lang="en-US" sz="36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</a:p>
          <a:p>
            <a:pPr>
              <a:buFont typeface="Symbol" pitchFamily="18" charset="2"/>
              <a:buChar char="-"/>
            </a:pPr>
            <a:r>
              <a:rPr lang="en-US" sz="36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 3-DOF </a:t>
            </a:r>
            <a:r>
              <a:rPr lang="en-US" sz="3600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gyrsoscopes</a:t>
            </a:r>
            <a:endParaRPr lang="en-US" sz="3600" dirty="0" smtClean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>
              <a:spcAft>
                <a:spcPts val="500"/>
              </a:spcAft>
            </a:pPr>
            <a:r>
              <a:rPr lang="en-US" sz="36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   </a:t>
            </a:r>
            <a:r>
              <a:rPr lang="en-US" sz="3600" i="1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Invensense</a:t>
            </a:r>
            <a:r>
              <a:rPr lang="en-US" sz="3600" i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IDG300 </a:t>
            </a:r>
            <a:r>
              <a:rPr lang="en-US" sz="36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/ </a:t>
            </a:r>
            <a:r>
              <a:rPr lang="en-US" sz="3600" i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LISY300AL</a:t>
            </a:r>
          </a:p>
          <a:p>
            <a:pPr>
              <a:buFont typeface="Symbol" pitchFamily="18" charset="2"/>
              <a:buChar char="-"/>
            </a:pPr>
            <a:r>
              <a:rPr lang="en-US" sz="36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 Extended </a:t>
            </a:r>
            <a:r>
              <a:rPr lang="en-US" sz="3600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Kalman</a:t>
            </a:r>
            <a:r>
              <a:rPr lang="en-US" sz="36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Filter based </a:t>
            </a:r>
            <a:br>
              <a:rPr lang="en-US" sz="36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</a:br>
            <a:r>
              <a:rPr lang="en-US" sz="36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   computation of global attitude</a:t>
            </a:r>
            <a:endParaRPr lang="en-US" sz="3600" dirty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29" name="Textfeld 28"/>
          <p:cNvSpPr txBox="1"/>
          <p:nvPr/>
        </p:nvSpPr>
        <p:spPr>
          <a:xfrm>
            <a:off x="12960000" y="10692000"/>
            <a:ext cx="6272871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Experimental Evaluation</a:t>
            </a:r>
            <a:endParaRPr lang="en-US" sz="4400" b="1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74" name="Textfeld 73"/>
          <p:cNvSpPr txBox="1"/>
          <p:nvPr/>
        </p:nvSpPr>
        <p:spPr>
          <a:xfrm>
            <a:off x="12960000" y="11592000"/>
            <a:ext cx="12417182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360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Eight healthy test persons navigated Rolland four times </a:t>
            </a:r>
            <a:br>
              <a:rPr lang="en-US" sz="360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</a:br>
            <a:r>
              <a:rPr lang="en-US" sz="360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 through a given parcours: by hand-operated joystick </a:t>
            </a:r>
            <a:br>
              <a:rPr lang="en-US" sz="360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</a:br>
            <a:r>
              <a:rPr lang="en-US" sz="360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 without</a:t>
            </a:r>
            <a:r>
              <a:rPr lang="en-US" sz="3200" baseline="3000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[Fig.6]</a:t>
            </a:r>
            <a:r>
              <a:rPr lang="en-US" sz="3600" baseline="3000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sz="360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and with</a:t>
            </a:r>
            <a:r>
              <a:rPr lang="en-US" sz="3200" baseline="3000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[Fig.7]</a:t>
            </a:r>
            <a:r>
              <a:rPr lang="en-US" sz="3600" baseline="3000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sz="360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driving assistance, and by</a:t>
            </a:r>
          </a:p>
          <a:p>
            <a:r>
              <a:rPr lang="en-US" sz="360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 head-joystick without</a:t>
            </a:r>
            <a:r>
              <a:rPr lang="en-US" sz="3200" baseline="3000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[Fig.8]</a:t>
            </a:r>
            <a:r>
              <a:rPr lang="en-US" sz="360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and with</a:t>
            </a:r>
            <a:r>
              <a:rPr lang="en-US" sz="3200" baseline="3000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[Fig.9]</a:t>
            </a:r>
            <a:r>
              <a:rPr lang="en-US" sz="3600" baseline="3000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sz="360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driving assistance </a:t>
            </a:r>
          </a:p>
        </p:txBody>
      </p:sp>
      <p:grpSp>
        <p:nvGrpSpPr>
          <p:cNvPr id="85" name="Gruppieren 84"/>
          <p:cNvGrpSpPr/>
          <p:nvPr/>
        </p:nvGrpSpPr>
        <p:grpSpPr>
          <a:xfrm>
            <a:off x="19080000" y="14137200"/>
            <a:ext cx="5470409" cy="3394800"/>
            <a:chOff x="19080000" y="14245200"/>
            <a:chExt cx="5470409" cy="3394800"/>
          </a:xfrm>
        </p:grpSpPr>
        <p:pic>
          <p:nvPicPr>
            <p:cNvPr id="34" name="Grafik 33" descr="testRun2.png"/>
            <p:cNvPicPr>
              <a:picLocks noChangeAspect="1"/>
            </p:cNvPicPr>
            <p:nvPr/>
          </p:nvPicPr>
          <p:blipFill>
            <a:blip r:embed="rId1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19080000" y="14400000"/>
              <a:ext cx="5470409" cy="3240000"/>
            </a:xfrm>
            <a:prstGeom prst="rect">
              <a:avLst/>
            </a:prstGeom>
          </p:spPr>
        </p:pic>
        <p:sp>
          <p:nvSpPr>
            <p:cNvPr id="82" name="Abgerundetes Rechteck 81"/>
            <p:cNvSpPr/>
            <p:nvPr/>
          </p:nvSpPr>
          <p:spPr>
            <a:xfrm>
              <a:off x="23418000" y="14245200"/>
              <a:ext cx="1066789" cy="485866"/>
            </a:xfrm>
            <a:prstGeom prst="roundRect">
              <a:avLst>
                <a:gd name="adj" fmla="val 42308"/>
              </a:avLst>
            </a:prstGeom>
            <a:solidFill>
              <a:srgbClr val="FFFFC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 smtClean="0">
                  <a:solidFill>
                    <a:schemeClr val="tx1"/>
                  </a:solidFill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rPr>
                <a:t>Fig.7</a:t>
              </a:r>
              <a:endParaRPr lang="en-US" sz="2400" dirty="0">
                <a:solidFill>
                  <a:schemeClr val="tx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endParaRPr>
            </a:p>
          </p:txBody>
        </p:sp>
      </p:grpSp>
      <p:grpSp>
        <p:nvGrpSpPr>
          <p:cNvPr id="87" name="Gruppieren 86"/>
          <p:cNvGrpSpPr/>
          <p:nvPr/>
        </p:nvGrpSpPr>
        <p:grpSpPr>
          <a:xfrm>
            <a:off x="12960000" y="17722800"/>
            <a:ext cx="5483907" cy="3409200"/>
            <a:chOff x="12960000" y="17830800"/>
            <a:chExt cx="5483907" cy="3409200"/>
          </a:xfrm>
        </p:grpSpPr>
        <p:pic>
          <p:nvPicPr>
            <p:cNvPr id="35" name="Grafik 34" descr="testRun3.png"/>
            <p:cNvPicPr>
              <a:picLocks noChangeAspect="1"/>
            </p:cNvPicPr>
            <p:nvPr/>
          </p:nvPicPr>
          <p:blipFill>
            <a:blip r:embed="rId1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12960000" y="18000000"/>
              <a:ext cx="5483907" cy="3240000"/>
            </a:xfrm>
            <a:prstGeom prst="rect">
              <a:avLst/>
            </a:prstGeom>
          </p:spPr>
        </p:pic>
        <p:sp>
          <p:nvSpPr>
            <p:cNvPr id="83" name="Abgerundetes Rechteck 82"/>
            <p:cNvSpPr/>
            <p:nvPr/>
          </p:nvSpPr>
          <p:spPr>
            <a:xfrm>
              <a:off x="17323200" y="17830800"/>
              <a:ext cx="1066789" cy="485866"/>
            </a:xfrm>
            <a:prstGeom prst="roundRect">
              <a:avLst>
                <a:gd name="adj" fmla="val 42308"/>
              </a:avLst>
            </a:prstGeom>
            <a:solidFill>
              <a:srgbClr val="FFFFC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smtClean="0">
                  <a:solidFill>
                    <a:schemeClr val="tx1"/>
                  </a:solidFill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rPr>
                <a:t>Fig.8</a:t>
              </a:r>
              <a:endParaRPr lang="en-US" sz="2400">
                <a:solidFill>
                  <a:schemeClr val="tx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endParaRPr>
            </a:p>
          </p:txBody>
        </p:sp>
      </p:grpSp>
      <p:grpSp>
        <p:nvGrpSpPr>
          <p:cNvPr id="76" name="Gruppieren 75"/>
          <p:cNvGrpSpPr/>
          <p:nvPr/>
        </p:nvGrpSpPr>
        <p:grpSpPr>
          <a:xfrm>
            <a:off x="19080000" y="17722800"/>
            <a:ext cx="5441357" cy="3394800"/>
            <a:chOff x="19080000" y="17845200"/>
            <a:chExt cx="5441357" cy="3394800"/>
          </a:xfrm>
        </p:grpSpPr>
        <p:pic>
          <p:nvPicPr>
            <p:cNvPr id="36" name="Grafik 35" descr="testRun4.png"/>
            <p:cNvPicPr>
              <a:picLocks noChangeAspect="1"/>
            </p:cNvPicPr>
            <p:nvPr/>
          </p:nvPicPr>
          <p:blipFill>
            <a:blip r:embed="rId1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19080000" y="18000000"/>
              <a:ext cx="5441357" cy="3240000"/>
            </a:xfrm>
            <a:prstGeom prst="rect">
              <a:avLst/>
            </a:prstGeom>
          </p:spPr>
        </p:pic>
        <p:sp>
          <p:nvSpPr>
            <p:cNvPr id="84" name="Abgerundetes Rechteck 83"/>
            <p:cNvSpPr/>
            <p:nvPr/>
          </p:nvSpPr>
          <p:spPr>
            <a:xfrm>
              <a:off x="23389200" y="17845200"/>
              <a:ext cx="1066789" cy="485866"/>
            </a:xfrm>
            <a:prstGeom prst="roundRect">
              <a:avLst>
                <a:gd name="adj" fmla="val 42308"/>
              </a:avLst>
            </a:prstGeom>
            <a:solidFill>
              <a:srgbClr val="FFFFC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smtClean="0">
                  <a:solidFill>
                    <a:schemeClr val="tx1"/>
                  </a:solidFill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rPr>
                <a:t>Fig.9</a:t>
              </a:r>
              <a:endParaRPr lang="en-US" sz="2400">
                <a:solidFill>
                  <a:schemeClr val="tx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endParaRPr>
            </a:p>
          </p:txBody>
        </p:sp>
      </p:grpSp>
      <p:sp>
        <p:nvSpPr>
          <p:cNvPr id="65" name="Textfeld 64"/>
          <p:cNvSpPr txBox="1"/>
          <p:nvPr/>
        </p:nvSpPr>
        <p:spPr>
          <a:xfrm>
            <a:off x="12960000" y="21240000"/>
            <a:ext cx="11953913" cy="69967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Aft>
                <a:spcPts val="500"/>
              </a:spcAft>
              <a:buFont typeface="Arial" pitchFamily="34" charset="0"/>
              <a:buChar char="•"/>
            </a:pPr>
            <a:r>
              <a:rPr lang="en-US" sz="36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Data from driven trajectories indicates:</a:t>
            </a:r>
          </a:p>
          <a:p>
            <a:pPr>
              <a:spcAft>
                <a:spcPts val="500"/>
              </a:spcAft>
              <a:buFont typeface="Symbol" pitchFamily="18" charset="2"/>
              <a:buChar char="-"/>
            </a:pPr>
            <a:r>
              <a:rPr lang="en-US" sz="36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sz="36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execution </a:t>
            </a:r>
            <a:r>
              <a:rPr lang="en-US" sz="36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time increased about 41.9% (joystick) and </a:t>
            </a:r>
            <a:br>
              <a:rPr lang="en-US" sz="36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</a:br>
            <a:r>
              <a:rPr lang="en-US" sz="36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  35.3% (head-joystick) when performed with </a:t>
            </a:r>
            <a:br>
              <a:rPr lang="en-US" sz="36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</a:br>
            <a:r>
              <a:rPr lang="en-US" sz="36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  driving assistance</a:t>
            </a:r>
          </a:p>
          <a:p>
            <a:pPr>
              <a:spcAft>
                <a:spcPts val="500"/>
              </a:spcAft>
              <a:buFont typeface="Symbol" pitchFamily="18" charset="2"/>
              <a:buChar char="-"/>
            </a:pPr>
            <a:r>
              <a:rPr lang="en-US" sz="36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sz="36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length </a:t>
            </a:r>
            <a:r>
              <a:rPr lang="en-US" sz="36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of test runs increased about 4.4% (joystick) and </a:t>
            </a:r>
            <a:br>
              <a:rPr lang="en-US" sz="36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</a:br>
            <a:r>
              <a:rPr lang="en-US" sz="36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  28.6% (head-joystick) when performed with </a:t>
            </a:r>
            <a:br>
              <a:rPr lang="en-US" sz="36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</a:br>
            <a:r>
              <a:rPr lang="en-US" sz="36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  driving assistance</a:t>
            </a:r>
          </a:p>
          <a:p>
            <a:pPr algn="just">
              <a:spcAft>
                <a:spcPts val="500"/>
              </a:spcAft>
              <a:buFont typeface="Symbol" pitchFamily="18" charset="2"/>
              <a:buChar char="-"/>
            </a:pPr>
            <a:r>
              <a:rPr lang="en-US" sz="36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0.25 (joystick) / 0.42 (head-joystick) collisions per </a:t>
            </a:r>
            <a:br>
              <a:rPr lang="en-US" sz="36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</a:br>
            <a:r>
              <a:rPr lang="en-US" sz="36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  test run without driving assistance</a:t>
            </a:r>
          </a:p>
          <a:p>
            <a:pPr algn="just">
              <a:buFont typeface="Symbol" pitchFamily="18" charset="2"/>
              <a:buChar char="-"/>
            </a:pPr>
            <a:r>
              <a:rPr lang="en-US" sz="36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sz="36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sum </a:t>
            </a:r>
            <a:r>
              <a:rPr lang="en-US" sz="36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of normalized control movements increased for</a:t>
            </a:r>
            <a:br>
              <a:rPr lang="en-US" sz="36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</a:br>
            <a:r>
              <a:rPr lang="en-US" sz="36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  standard-joystick</a:t>
            </a:r>
            <a:r>
              <a:rPr lang="en-US" sz="3200" baseline="300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[Fig.10] </a:t>
            </a:r>
            <a:r>
              <a:rPr lang="en-US" sz="36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and head-joystick</a:t>
            </a:r>
            <a:r>
              <a:rPr lang="en-US" sz="3200" baseline="300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[Fig.11]</a:t>
            </a:r>
            <a:r>
              <a:rPr lang="en-US" sz="36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when</a:t>
            </a:r>
            <a:br>
              <a:rPr lang="en-US" sz="36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</a:br>
            <a:r>
              <a:rPr lang="en-US" sz="36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  performed with driving assistance</a:t>
            </a:r>
            <a:endParaRPr lang="en-US" sz="3200" baseline="30000" dirty="0" smtClean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grpSp>
        <p:nvGrpSpPr>
          <p:cNvPr id="95" name="Gruppieren 94"/>
          <p:cNvGrpSpPr/>
          <p:nvPr/>
        </p:nvGrpSpPr>
        <p:grpSpPr>
          <a:xfrm>
            <a:off x="7504472" y="25739677"/>
            <a:ext cx="4567517" cy="3211238"/>
            <a:chOff x="7504472" y="25739677"/>
            <a:chExt cx="4567517" cy="3211238"/>
          </a:xfrm>
        </p:grpSpPr>
        <p:pic>
          <p:nvPicPr>
            <p:cNvPr id="61" name="Grafik 60" descr="joystick.jpg"/>
            <p:cNvPicPr>
              <a:picLocks noChangeAspect="1"/>
            </p:cNvPicPr>
            <p:nvPr/>
          </p:nvPicPr>
          <p:blipFill>
            <a:blip r:embed="rId1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7504472" y="25739677"/>
              <a:ext cx="4281650" cy="3211238"/>
            </a:xfrm>
            <a:prstGeom prst="rect">
              <a:avLst/>
            </a:prstGeom>
          </p:spPr>
        </p:pic>
        <p:sp>
          <p:nvSpPr>
            <p:cNvPr id="67" name="Abgerundetes Rechteck 66"/>
            <p:cNvSpPr/>
            <p:nvPr/>
          </p:nvSpPr>
          <p:spPr>
            <a:xfrm>
              <a:off x="11005200" y="25771819"/>
              <a:ext cx="1066789" cy="485866"/>
            </a:xfrm>
            <a:prstGeom prst="roundRect">
              <a:avLst>
                <a:gd name="adj" fmla="val 42308"/>
              </a:avLst>
            </a:prstGeom>
            <a:solidFill>
              <a:srgbClr val="FFFFCC"/>
            </a:solidFill>
            <a:ln w="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 smtClean="0">
                  <a:solidFill>
                    <a:schemeClr val="tx1"/>
                  </a:solidFill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rPr>
                <a:t>Fig.3</a:t>
              </a:r>
              <a:endParaRPr lang="en-US" sz="2400" dirty="0">
                <a:solidFill>
                  <a:schemeClr val="tx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endParaRPr>
            </a:p>
          </p:txBody>
        </p:sp>
      </p:grpSp>
      <p:grpSp>
        <p:nvGrpSpPr>
          <p:cNvPr id="89" name="Gruppieren 88"/>
          <p:cNvGrpSpPr/>
          <p:nvPr/>
        </p:nvGrpSpPr>
        <p:grpSpPr>
          <a:xfrm>
            <a:off x="12960000" y="28440000"/>
            <a:ext cx="5772501" cy="3630009"/>
            <a:chOff x="13030203" y="28575074"/>
            <a:chExt cx="5772501" cy="3630009"/>
          </a:xfrm>
        </p:grpSpPr>
        <p:grpSp>
          <p:nvGrpSpPr>
            <p:cNvPr id="72" name="Gruppieren 71"/>
            <p:cNvGrpSpPr/>
            <p:nvPr/>
          </p:nvGrpSpPr>
          <p:grpSpPr>
            <a:xfrm>
              <a:off x="13030203" y="28731276"/>
              <a:ext cx="5772501" cy="3473807"/>
              <a:chOff x="18733768" y="17698688"/>
              <a:chExt cx="5772501" cy="3473807"/>
            </a:xfrm>
          </p:grpSpPr>
          <p:grpSp>
            <p:nvGrpSpPr>
              <p:cNvPr id="58" name="Gruppieren 57"/>
              <p:cNvGrpSpPr/>
              <p:nvPr/>
            </p:nvGrpSpPr>
            <p:grpSpPr>
              <a:xfrm>
                <a:off x="18733768" y="17698688"/>
                <a:ext cx="5772501" cy="3473807"/>
                <a:chOff x="18733768" y="17698688"/>
                <a:chExt cx="5772501" cy="3473807"/>
              </a:xfrm>
            </p:grpSpPr>
            <p:grpSp>
              <p:nvGrpSpPr>
                <p:cNvPr id="57" name="Gruppieren 56"/>
                <p:cNvGrpSpPr/>
                <p:nvPr/>
              </p:nvGrpSpPr>
              <p:grpSpPr>
                <a:xfrm>
                  <a:off x="19324623" y="17698688"/>
                  <a:ext cx="5181646" cy="3473807"/>
                  <a:chOff x="19324623" y="17698688"/>
                  <a:chExt cx="5181646" cy="3473807"/>
                </a:xfrm>
              </p:grpSpPr>
              <p:pic>
                <p:nvPicPr>
                  <p:cNvPr id="41" name="Grafik 40" descr="dtSumAveragesSJ.jpg"/>
                  <p:cNvPicPr>
                    <a:picLocks noChangeAspect="1"/>
                  </p:cNvPicPr>
                  <p:nvPr/>
                </p:nvPicPr>
                <p:blipFill>
                  <a:blip r:embed="rId16" cstate="print">
                    <a:clrChange>
                      <a:clrFrom>
                        <a:srgbClr val="FFFFFF"/>
                      </a:clrFrom>
                      <a:clrTo>
                        <a:srgbClr val="FFFFFF">
                          <a:alpha val="0"/>
                        </a:srgbClr>
                      </a:clrTo>
                    </a:clrChange>
                    <a:lum contrast="40000"/>
                  </a:blip>
                  <a:stretch>
                    <a:fillRect/>
                  </a:stretch>
                </p:blipFill>
                <p:spPr>
                  <a:xfrm>
                    <a:off x="19324623" y="17698688"/>
                    <a:ext cx="5181646" cy="3240000"/>
                  </a:xfrm>
                  <a:prstGeom prst="rect">
                    <a:avLst/>
                  </a:prstGeom>
                </p:spPr>
              </p:pic>
              <p:graphicFrame>
                <p:nvGraphicFramePr>
                  <p:cNvPr id="42" name="Objekt 41"/>
                  <p:cNvGraphicFramePr>
                    <a:graphicFrameLocks noChangeAspect="1"/>
                  </p:cNvGraphicFramePr>
                  <p:nvPr/>
                </p:nvGraphicFramePr>
                <p:xfrm>
                  <a:off x="22048728" y="20945076"/>
                  <a:ext cx="206744" cy="227419"/>
                </p:xfrm>
                <a:graphic>
                  <a:graphicData uri="http://schemas.openxmlformats.org/presentationml/2006/ole">
                    <p:oleObj spid="_x0000_s1028" name="Formel" r:id="rId17" imgW="126720" imgH="139680" progId="Equation.3">
                      <p:embed/>
                    </p:oleObj>
                  </a:graphicData>
                </a:graphic>
              </p:graphicFrame>
            </p:grpSp>
            <p:pic>
              <p:nvPicPr>
                <p:cNvPr id="55" name="Grafik 54" descr="Bild2.tif"/>
                <p:cNvPicPr>
                  <a:picLocks noChangeAspect="1"/>
                </p:cNvPicPr>
                <p:nvPr/>
              </p:nvPicPr>
              <p:blipFill>
                <a:blip r:embed="rId18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</a:blip>
                <a:stretch>
                  <a:fillRect/>
                </a:stretch>
              </p:blipFill>
              <p:spPr>
                <a:xfrm rot="16200000">
                  <a:off x="17505424" y="19066107"/>
                  <a:ext cx="3035808" cy="579120"/>
                </a:xfrm>
                <a:prstGeom prst="rect">
                  <a:avLst/>
                </a:prstGeom>
              </p:spPr>
            </p:pic>
          </p:grpSp>
          <p:sp>
            <p:nvSpPr>
              <p:cNvPr id="60" name="Textfeld 59"/>
              <p:cNvSpPr txBox="1"/>
              <p:nvPr/>
            </p:nvSpPr>
            <p:spPr>
              <a:xfrm>
                <a:off x="19712751" y="17785883"/>
                <a:ext cx="3716402" cy="107721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600" dirty="0" smtClean="0">
                    <a:solidFill>
                      <a:srgbClr val="FF0000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speed     </a:t>
                </a:r>
                <a:r>
                  <a:rPr lang="en-US" sz="1600" dirty="0" smtClean="0"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without driving assistance</a:t>
                </a:r>
                <a:r>
                  <a:rPr lang="en-US" sz="1600" dirty="0" smtClean="0">
                    <a:solidFill>
                      <a:srgbClr val="FF0000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	</a:t>
                </a:r>
              </a:p>
              <a:p>
                <a:r>
                  <a:rPr lang="en-US" sz="1600" dirty="0" smtClean="0">
                    <a:solidFill>
                      <a:srgbClr val="00FF00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steering</a:t>
                </a:r>
                <a:r>
                  <a:rPr lang="en-US" sz="1600" dirty="0" smtClean="0">
                    <a:solidFill>
                      <a:srgbClr val="00B050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 </a:t>
                </a:r>
              </a:p>
              <a:p>
                <a:r>
                  <a:rPr lang="en-US" sz="1600" dirty="0" smtClean="0">
                    <a:solidFill>
                      <a:srgbClr val="0000FF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speed</a:t>
                </a:r>
                <a:r>
                  <a:rPr lang="en-US" sz="1600" dirty="0" smtClean="0"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     with driving assistance	</a:t>
                </a:r>
              </a:p>
              <a:p>
                <a:r>
                  <a:rPr lang="en-US" sz="1600" dirty="0" smtClean="0">
                    <a:solidFill>
                      <a:srgbClr val="FF00FF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steering</a:t>
                </a:r>
                <a:endParaRPr lang="en-US" sz="1600" dirty="0">
                  <a:solidFill>
                    <a:srgbClr val="FF00FF"/>
                  </a:solidFill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endParaRPr>
              </a:p>
            </p:txBody>
          </p:sp>
        </p:grpSp>
        <p:sp>
          <p:nvSpPr>
            <p:cNvPr id="68" name="Abgerundetes Rechteck 67"/>
            <p:cNvSpPr/>
            <p:nvPr/>
          </p:nvSpPr>
          <p:spPr>
            <a:xfrm>
              <a:off x="17552322" y="28575074"/>
              <a:ext cx="1171806" cy="485866"/>
            </a:xfrm>
            <a:prstGeom prst="roundRect">
              <a:avLst>
                <a:gd name="adj" fmla="val 42308"/>
              </a:avLst>
            </a:prstGeom>
            <a:solidFill>
              <a:srgbClr val="FFFFCC"/>
            </a:solidFill>
            <a:ln w="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smtClean="0">
                  <a:solidFill>
                    <a:schemeClr val="tx1"/>
                  </a:solidFill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rPr>
                <a:t>Fig.10</a:t>
              </a:r>
              <a:endParaRPr lang="en-US" sz="2400">
                <a:solidFill>
                  <a:schemeClr val="tx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endParaRPr>
            </a:p>
          </p:txBody>
        </p:sp>
      </p:grpSp>
      <p:grpSp>
        <p:nvGrpSpPr>
          <p:cNvPr id="70" name="Gruppieren 69"/>
          <p:cNvGrpSpPr/>
          <p:nvPr/>
        </p:nvGrpSpPr>
        <p:grpSpPr>
          <a:xfrm>
            <a:off x="18900000" y="28440000"/>
            <a:ext cx="5768815" cy="3645265"/>
            <a:chOff x="18825257" y="28706400"/>
            <a:chExt cx="5768815" cy="3645265"/>
          </a:xfrm>
        </p:grpSpPr>
        <p:grpSp>
          <p:nvGrpSpPr>
            <p:cNvPr id="73" name="Gruppieren 72"/>
            <p:cNvGrpSpPr/>
            <p:nvPr/>
          </p:nvGrpSpPr>
          <p:grpSpPr>
            <a:xfrm>
              <a:off x="18825257" y="28860826"/>
              <a:ext cx="5768815" cy="3490839"/>
              <a:chOff x="18742344" y="21127712"/>
              <a:chExt cx="5768815" cy="3490839"/>
            </a:xfrm>
          </p:grpSpPr>
          <p:grpSp>
            <p:nvGrpSpPr>
              <p:cNvPr id="59" name="Gruppieren 58"/>
              <p:cNvGrpSpPr/>
              <p:nvPr/>
            </p:nvGrpSpPr>
            <p:grpSpPr>
              <a:xfrm>
                <a:off x="18742344" y="21127712"/>
                <a:ext cx="5768815" cy="3490839"/>
                <a:chOff x="18742344" y="21127712"/>
                <a:chExt cx="5768815" cy="3490839"/>
              </a:xfrm>
            </p:grpSpPr>
            <p:grpSp>
              <p:nvGrpSpPr>
                <p:cNvPr id="52" name="Gruppieren 51"/>
                <p:cNvGrpSpPr/>
                <p:nvPr/>
              </p:nvGrpSpPr>
              <p:grpSpPr>
                <a:xfrm>
                  <a:off x="19324800" y="21127712"/>
                  <a:ext cx="5186359" cy="3490839"/>
                  <a:chOff x="19030995" y="28503636"/>
                  <a:chExt cx="5186359" cy="3490839"/>
                </a:xfrm>
              </p:grpSpPr>
              <p:pic>
                <p:nvPicPr>
                  <p:cNvPr id="40" name="Grafik 39" descr="dtSumAveragesHJ.jpg"/>
                  <p:cNvPicPr>
                    <a:picLocks noChangeAspect="1"/>
                  </p:cNvPicPr>
                  <p:nvPr/>
                </p:nvPicPr>
                <p:blipFill>
                  <a:blip r:embed="rId19" cstate="print">
                    <a:clrChange>
                      <a:clrFrom>
                        <a:srgbClr val="FFFFFF"/>
                      </a:clrFrom>
                      <a:clrTo>
                        <a:srgbClr val="FFFFFF">
                          <a:alpha val="0"/>
                        </a:srgbClr>
                      </a:clrTo>
                    </a:clrChange>
                    <a:lum contrast="40000"/>
                  </a:blip>
                  <a:stretch>
                    <a:fillRect/>
                  </a:stretch>
                </p:blipFill>
                <p:spPr>
                  <a:xfrm>
                    <a:off x="19030995" y="28503636"/>
                    <a:ext cx="5186359" cy="3240000"/>
                  </a:xfrm>
                  <a:prstGeom prst="rect">
                    <a:avLst/>
                  </a:prstGeom>
                </p:spPr>
              </p:pic>
              <p:graphicFrame>
                <p:nvGraphicFramePr>
                  <p:cNvPr id="1032" name="Object 8"/>
                  <p:cNvGraphicFramePr>
                    <a:graphicFrameLocks noChangeAspect="1"/>
                  </p:cNvGraphicFramePr>
                  <p:nvPr/>
                </p:nvGraphicFramePr>
                <p:xfrm>
                  <a:off x="21774150" y="31767462"/>
                  <a:ext cx="206375" cy="227013"/>
                </p:xfrm>
                <a:graphic>
                  <a:graphicData uri="http://schemas.openxmlformats.org/presentationml/2006/ole">
                    <p:oleObj spid="_x0000_s1032" name="Formel" r:id="rId20" imgW="126720" imgH="139680" progId="Equation.3">
                      <p:embed/>
                    </p:oleObj>
                  </a:graphicData>
                </a:graphic>
              </p:graphicFrame>
            </p:grpSp>
            <p:pic>
              <p:nvPicPr>
                <p:cNvPr id="56" name="Grafik 55" descr="Bild2.tif"/>
                <p:cNvPicPr>
                  <a:picLocks noChangeAspect="1"/>
                </p:cNvPicPr>
                <p:nvPr/>
              </p:nvPicPr>
              <p:blipFill>
                <a:blip r:embed="rId18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</a:blip>
                <a:stretch>
                  <a:fillRect/>
                </a:stretch>
              </p:blipFill>
              <p:spPr>
                <a:xfrm rot="16200000">
                  <a:off x="17514000" y="22495716"/>
                  <a:ext cx="3035808" cy="579120"/>
                </a:xfrm>
                <a:prstGeom prst="rect">
                  <a:avLst/>
                </a:prstGeom>
              </p:spPr>
            </p:pic>
          </p:grpSp>
          <p:sp>
            <p:nvSpPr>
              <p:cNvPr id="71" name="Textfeld 70"/>
              <p:cNvSpPr txBox="1"/>
              <p:nvPr/>
            </p:nvSpPr>
            <p:spPr>
              <a:xfrm>
                <a:off x="19713600" y="21214080"/>
                <a:ext cx="3716402" cy="107721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600" dirty="0" smtClean="0">
                    <a:solidFill>
                      <a:srgbClr val="FF0000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speed     </a:t>
                </a:r>
                <a:r>
                  <a:rPr lang="en-US" sz="1600" dirty="0" smtClean="0"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without driving assistance</a:t>
                </a:r>
                <a:r>
                  <a:rPr lang="en-US" sz="1600" dirty="0" smtClean="0">
                    <a:solidFill>
                      <a:srgbClr val="FF0000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	</a:t>
                </a:r>
              </a:p>
              <a:p>
                <a:r>
                  <a:rPr lang="en-US" sz="1600" dirty="0" smtClean="0">
                    <a:solidFill>
                      <a:srgbClr val="00FF00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steering</a:t>
                </a:r>
                <a:r>
                  <a:rPr lang="en-US" sz="1600" dirty="0" smtClean="0">
                    <a:solidFill>
                      <a:srgbClr val="00B050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 </a:t>
                </a:r>
              </a:p>
              <a:p>
                <a:r>
                  <a:rPr lang="en-US" sz="1600" dirty="0" smtClean="0">
                    <a:solidFill>
                      <a:srgbClr val="0000FF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speed</a:t>
                </a:r>
                <a:r>
                  <a:rPr lang="en-US" sz="1600" dirty="0" smtClean="0"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     with driving assistance	</a:t>
                </a:r>
              </a:p>
              <a:p>
                <a:r>
                  <a:rPr lang="en-US" sz="1600" dirty="0" smtClean="0">
                    <a:solidFill>
                      <a:srgbClr val="FF00FF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steering</a:t>
                </a:r>
                <a:endParaRPr lang="en-US" sz="1600" dirty="0">
                  <a:solidFill>
                    <a:srgbClr val="FF00FF"/>
                  </a:solidFill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endParaRPr>
              </a:p>
            </p:txBody>
          </p:sp>
        </p:grpSp>
        <p:sp>
          <p:nvSpPr>
            <p:cNvPr id="69" name="Abgerundetes Rechteck 68"/>
            <p:cNvSpPr/>
            <p:nvPr/>
          </p:nvSpPr>
          <p:spPr>
            <a:xfrm>
              <a:off x="23364000" y="28706400"/>
              <a:ext cx="1171806" cy="485866"/>
            </a:xfrm>
            <a:prstGeom prst="roundRect">
              <a:avLst>
                <a:gd name="adj" fmla="val 42308"/>
              </a:avLst>
            </a:prstGeom>
            <a:solidFill>
              <a:srgbClr val="FFFFCC"/>
            </a:solidFill>
            <a:ln w="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smtClean="0">
                  <a:solidFill>
                    <a:schemeClr val="tx1"/>
                  </a:solidFill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rPr>
                <a:t>Fig.11</a:t>
              </a:r>
              <a:endParaRPr lang="en-US" sz="2400">
                <a:solidFill>
                  <a:schemeClr val="tx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endParaRPr>
            </a:p>
          </p:txBody>
        </p:sp>
      </p:grpSp>
      <p:grpSp>
        <p:nvGrpSpPr>
          <p:cNvPr id="91" name="Gruppieren 90"/>
          <p:cNvGrpSpPr/>
          <p:nvPr/>
        </p:nvGrpSpPr>
        <p:grpSpPr>
          <a:xfrm>
            <a:off x="540000" y="23652000"/>
            <a:ext cx="11362406" cy="8386665"/>
            <a:chOff x="540000" y="22320000"/>
            <a:chExt cx="11362406" cy="8386665"/>
          </a:xfrm>
        </p:grpSpPr>
        <p:sp>
          <p:nvSpPr>
            <p:cNvPr id="28" name="Textfeld 27"/>
            <p:cNvSpPr txBox="1"/>
            <p:nvPr/>
          </p:nvSpPr>
          <p:spPr>
            <a:xfrm>
              <a:off x="540000" y="22320000"/>
              <a:ext cx="4012637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400" b="1" smtClean="0"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rPr>
                <a:t>User Interfaces</a:t>
              </a:r>
              <a:endParaRPr lang="en-US" sz="4400" b="1">
                <a:latin typeface="Arial Unicode MS" pitchFamily="34" charset="-128"/>
                <a:ea typeface="Arial Unicode MS" pitchFamily="34" charset="-128"/>
                <a:cs typeface="Arial Unicode MS" pitchFamily="34" charset="-128"/>
              </a:endParaRPr>
            </a:p>
          </p:txBody>
        </p:sp>
        <p:sp>
          <p:nvSpPr>
            <p:cNvPr id="66" name="Textfeld 65"/>
            <p:cNvSpPr txBox="1"/>
            <p:nvPr/>
          </p:nvSpPr>
          <p:spPr>
            <a:xfrm>
              <a:off x="540000" y="23220000"/>
              <a:ext cx="11362406" cy="7486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buFont typeface="Arial" pitchFamily="34" charset="0"/>
                <a:buChar char="•"/>
              </a:pPr>
              <a:r>
                <a:rPr lang="en-US" sz="3600" dirty="0" smtClean="0"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rPr>
                <a:t> Standard joystick</a:t>
              </a:r>
              <a:r>
                <a:rPr lang="en-US" sz="3200" baseline="30000" dirty="0" smtClean="0"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rPr>
                <a:t>[Fig.3] </a:t>
              </a:r>
              <a:r>
                <a:rPr lang="en-US" sz="3600" dirty="0" smtClean="0"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rPr>
                <a:t>translates hand movements into</a:t>
              </a:r>
            </a:p>
            <a:p>
              <a:pPr>
                <a:spcAft>
                  <a:spcPts val="500"/>
                </a:spcAft>
              </a:pPr>
              <a:r>
                <a:rPr lang="en-US" sz="3600" dirty="0" smtClean="0"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rPr>
                <a:t>  translational and rotational velocities (v, ω) </a:t>
              </a:r>
            </a:p>
            <a:p>
              <a:pPr>
                <a:spcAft>
                  <a:spcPts val="500"/>
                </a:spcAft>
                <a:buFont typeface="Arial" pitchFamily="34" charset="0"/>
                <a:buChar char="•"/>
              </a:pPr>
              <a:r>
                <a:rPr lang="en-US" sz="3600" dirty="0" smtClean="0"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rPr>
                <a:t> Head-joystick</a:t>
              </a:r>
              <a:r>
                <a:rPr lang="en-US" sz="3200" baseline="30000" dirty="0" smtClean="0"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rPr>
                <a:t>[Fig.4]</a:t>
              </a:r>
              <a:r>
                <a:rPr lang="en-US" sz="3600" dirty="0" smtClean="0"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rPr>
                <a:t> interprets </a:t>
              </a:r>
              <a:br>
                <a:rPr lang="en-US" sz="3600" dirty="0" smtClean="0"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rPr>
              </a:br>
              <a:r>
                <a:rPr lang="en-US" sz="3600" dirty="0" smtClean="0"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rPr>
                <a:t>  pitch and roll movements of the</a:t>
              </a:r>
              <a:br>
                <a:rPr lang="en-US" sz="3600" dirty="0" smtClean="0"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rPr>
              </a:br>
              <a:r>
                <a:rPr lang="en-US" sz="3600" dirty="0" smtClean="0"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rPr>
                <a:t>  user`s head as  translational and</a:t>
              </a:r>
              <a:br>
                <a:rPr lang="en-US" sz="3600" dirty="0" smtClean="0"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rPr>
              </a:br>
              <a:r>
                <a:rPr lang="en-US" sz="3600" dirty="0" smtClean="0"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rPr>
                <a:t>  rotational velocities (v, ω) </a:t>
              </a:r>
            </a:p>
            <a:p>
              <a:pPr>
                <a:spcAft>
                  <a:spcPts val="500"/>
                </a:spcAft>
                <a:buFont typeface="Arial" pitchFamily="34" charset="0"/>
                <a:buChar char="•"/>
              </a:pPr>
              <a:r>
                <a:rPr lang="en-US" sz="3600" dirty="0" smtClean="0"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rPr>
                <a:t> First version of head-joystick applies</a:t>
              </a:r>
              <a:br>
                <a:rPr lang="en-US" sz="3600" dirty="0" smtClean="0"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rPr>
              </a:br>
              <a:r>
                <a:rPr lang="en-US" sz="3600" dirty="0" smtClean="0"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rPr>
                <a:t>  </a:t>
              </a:r>
              <a:r>
                <a:rPr lang="en-US" sz="3600" i="1" dirty="0" err="1" smtClean="0"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rPr>
                <a:t>Xsens</a:t>
              </a:r>
              <a:r>
                <a:rPr lang="en-US" sz="3600" i="1" dirty="0" smtClean="0"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rPr>
                <a:t> </a:t>
              </a:r>
              <a:r>
                <a:rPr lang="en-US" sz="3600" i="1" dirty="0" err="1" smtClean="0"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rPr>
                <a:t>MTx</a:t>
              </a:r>
              <a:r>
                <a:rPr lang="en-US" sz="3600" i="1" dirty="0" smtClean="0"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rPr>
                <a:t> </a:t>
              </a:r>
              <a:r>
                <a:rPr lang="en-US" sz="3600" dirty="0" smtClean="0"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rPr>
                <a:t>3DOF Orientation Tracker</a:t>
              </a:r>
            </a:p>
            <a:p>
              <a:pPr>
                <a:buFont typeface="Arial" pitchFamily="34" charset="0"/>
                <a:buChar char="•"/>
              </a:pPr>
              <a:r>
                <a:rPr lang="en-US" sz="3600" dirty="0" smtClean="0"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rPr>
                <a:t> Head-joystick features individual </a:t>
              </a:r>
              <a:br>
                <a:rPr lang="en-US" sz="3600" dirty="0" smtClean="0"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rPr>
              </a:br>
              <a:r>
                <a:rPr lang="en-US" sz="3600" dirty="0" smtClean="0"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rPr>
                <a:t>  calibration, free yaw movements,</a:t>
              </a:r>
              <a:br>
                <a:rPr lang="en-US" sz="3600" dirty="0" smtClean="0"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rPr>
              </a:br>
              <a:r>
                <a:rPr lang="en-US" sz="3600" dirty="0" smtClean="0"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rPr>
                <a:t>  static pitch dead zone, dynamic roll </a:t>
              </a:r>
              <a:br>
                <a:rPr lang="en-US" sz="3600" dirty="0" smtClean="0"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rPr>
              </a:br>
              <a:r>
                <a:rPr lang="en-US" sz="3600" dirty="0" smtClean="0"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rPr>
                <a:t>  dead zone depending on v, and </a:t>
              </a:r>
              <a:br>
                <a:rPr lang="en-US" sz="3600" dirty="0" smtClean="0"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rPr>
              </a:br>
              <a:r>
                <a:rPr lang="en-US" sz="3600" dirty="0" smtClean="0"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rPr>
                <a:t>  various transfer functions</a:t>
              </a:r>
            </a:p>
          </p:txBody>
        </p:sp>
      </p:grpSp>
      <p:grpSp>
        <p:nvGrpSpPr>
          <p:cNvPr id="98" name="Gruppieren 97"/>
          <p:cNvGrpSpPr/>
          <p:nvPr/>
        </p:nvGrpSpPr>
        <p:grpSpPr>
          <a:xfrm>
            <a:off x="12960000" y="14158800"/>
            <a:ext cx="5418803" cy="3373200"/>
            <a:chOff x="12960000" y="14158800"/>
            <a:chExt cx="5418803" cy="3373200"/>
          </a:xfrm>
        </p:grpSpPr>
        <p:pic>
          <p:nvPicPr>
            <p:cNvPr id="33" name="Grafik 32" descr="testRun1.png"/>
            <p:cNvPicPr>
              <a:picLocks noChangeAspect="1"/>
            </p:cNvPicPr>
            <p:nvPr/>
          </p:nvPicPr>
          <p:blipFill>
            <a:blip r:embed="rId21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12960000" y="14292000"/>
              <a:ext cx="5418803" cy="3240000"/>
            </a:xfrm>
            <a:prstGeom prst="rect">
              <a:avLst/>
            </a:prstGeom>
          </p:spPr>
        </p:pic>
        <p:sp>
          <p:nvSpPr>
            <p:cNvPr id="81" name="Abgerundetes Rechteck 80"/>
            <p:cNvSpPr/>
            <p:nvPr/>
          </p:nvSpPr>
          <p:spPr>
            <a:xfrm>
              <a:off x="17233200" y="14158800"/>
              <a:ext cx="1066789" cy="485866"/>
            </a:xfrm>
            <a:prstGeom prst="roundRect">
              <a:avLst>
                <a:gd name="adj" fmla="val 42308"/>
              </a:avLst>
            </a:prstGeom>
            <a:solidFill>
              <a:srgbClr val="FFFFC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smtClean="0">
                  <a:solidFill>
                    <a:schemeClr val="tx1"/>
                  </a:solidFill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rPr>
                <a:t>Fig.6</a:t>
              </a:r>
              <a:endParaRPr lang="en-US" sz="2400">
                <a:solidFill>
                  <a:schemeClr val="tx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177</Words>
  <Application>Microsoft Office PowerPoint</Application>
  <PresentationFormat>Benutzerdefiniert</PresentationFormat>
  <Paragraphs>74</Paragraphs>
  <Slides>1</Slides>
  <Notes>0</Notes>
  <HiddenSlides>0</HiddenSlides>
  <MMClips>0</MMClips>
  <ScaleCrop>false</ScaleCrop>
  <HeadingPairs>
    <vt:vector size="6" baseType="variant">
      <vt:variant>
        <vt:lpstr>Design</vt:lpstr>
      </vt:variant>
      <vt:variant>
        <vt:i4>1</vt:i4>
      </vt:variant>
      <vt:variant>
        <vt:lpstr>Eingebettete OLE-Server</vt:lpstr>
      </vt:variant>
      <vt:variant>
        <vt:i4>1</vt:i4>
      </vt:variant>
      <vt:variant>
        <vt:lpstr>Folientitel</vt:lpstr>
      </vt:variant>
      <vt:variant>
        <vt:i4>1</vt:i4>
      </vt:variant>
    </vt:vector>
  </HeadingPairs>
  <TitlesOfParts>
    <vt:vector size="3" baseType="lpstr">
      <vt:lpstr>Larissa-Design</vt:lpstr>
      <vt:lpstr>Formel</vt:lpstr>
      <vt:lpstr>Folie 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Folie 1</dc:title>
  <dc:creator>Christian Mandel</dc:creator>
  <cp:lastModifiedBy>Christian Mandel</cp:lastModifiedBy>
  <cp:revision>165</cp:revision>
  <dcterms:created xsi:type="dcterms:W3CDTF">2009-05-15T13:36:09Z</dcterms:created>
  <dcterms:modified xsi:type="dcterms:W3CDTF">2009-06-10T12:37:22Z</dcterms:modified>
</cp:coreProperties>
</file>