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63" r:id="rId6"/>
    <p:sldId id="260" r:id="rId7"/>
    <p:sldId id="261" r:id="rId8"/>
    <p:sldId id="259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22" autoAdjust="0"/>
  </p:normalViewPr>
  <p:slideViewPr>
    <p:cSldViewPr>
      <p:cViewPr varScale="1">
        <p:scale>
          <a:sx n="103" d="100"/>
          <a:sy n="103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81FAC-FCB7-454C-A744-4974C74CBEF0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240D-8267-4604-9E43-89C5B67EB2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240D-8267-4604-9E43-89C5B67EB27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240D-8267-4604-9E43-89C5B67EB2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240D-8267-4604-9E43-89C5B67EB2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PhysX</a:t>
            </a:r>
            <a:r>
              <a:rPr lang="de-DE" dirty="0" smtClean="0"/>
              <a:t> spring </a:t>
            </a:r>
            <a:r>
              <a:rPr lang="de-DE" dirty="0" err="1" smtClean="0"/>
              <a:t>damping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restut</a:t>
            </a:r>
            <a:r>
              <a:rPr lang="de-DE" dirty="0" smtClean="0"/>
              <a:t>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240D-8267-4604-9E43-89C5B67EB2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5"/>
          <p:cNvSpPr txBox="1"/>
          <p:nvPr userDrawn="1"/>
        </p:nvSpPr>
        <p:spPr>
          <a:xfrm>
            <a:off x="0" y="0"/>
            <a:ext cx="81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Annelid – a Novel Design for Actuated Robots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Inspired by Ringed Worm’s Locomotion</a:t>
            </a:r>
            <a:endParaRPr lang="en-US" sz="2400" b="1" dirty="0">
              <a:latin typeface="+mn-lt"/>
              <a:cs typeface="+mn-cs"/>
            </a:endParaRPr>
          </a:p>
        </p:txBody>
      </p:sp>
      <p:grpSp>
        <p:nvGrpSpPr>
          <p:cNvPr id="9" name="Gruppieren 20"/>
          <p:cNvGrpSpPr>
            <a:grpSpLocks noChangeAspect="1"/>
          </p:cNvGrpSpPr>
          <p:nvPr userDrawn="1"/>
        </p:nvGrpSpPr>
        <p:grpSpPr bwMode="auto">
          <a:xfrm>
            <a:off x="5380918" y="6125671"/>
            <a:ext cx="3697024" cy="704066"/>
            <a:chOff x="4736301" y="6009435"/>
            <a:chExt cx="4317203" cy="822307"/>
          </a:xfrm>
        </p:grpSpPr>
        <p:grpSp>
          <p:nvGrpSpPr>
            <p:cNvPr id="10" name="Gruppieren 18"/>
            <p:cNvGrpSpPr>
              <a:grpSpLocks/>
            </p:cNvGrpSpPr>
            <p:nvPr userDrawn="1"/>
          </p:nvGrpSpPr>
          <p:grpSpPr bwMode="auto">
            <a:xfrm>
              <a:off x="4736301" y="6009435"/>
              <a:ext cx="4227695" cy="822307"/>
              <a:chOff x="4736301" y="6009435"/>
              <a:chExt cx="4227695" cy="822307"/>
            </a:xfrm>
          </p:grpSpPr>
          <p:pic>
            <p:nvPicPr>
              <p:cNvPr id="12" name="Grafik 15" descr="Logo Uni_Bremen.jpg"/>
              <p:cNvPicPr>
                <a:picLocks noChangeAspect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24000" y="6072184"/>
                <a:ext cx="4139996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hteck 16"/>
              <p:cNvSpPr/>
              <p:nvPr userDrawn="1"/>
            </p:nvSpPr>
            <p:spPr>
              <a:xfrm>
                <a:off x="4736301" y="6009435"/>
                <a:ext cx="101581" cy="8223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" name="Rechteck 19"/>
            <p:cNvSpPr/>
            <p:nvPr userDrawn="1"/>
          </p:nvSpPr>
          <p:spPr>
            <a:xfrm>
              <a:off x="4834708" y="6034834"/>
              <a:ext cx="4218796" cy="44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Grafik 13" descr="spatcog_sfbtr8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3" y="5412242"/>
            <a:ext cx="2569464" cy="6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Christian Mandel\dfki-hb-repository\Vorlagen\Logos\DFKI-SSCS-lar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316" y="4933958"/>
            <a:ext cx="1393779" cy="5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1"/>
          <p:cNvSpPr txBox="1"/>
          <p:nvPr userDrawn="1"/>
        </p:nvSpPr>
        <p:spPr>
          <a:xfrm>
            <a:off x="6810498" y="1763713"/>
            <a:ext cx="22525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none" dirty="0">
                <a:latin typeface="Arial" pitchFamily="34" charset="0"/>
                <a:cs typeface="Arial" pitchFamily="34" charset="0"/>
              </a:rPr>
              <a:t>Christian </a:t>
            </a:r>
            <a:r>
              <a:rPr lang="en-US" sz="2000" u="none" dirty="0" smtClean="0">
                <a:latin typeface="Arial" pitchFamily="34" charset="0"/>
                <a:cs typeface="Arial" pitchFamily="34" charset="0"/>
              </a:rPr>
              <a:t>Mandel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Udo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Frese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Grafik 16" descr="ajl_WebSite_Header_U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72400" y="0"/>
            <a:ext cx="971600" cy="85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5"/>
          <p:cNvSpPr txBox="1"/>
          <p:nvPr userDrawn="1"/>
        </p:nvSpPr>
        <p:spPr>
          <a:xfrm>
            <a:off x="0" y="0"/>
            <a:ext cx="81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Annelid – a Novel Design for Actuated Robots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Inspired by Ringed Worm’s Locomotion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9" name="Grafik 8" descr="ajl_WebSite_Header_U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0"/>
            <a:ext cx="971600" cy="85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EBCA-C71A-4755-9511-F8E0F84A59A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67C8-1DDD-45D1-939E-3108F875316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playervideo.bat%20%22annelid/forwards%20movement%202.mp4%22%20%20-fs%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mplayervideo.bat%20%22annelid/left%20turn%201.mp4%22%20%20-fs%20" TargetMode="Externa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597884" y="838752"/>
            <a:ext cx="1537462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Conclusion I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90516" y="131579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Lessons</a:t>
            </a:r>
            <a:r>
              <a:rPr lang="de-DE" b="1" dirty="0" smtClean="0"/>
              <a:t> </a:t>
            </a:r>
            <a:r>
              <a:rPr lang="de-DE" b="1" dirty="0" err="1" smtClean="0"/>
              <a:t>learned</a:t>
            </a:r>
            <a:endParaRPr lang="en-US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844824"/>
            <a:ext cx="2998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PhysX</a:t>
            </a:r>
            <a:r>
              <a:rPr lang="en-GB" dirty="0" smtClean="0"/>
              <a:t> iterative solver: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hard to find parameter </a:t>
            </a:r>
            <a:br>
              <a:rPr lang="en-GB" dirty="0" smtClean="0"/>
            </a:br>
            <a:r>
              <a:rPr lang="en-GB" dirty="0" smtClean="0"/>
              <a:t>   for stable simulation</a:t>
            </a:r>
          </a:p>
        </p:txBody>
      </p:sp>
      <p:pic>
        <p:nvPicPr>
          <p:cNvPr id="6" name="Grafik 5" descr="Annelid Simulation complete view with bad timing subst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857" y="1272735"/>
            <a:ext cx="3634085" cy="214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597884" y="838752"/>
            <a:ext cx="1537462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Conclusion I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90516" y="131579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Lessons</a:t>
            </a:r>
            <a:r>
              <a:rPr lang="de-DE" b="1" dirty="0" smtClean="0"/>
              <a:t> </a:t>
            </a:r>
            <a:r>
              <a:rPr lang="de-DE" b="1" dirty="0" err="1" smtClean="0"/>
              <a:t>learned</a:t>
            </a:r>
            <a:endParaRPr lang="en-US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628800"/>
            <a:ext cx="410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main challenge: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fast dissipation of thermal energy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realistic exhaust air speed: 0.05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4788024" y="1484784"/>
          <a:ext cx="4211960" cy="9294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31640"/>
                <a:gridCol w="864096"/>
                <a:gridCol w="720080"/>
                <a:gridCol w="648072"/>
                <a:gridCol w="648072"/>
              </a:tblGrid>
              <a:tr h="410665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green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blue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</a:t>
                      </a:r>
                      <a:r>
                        <a:rPr lang="en-GB" sz="1600" smtClean="0"/>
                        <a:t>ink</a:t>
                      </a:r>
                      <a:endParaRPr lang="en-GB" sz="1600" dirty="0"/>
                    </a:p>
                  </a:txBody>
                  <a:tcPr/>
                </a:tc>
              </a:tr>
              <a:tr h="51874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cooling air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0.5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Grafik 13" descr="temperatureBehaviourForTal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57698"/>
            <a:ext cx="5890571" cy="4155678"/>
          </a:xfrm>
          <a:prstGeom prst="rect">
            <a:avLst/>
          </a:prstGeom>
        </p:spPr>
      </p:pic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4283968" y="2132856"/>
          <a:ext cx="381000" cy="482600"/>
        </p:xfrm>
        <a:graphic>
          <a:graphicData uri="http://schemas.openxmlformats.org/presentationml/2006/ole">
            <p:oleObj spid="_x0000_s28674" name="Formel" r:id="rId4" imgW="3808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597884" y="838752"/>
            <a:ext cx="1537462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Conclusion II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90516" y="1315792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Future </a:t>
            </a:r>
            <a:r>
              <a:rPr lang="de-DE" b="1" dirty="0" err="1" smtClean="0"/>
              <a:t>work</a:t>
            </a:r>
            <a:endParaRPr lang="en-US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1800000"/>
            <a:ext cx="56717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physical workbench version of Annelid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mounted SMA spring with skin and external control 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evaluate cooling problem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investigate potential skin materials 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simulation of Annelid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Wingdings" pitchFamily="2" charset="2"/>
              <a:buChar char="§"/>
            </a:pPr>
            <a:r>
              <a:rPr lang="en-GB" smtClean="0"/>
              <a:t> complex </a:t>
            </a:r>
            <a:r>
              <a:rPr lang="en-GB" dirty="0" smtClean="0"/>
              <a:t>locomotion</a:t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42" name="Picture 1" descr="C:\Users\Christian Mandel\SoftwareDevelopment\annelid\Documentation\figures\annelida-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9" y="3941533"/>
            <a:ext cx="3788902" cy="2841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838800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Simulation Overview I</a:t>
            </a:r>
            <a:endParaRPr lang="en-US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90516" y="1315792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Basic </a:t>
            </a:r>
            <a:r>
              <a:rPr lang="de-DE" b="1" dirty="0" err="1" smtClean="0"/>
              <a:t>idea</a:t>
            </a:r>
            <a:r>
              <a:rPr lang="de-DE" b="1" dirty="0" smtClean="0"/>
              <a:t> &amp; </a:t>
            </a:r>
            <a:r>
              <a:rPr lang="de-DE" b="1" dirty="0" err="1" smtClean="0"/>
              <a:t>concepts</a:t>
            </a:r>
            <a:endParaRPr lang="en-US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1800000"/>
            <a:ext cx="29610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spring-style skeleton &amp; </a:t>
            </a:r>
            <a:br>
              <a:rPr lang="en-GB" dirty="0" smtClean="0"/>
            </a:br>
            <a:r>
              <a:rPr lang="en-GB" dirty="0" smtClean="0"/>
              <a:t>   flexible skin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shape memory alloy (SMA): </a:t>
            </a:r>
            <a:br>
              <a:rPr lang="en-GB" dirty="0" smtClean="0"/>
            </a:br>
            <a:r>
              <a:rPr lang="en-GB" dirty="0" smtClean="0"/>
              <a:t>   skeleton heats up → </a:t>
            </a:r>
            <a:br>
              <a:rPr lang="en-GB" dirty="0" smtClean="0"/>
            </a:br>
            <a:r>
              <a:rPr lang="en-GB" dirty="0" smtClean="0"/>
              <a:t>   body length extends, </a:t>
            </a:r>
            <a:br>
              <a:rPr lang="en-GB" dirty="0" smtClean="0"/>
            </a:br>
            <a:r>
              <a:rPr lang="en-GB" dirty="0" smtClean="0"/>
              <a:t>   diameter decreases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prestressing</a:t>
            </a:r>
            <a:r>
              <a:rPr lang="en-GB" dirty="0" smtClean="0"/>
              <a:t> skin: </a:t>
            </a:r>
            <a:br>
              <a:rPr lang="en-GB" dirty="0" smtClean="0"/>
            </a:br>
            <a:r>
              <a:rPr lang="en-GB" dirty="0" smtClean="0"/>
              <a:t>   skeleton cools down →</a:t>
            </a:r>
            <a:br>
              <a:rPr lang="en-GB" dirty="0" smtClean="0"/>
            </a:br>
            <a:r>
              <a:rPr lang="en-GB" dirty="0" smtClean="0"/>
              <a:t>   body length contracts, </a:t>
            </a:r>
            <a:br>
              <a:rPr lang="en-GB" dirty="0" smtClean="0"/>
            </a:br>
            <a:r>
              <a:rPr lang="en-GB" dirty="0" smtClean="0"/>
              <a:t>   diameter increases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peristaltic movement </a:t>
            </a:r>
            <a:br>
              <a:rPr lang="en-GB" dirty="0" smtClean="0"/>
            </a:br>
            <a:r>
              <a:rPr lang="en-GB" dirty="0" smtClean="0"/>
              <a:t>   compares to locomotion </a:t>
            </a:r>
            <a:br>
              <a:rPr lang="en-GB" dirty="0" smtClean="0"/>
            </a:br>
            <a:r>
              <a:rPr lang="en-GB" dirty="0" smtClean="0"/>
              <a:t>   of  “</a:t>
            </a:r>
            <a:r>
              <a:rPr lang="en-GB" dirty="0" err="1" smtClean="0"/>
              <a:t>Annelida</a:t>
            </a:r>
            <a:r>
              <a:rPr lang="en-GB" dirty="0" smtClean="0"/>
              <a:t>”</a:t>
            </a:r>
          </a:p>
          <a:p>
            <a:pPr lvl="2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3073" name="Picture 1" descr="C:\Users\Christian Mandel\SoftwareDevelopment\annelid\Documentation\figures\annelida-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239" y="1412007"/>
            <a:ext cx="5652120" cy="4239090"/>
          </a:xfrm>
          <a:prstGeom prst="rect">
            <a:avLst/>
          </a:prstGeom>
          <a:noFill/>
        </p:spPr>
      </p:pic>
      <p:pic>
        <p:nvPicPr>
          <p:cNvPr id="8193" name="Picture 1" descr="C:\Users\Christian Mandel\SoftwareDevelopment\annelid\Documentation\ECMR 2011\talk\figures\annelida 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8811">
            <a:off x="2384399" y="5651127"/>
            <a:ext cx="2192288" cy="145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0516" y="1315792"/>
            <a:ext cx="198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Tools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methods</a:t>
            </a:r>
            <a:endParaRPr lang="en-US" b="1" dirty="0"/>
          </a:p>
        </p:txBody>
      </p:sp>
      <p:pic>
        <p:nvPicPr>
          <p:cNvPr id="19458" name="Picture 2" descr="C:\Users\Christian Mandel\SoftwareDevelopment\annelid\Documentation\ECMR 2011\talk\figures\cloth simu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041" y="1502369"/>
            <a:ext cx="2281209" cy="177291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40000" y="1800000"/>
            <a:ext cx="55340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NVIDIA </a:t>
            </a:r>
            <a:r>
              <a:rPr lang="en-GB" dirty="0" err="1" smtClean="0"/>
              <a:t>PhysX</a:t>
            </a:r>
            <a:r>
              <a:rPr lang="en-GB" dirty="0" smtClean="0"/>
              <a:t> SDK provides basis for	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rigid body dynamics → behaviour of SMA-skeleton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cloth simulation        → elastic skin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collision detection    →	 environment interaction</a:t>
            </a:r>
            <a:br>
              <a:rPr lang="en-GB" dirty="0" smtClean="0"/>
            </a:br>
            <a:r>
              <a:rPr lang="en-GB" dirty="0" smtClean="0"/>
              <a:t>   and friction</a:t>
            </a:r>
            <a:br>
              <a:rPr lang="en-GB" dirty="0" smtClean="0"/>
            </a:br>
            <a:endParaRPr lang="en-GB" dirty="0" smtClean="0"/>
          </a:p>
          <a:p>
            <a:pPr lvl="1"/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NVIDIA </a:t>
            </a:r>
            <a:r>
              <a:rPr lang="en-GB" dirty="0" err="1" smtClean="0"/>
              <a:t>PhysX</a:t>
            </a:r>
            <a:r>
              <a:rPr lang="en-GB" dirty="0" smtClean="0"/>
              <a:t> Visual Debugger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online scene analysis for each actor:</a:t>
            </a:r>
            <a:br>
              <a:rPr lang="en-GB" dirty="0" smtClean="0"/>
            </a:br>
            <a:r>
              <a:rPr lang="en-GB" dirty="0" smtClean="0"/>
              <a:t>    velocity, force, energy, contact, ...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solve thermodynamic equations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 adding, transfer, and dissipation of thermal energy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Grafik 6" descr="visual debugg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6084" y="3395258"/>
            <a:ext cx="2641600" cy="1589314"/>
          </a:xfrm>
          <a:prstGeom prst="rect">
            <a:avLst/>
          </a:prstGeom>
        </p:spPr>
      </p:pic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8800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Simulation Overview 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Christian Mandel\SoftwareDevelopment\annelid\Documentation\ECMR 2011\talk\figures\Annelid Simulation complete view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2244632"/>
            <a:ext cx="5109610" cy="3416615"/>
          </a:xfrm>
          <a:prstGeom prst="rect">
            <a:avLst/>
          </a:prstGeom>
          <a:noFill/>
        </p:spPr>
      </p:pic>
      <p:cxnSp>
        <p:nvCxnSpPr>
          <p:cNvPr id="6" name="Gerade Verbindung mit Pfeil 5"/>
          <p:cNvCxnSpPr/>
          <p:nvPr/>
        </p:nvCxnSpPr>
        <p:spPr>
          <a:xfrm rot="16200000" flipH="1">
            <a:off x="633456" y="3839152"/>
            <a:ext cx="992658" cy="7484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-33492" y="3362719"/>
            <a:ext cx="113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reference </a:t>
            </a:r>
          </a:p>
          <a:p>
            <a:pPr algn="ctr"/>
            <a:r>
              <a:rPr lang="en-GB" dirty="0" smtClean="0"/>
              <a:t>pose</a:t>
            </a:r>
            <a:endParaRPr lang="en-GB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835696" y="4910928"/>
            <a:ext cx="1317042" cy="103835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16892" y="6018341"/>
            <a:ext cx="255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atomic skeleton element</a:t>
            </a:r>
          </a:p>
          <a:p>
            <a:r>
              <a:rPr lang="en-GB" dirty="0" smtClean="0"/>
              <a:t>for thermal simulation</a:t>
            </a:r>
            <a:endParaRPr lang="en-GB" dirty="0"/>
          </a:p>
        </p:txBody>
      </p:sp>
      <p:sp>
        <p:nvSpPr>
          <p:cNvPr id="14" name="Ellipse 13"/>
          <p:cNvSpPr/>
          <p:nvPr/>
        </p:nvSpPr>
        <p:spPr>
          <a:xfrm>
            <a:off x="3085659" y="4208358"/>
            <a:ext cx="281587" cy="72022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 Verbindung mit Pfeil 17"/>
          <p:cNvCxnSpPr/>
          <p:nvPr/>
        </p:nvCxnSpPr>
        <p:spPr>
          <a:xfrm rot="16200000" flipV="1">
            <a:off x="2839879" y="4881329"/>
            <a:ext cx="1993462" cy="38626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875596" y="6023668"/>
            <a:ext cx="3155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</a:t>
            </a:r>
            <a:r>
              <a:rPr lang="en-GB" dirty="0" err="1" smtClean="0"/>
              <a:t>dof</a:t>
            </a:r>
            <a:r>
              <a:rPr lang="en-GB" dirty="0" smtClean="0"/>
              <a:t> twist joint between two</a:t>
            </a:r>
            <a:br>
              <a:rPr lang="en-GB" dirty="0" smtClean="0"/>
            </a:br>
            <a:r>
              <a:rPr lang="en-GB" dirty="0" smtClean="0"/>
              <a:t>consecutive skeleton elements 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90516" y="1315792"/>
            <a:ext cx="344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Components of simulated Annelid</a:t>
            </a:r>
            <a:endParaRPr lang="en-GB" b="1" dirty="0"/>
          </a:p>
        </p:txBody>
      </p:sp>
      <p:cxnSp>
        <p:nvCxnSpPr>
          <p:cNvPr id="29" name="Gerade Verbindung mit Pfeil 28"/>
          <p:cNvCxnSpPr/>
          <p:nvPr/>
        </p:nvCxnSpPr>
        <p:spPr>
          <a:xfrm rot="16200000" flipV="1">
            <a:off x="4134240" y="3209202"/>
            <a:ext cx="2858325" cy="28089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94480" y="6037845"/>
            <a:ext cx="2687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mesh of simulated springs </a:t>
            </a:r>
            <a:br>
              <a:rPr lang="en-GB" dirty="0" smtClean="0"/>
            </a:br>
            <a:r>
              <a:rPr lang="en-GB" dirty="0" smtClean="0"/>
              <a:t>mimics flexible outer skin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6219154" y="1789804"/>
            <a:ext cx="28613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not </a:t>
            </a:r>
            <a:r>
              <a:rPr lang="en-US" dirty="0" smtClean="0"/>
              <a:t>geometrically modeled</a:t>
            </a:r>
            <a:r>
              <a:rPr lang="de-DE" dirty="0" smtClean="0"/>
              <a:t>: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en-GB" dirty="0" smtClean="0"/>
              <a:t>heating wires attached to </a:t>
            </a:r>
            <a:br>
              <a:rPr lang="en-GB" dirty="0" smtClean="0"/>
            </a:br>
            <a:r>
              <a:rPr lang="en-GB" dirty="0" smtClean="0"/>
              <a:t>   framework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cooling fan integrated into </a:t>
            </a:r>
            <a:br>
              <a:rPr lang="en-GB" dirty="0" smtClean="0"/>
            </a:br>
            <a:r>
              <a:rPr lang="en-GB" dirty="0" smtClean="0"/>
              <a:t>   tail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central back bone wires for</a:t>
            </a:r>
            <a:br>
              <a:rPr lang="en-GB" dirty="0" smtClean="0"/>
            </a:br>
            <a:r>
              <a:rPr lang="en-GB" dirty="0" smtClean="0"/>
              <a:t>   control &amp; power supply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electronics controlling </a:t>
            </a:r>
            <a:br>
              <a:rPr lang="en-GB" dirty="0" smtClean="0"/>
            </a:br>
            <a:r>
              <a:rPr lang="en-GB" dirty="0" smtClean="0"/>
              <a:t>   heating coils</a:t>
            </a:r>
            <a:endParaRPr lang="en-GB" dirty="0"/>
          </a:p>
        </p:txBody>
      </p:sp>
      <p:graphicFrame>
        <p:nvGraphicFramePr>
          <p:cNvPr id="25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25649" y="838710"/>
            <a:ext cx="17145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Construction 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3677320" y="2643932"/>
            <a:ext cx="5258578" cy="4473249"/>
            <a:chOff x="3029218" y="2230521"/>
            <a:chExt cx="5749975" cy="4813379"/>
          </a:xfrm>
        </p:grpSpPr>
        <p:pic>
          <p:nvPicPr>
            <p:cNvPr id="12" name="Grafik 11" descr="joint illustratio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42790">
              <a:off x="3793907" y="2058615"/>
              <a:ext cx="4813379" cy="5157192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6750766" y="5221695"/>
              <a:ext cx="865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joint</a:t>
              </a:r>
              <a:r>
                <a:rPr lang="en-GB" baseline="-25000" dirty="0" smtClean="0"/>
                <a:t>n+1</a:t>
              </a:r>
              <a:endParaRPr lang="en-GB" baseline="-250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212975" y="5347591"/>
              <a:ext cx="690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joint</a:t>
              </a:r>
              <a:r>
                <a:rPr lang="en-GB" baseline="-25000" dirty="0" err="1" smtClean="0"/>
                <a:t>n</a:t>
              </a:r>
              <a:endParaRPr lang="en-GB" baseline="-25000" dirty="0"/>
            </a:p>
          </p:txBody>
        </p:sp>
        <p:sp>
          <p:nvSpPr>
            <p:cNvPr id="15" name="Textfeld 14"/>
            <p:cNvSpPr txBox="1"/>
            <p:nvPr/>
          </p:nvSpPr>
          <p:spPr>
            <a:xfrm rot="2093326">
              <a:off x="3029218" y="4643250"/>
              <a:ext cx="107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segment</a:t>
              </a:r>
              <a:r>
                <a:rPr lang="en-GB" baseline="-25000" dirty="0" err="1" smtClean="0"/>
                <a:t>n</a:t>
              </a:r>
              <a:endParaRPr lang="en-GB" baseline="-25000" dirty="0"/>
            </a:p>
          </p:txBody>
        </p:sp>
        <p:sp>
          <p:nvSpPr>
            <p:cNvPr id="16" name="Textfeld 15"/>
            <p:cNvSpPr txBox="1"/>
            <p:nvPr/>
          </p:nvSpPr>
          <p:spPr>
            <a:xfrm rot="21438131">
              <a:off x="5383247" y="4860669"/>
              <a:ext cx="123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segment</a:t>
              </a:r>
              <a:r>
                <a:rPr lang="en-GB" baseline="-25000" dirty="0" smtClean="0"/>
                <a:t>n+1</a:t>
              </a:r>
              <a:endParaRPr lang="en-GB" baseline="-25000" dirty="0"/>
            </a:p>
          </p:txBody>
        </p:sp>
        <p:sp>
          <p:nvSpPr>
            <p:cNvPr id="17" name="Textfeld 16"/>
            <p:cNvSpPr txBox="1"/>
            <p:nvPr/>
          </p:nvSpPr>
          <p:spPr>
            <a:xfrm rot="18824349">
              <a:off x="7470464" y="3728850"/>
              <a:ext cx="123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segment</a:t>
              </a:r>
              <a:r>
                <a:rPr lang="en-GB" baseline="-25000" dirty="0" smtClean="0"/>
                <a:t>n+2</a:t>
              </a:r>
              <a:endParaRPr lang="en-GB" baseline="-25000" dirty="0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90516" y="1315792"/>
            <a:ext cx="34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Simulation of spring-style skeleton</a:t>
            </a:r>
            <a:endParaRPr lang="en-GB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1800000"/>
            <a:ext cx="68814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compression spring like behaviour:</a:t>
            </a:r>
            <a:br>
              <a:rPr lang="en-GB" dirty="0" smtClean="0"/>
            </a:br>
            <a:r>
              <a:rPr lang="en-GB" dirty="0" smtClean="0"/>
              <a:t>   single elements twist around x-axis of joint connecting to predecessor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twisted segments induce restoring force modelled by:</a:t>
            </a:r>
            <a:br>
              <a:rPr lang="en-GB" dirty="0" smtClean="0"/>
            </a:br>
            <a:r>
              <a:rPr lang="en-GB" dirty="0" smtClean="0"/>
              <a:t>   PhysX spring-, damping-, and restitution-coefficients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SMA properties:</a:t>
            </a:r>
          </a:p>
          <a:p>
            <a:r>
              <a:rPr lang="en-GB" dirty="0" smtClean="0"/>
              <a:t>   couple </a:t>
            </a:r>
            <a:r>
              <a:rPr lang="de-DE" dirty="0" err="1" smtClean="0"/>
              <a:t>restoring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segment`s</a:t>
            </a:r>
            <a:r>
              <a:rPr lang="de-DE" dirty="0" smtClean="0"/>
              <a:t> thermal </a:t>
            </a:r>
            <a:r>
              <a:rPr lang="de-DE" dirty="0" err="1" smtClean="0"/>
              <a:t>energy</a:t>
            </a:r>
            <a:endParaRPr lang="en-GB" dirty="0" smtClean="0"/>
          </a:p>
        </p:txBody>
      </p:sp>
      <p:graphicFrame>
        <p:nvGraphicFramePr>
          <p:cNvPr id="19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125649" y="838710"/>
            <a:ext cx="17145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Construction 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conduction illustr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2399" y="3208986"/>
            <a:ext cx="2843808" cy="1153075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700000" y="1710000"/>
          <a:ext cx="2411413" cy="457200"/>
        </p:xfrm>
        <a:graphic>
          <a:graphicData uri="http://schemas.openxmlformats.org/presentationml/2006/ole">
            <p:oleObj spid="_x0000_s1026" name="Formel" r:id="rId4" imgW="1206360" imgH="22860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40000" y="1800000"/>
            <a:ext cx="20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thermal </a:t>
            </a:r>
            <a:r>
              <a:rPr lang="de-DE" dirty="0" err="1" smtClean="0"/>
              <a:t>radiation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3600000"/>
            <a:ext cx="19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conduction</a:t>
            </a:r>
            <a:r>
              <a:rPr lang="de-DE" dirty="0" smtClean="0"/>
              <a:t>: </a:t>
            </a:r>
            <a:endParaRPr lang="en-US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700000" y="3384000"/>
          <a:ext cx="2771775" cy="788988"/>
        </p:xfrm>
        <a:graphic>
          <a:graphicData uri="http://schemas.openxmlformats.org/presentationml/2006/ole">
            <p:oleObj spid="_x0000_s1027" name="Formel" r:id="rId5" imgW="1384200" imgH="39348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40000" y="5400000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thermal </a:t>
            </a:r>
            <a:r>
              <a:rPr lang="de-DE" dirty="0" err="1" smtClean="0"/>
              <a:t>transfer</a:t>
            </a:r>
            <a:r>
              <a:rPr lang="de-DE" dirty="0" smtClean="0"/>
              <a:t>:</a:t>
            </a:r>
            <a:endParaRPr lang="en-US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700000" y="5364000"/>
          <a:ext cx="2741613" cy="457200"/>
        </p:xfrm>
        <a:graphic>
          <a:graphicData uri="http://schemas.openxmlformats.org/presentationml/2006/ole">
            <p:oleObj spid="_x0000_s1028" name="Formel" r:id="rId6" imgW="1371600" imgH="228600" progId="Equation.3">
              <p:embed/>
            </p:oleObj>
          </a:graphicData>
        </a:graphic>
      </p:graphicFrame>
      <p:pic>
        <p:nvPicPr>
          <p:cNvPr id="14" name="Grafik 13" descr="radiation illustratio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465876">
            <a:off x="6710041" y="821337"/>
            <a:ext cx="1727225" cy="2493437"/>
          </a:xfrm>
          <a:prstGeom prst="rect">
            <a:avLst/>
          </a:prstGeom>
        </p:spPr>
      </p:pic>
      <p:pic>
        <p:nvPicPr>
          <p:cNvPr id="16" name="Grafik 15" descr="transfer illustratio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183993" y="3937250"/>
            <a:ext cx="2308002" cy="353942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0516" y="1315792"/>
            <a:ext cx="27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Thermodynamic</a:t>
            </a:r>
            <a:r>
              <a:rPr lang="de-DE" b="1" dirty="0" smtClean="0"/>
              <a:t> </a:t>
            </a:r>
            <a:r>
              <a:rPr lang="de-DE" b="1" dirty="0" err="1" smtClean="0"/>
              <a:t>equations</a:t>
            </a:r>
            <a:endParaRPr lang="en-US" b="1" dirty="0"/>
          </a:p>
        </p:txBody>
      </p:sp>
      <p:graphicFrame>
        <p:nvGraphicFramePr>
          <p:cNvPr id="18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853805" y="841403"/>
            <a:ext cx="193833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Thermal Model 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0516" y="1315792"/>
            <a:ext cx="424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Austensite</a:t>
            </a:r>
            <a:r>
              <a:rPr lang="de-DE" b="1" dirty="0" smtClean="0"/>
              <a:t> (AS) </a:t>
            </a:r>
            <a:r>
              <a:rPr lang="de-DE" b="1" dirty="0" err="1" smtClean="0"/>
              <a:t>Martensite</a:t>
            </a:r>
            <a:r>
              <a:rPr lang="de-DE" b="1" dirty="0" smtClean="0"/>
              <a:t> (MS) </a:t>
            </a:r>
            <a:r>
              <a:rPr lang="de-DE" b="1" dirty="0" err="1" smtClean="0"/>
              <a:t>hysteresis</a:t>
            </a:r>
            <a:endParaRPr lang="en-US" b="1" dirty="0"/>
          </a:p>
        </p:txBody>
      </p:sp>
      <p:pic>
        <p:nvPicPr>
          <p:cNvPr id="18434" name="Picture 2" descr="C:\Users\Christian Mandel\SoftwareDevelopment\annelid\Documentation\ECMR 2011\talk\figures\basicHystere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2604911"/>
            <a:ext cx="5518967" cy="413922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40000" y="1800000"/>
            <a:ext cx="335418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(AS):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internal</a:t>
            </a:r>
            <a:r>
              <a:rPr lang="de-DE" dirty="0" smtClean="0"/>
              <a:t> </a:t>
            </a:r>
            <a:r>
              <a:rPr lang="de-DE" dirty="0" err="1" smtClean="0"/>
              <a:t>strain</a:t>
            </a:r>
            <a:r>
              <a:rPr lang="de-DE" dirty="0" smtClean="0"/>
              <a:t> </a:t>
            </a:r>
            <a:r>
              <a:rPr lang="de-DE" dirty="0" err="1" smtClean="0"/>
              <a:t>deforms</a:t>
            </a:r>
            <a:r>
              <a:rPr lang="de-DE" dirty="0" smtClean="0"/>
              <a:t> material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(MS):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deforms</a:t>
            </a:r>
            <a:r>
              <a:rPr lang="de-DE" dirty="0" smtClean="0"/>
              <a:t> material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hysteretic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strain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cubic</a:t>
            </a:r>
            <a:r>
              <a:rPr lang="de-DE" dirty="0" smtClean="0"/>
              <a:t> </a:t>
            </a:r>
            <a:r>
              <a:rPr lang="de-DE" dirty="0" err="1" smtClean="0"/>
              <a:t>slopes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Z. Zhu, J. Wang, and J. </a:t>
            </a:r>
            <a:r>
              <a:rPr lang="en-US" dirty="0" err="1" smtClean="0"/>
              <a:t>Xu</a:t>
            </a:r>
            <a:r>
              <a:rPr lang="en-US" dirty="0" smtClean="0"/>
              <a:t> . </a:t>
            </a:r>
            <a:br>
              <a:rPr lang="en-US" dirty="0" smtClean="0"/>
            </a:br>
            <a:r>
              <a:rPr lang="en-US" dirty="0" smtClean="0"/>
              <a:t>Modeling of Shape Memory </a:t>
            </a:r>
            <a:br>
              <a:rPr lang="en-US" dirty="0" smtClean="0"/>
            </a:br>
            <a:r>
              <a:rPr lang="en-US" dirty="0" smtClean="0"/>
              <a:t>Alloy Based on Hysteretic Non-</a:t>
            </a:r>
            <a:br>
              <a:rPr lang="en-US" dirty="0" smtClean="0"/>
            </a:br>
            <a:r>
              <a:rPr lang="en-US" dirty="0" smtClean="0"/>
              <a:t>linear Theory. Applied Mechanics </a:t>
            </a:r>
            <a:br>
              <a:rPr lang="en-US" dirty="0" smtClean="0"/>
            </a:br>
            <a:r>
              <a:rPr lang="en-US" dirty="0" smtClean="0"/>
              <a:t>and Materials, 44–</a:t>
            </a:r>
            <a:r>
              <a:rPr lang="de-DE" dirty="0" smtClean="0"/>
              <a:t>47:537–541, </a:t>
            </a:r>
            <a:br>
              <a:rPr lang="de-DE" dirty="0" smtClean="0"/>
            </a:br>
            <a:r>
              <a:rPr lang="de-DE" dirty="0" smtClean="0"/>
              <a:t>2011</a:t>
            </a:r>
            <a:endParaRPr lang="en-US" dirty="0"/>
          </a:p>
        </p:txBody>
      </p:sp>
      <p:graphicFrame>
        <p:nvGraphicFramePr>
          <p:cNvPr id="7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53805" y="841403"/>
            <a:ext cx="193833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Thermal Model 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90516" y="1315792"/>
            <a:ext cx="266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Basic </a:t>
            </a:r>
            <a:r>
              <a:rPr lang="de-DE" b="1" dirty="0" err="1" smtClean="0"/>
              <a:t>forwards</a:t>
            </a:r>
            <a:r>
              <a:rPr lang="de-DE" b="1" dirty="0" smtClean="0"/>
              <a:t> </a:t>
            </a:r>
            <a:r>
              <a:rPr lang="de-DE" b="1" dirty="0" err="1" smtClean="0"/>
              <a:t>movement</a:t>
            </a:r>
            <a:endParaRPr lang="en-US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540000" y="1800000"/>
            <a:ext cx="43092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sinusoidal temperature curve of 4</a:t>
            </a:r>
            <a:r>
              <a:rPr lang="el-GR" dirty="0" smtClean="0"/>
              <a:t>π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  travels </a:t>
            </a:r>
            <a:r>
              <a:rPr lang="en-GB" dirty="0" err="1" smtClean="0"/>
              <a:t>front→back</a:t>
            </a:r>
            <a:r>
              <a:rPr lang="en-GB" dirty="0" smtClean="0"/>
              <a:t> (1cycle / 1.5s)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low temperature windings  </a:t>
            </a:r>
            <a:br>
              <a:rPr lang="en-GB" dirty="0" smtClean="0"/>
            </a:br>
            <a:r>
              <a:rPr lang="en-GB" dirty="0" smtClean="0"/>
              <a:t>   (min: 85°C)</a:t>
            </a:r>
            <a:br>
              <a:rPr lang="en-GB" dirty="0" smtClean="0"/>
            </a:br>
            <a:r>
              <a:rPr lang="en-GB" dirty="0" smtClean="0"/>
              <a:t>   contract and increase diameter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high temperature windings  </a:t>
            </a:r>
            <a:br>
              <a:rPr lang="en-GB" dirty="0" smtClean="0"/>
            </a:br>
            <a:r>
              <a:rPr lang="en-GB" dirty="0" smtClean="0"/>
              <a:t>   (max: 103°C)</a:t>
            </a:r>
            <a:br>
              <a:rPr lang="en-GB" dirty="0" smtClean="0"/>
            </a:br>
            <a:r>
              <a:rPr lang="en-GB" dirty="0" smtClean="0"/>
              <a:t>   stretch and decrease diameter</a:t>
            </a:r>
          </a:p>
        </p:txBody>
      </p:sp>
      <p:graphicFrame>
        <p:nvGraphicFramePr>
          <p:cNvPr id="25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97849" y="842400"/>
            <a:ext cx="1793576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Locomotion I</a:t>
            </a:r>
            <a:endParaRPr lang="en-US" sz="16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814344" y="6462606"/>
            <a:ext cx="22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 time X 0.06</a:t>
            </a:r>
            <a:endParaRPr lang="en-GB" dirty="0"/>
          </a:p>
        </p:txBody>
      </p:sp>
      <p:sp>
        <p:nvSpPr>
          <p:cNvPr id="9" name="AutoShape 4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251520" y="5949280"/>
            <a:ext cx="1655762" cy="7191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u="sng"/>
              <a:t>Video 1</a:t>
            </a:r>
            <a:endParaRPr lang="de-DE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0516" y="1315792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Bending</a:t>
            </a:r>
            <a:r>
              <a:rPr lang="de-DE" b="1" dirty="0" smtClean="0"/>
              <a:t> - </a:t>
            </a:r>
            <a:r>
              <a:rPr lang="de-DE" b="1" dirty="0" err="1" smtClean="0"/>
              <a:t>sidewards</a:t>
            </a:r>
            <a:r>
              <a:rPr lang="de-DE" b="1" dirty="0" smtClean="0"/>
              <a:t> </a:t>
            </a:r>
            <a:r>
              <a:rPr lang="de-DE" b="1" dirty="0" err="1" smtClean="0"/>
              <a:t>movement</a:t>
            </a:r>
            <a:endParaRPr lang="en-US" b="1" dirty="0"/>
          </a:p>
        </p:txBody>
      </p:sp>
      <p:graphicFrame>
        <p:nvGraphicFramePr>
          <p:cNvPr id="5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123728"/>
                <a:gridCol w="1728192"/>
                <a:gridCol w="1944216"/>
                <a:gridCol w="1800200"/>
                <a:gridCol w="154766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Simulation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Thermal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Locomotion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97849" y="842400"/>
            <a:ext cx="1793576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Locomotion II</a:t>
            </a:r>
            <a:endParaRPr lang="en-US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40000" y="1800000"/>
            <a:ext cx="5934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sinusoidal temperature curve as during forwards movement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superimpose thermal energy to</a:t>
            </a:r>
            <a:br>
              <a:rPr lang="en-GB" dirty="0" smtClean="0"/>
            </a:br>
            <a:r>
              <a:rPr lang="en-GB" dirty="0" smtClean="0"/>
              <a:t>   lateral flanking segments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curvature varies with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14800" y="6462000"/>
            <a:ext cx="22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 time X 0.06</a:t>
            </a:r>
            <a:endParaRPr lang="en-GB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90262" y="3158546"/>
          <a:ext cx="3285044" cy="401081"/>
        </p:xfrm>
        <a:graphic>
          <a:graphicData uri="http://schemas.openxmlformats.org/presentationml/2006/ole">
            <p:oleObj spid="_x0000_s24578" name="Formel" r:id="rId3" imgW="2184120" imgH="26640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2796040" y="3755886"/>
          <a:ext cx="323850" cy="266700"/>
        </p:xfrm>
        <a:graphic>
          <a:graphicData uri="http://schemas.openxmlformats.org/presentationml/2006/ole">
            <p:oleObj spid="_x0000_s24579" name="Formel" r:id="rId4" imgW="215640" imgH="177480" progId="Equation.3">
              <p:embed/>
            </p:oleObj>
          </a:graphicData>
        </a:graphic>
      </p:graphicFrame>
      <p:sp>
        <p:nvSpPr>
          <p:cNvPr id="12" name="AutoShape 4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251520" y="5949280"/>
            <a:ext cx="1655762" cy="7191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u="sng"/>
              <a:t>Video 1</a:t>
            </a:r>
            <a:endParaRPr lang="de-DE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287</Words>
  <Application>Microsoft Office PowerPoint</Application>
  <PresentationFormat>Bildschirmpräsentation (4:3)</PresentationFormat>
  <Paragraphs>162</Paragraphs>
  <Slides>12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Larissa-Design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Mandel</dc:creator>
  <cp:lastModifiedBy> Udo Frese</cp:lastModifiedBy>
  <cp:revision>188</cp:revision>
  <dcterms:created xsi:type="dcterms:W3CDTF">2011-08-24T08:32:35Z</dcterms:created>
  <dcterms:modified xsi:type="dcterms:W3CDTF">2011-09-05T12:53:16Z</dcterms:modified>
</cp:coreProperties>
</file>