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2B3864C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30275213" cy="428037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08CB0A-8F04-B371-17C0-8329CA15A45D}" name="Christian" initials="C" userId="Christi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le Balke" initials="NB" lastIdx="1" clrIdx="0">
    <p:extLst>
      <p:ext uri="{19B8F6BF-5375-455C-9EA6-DF929625EA0E}">
        <p15:presenceInfo xmlns:p15="http://schemas.microsoft.com/office/powerpoint/2012/main" userId="Nele Bal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9E4"/>
    <a:srgbClr val="C4BAAE"/>
    <a:srgbClr val="EBBB79"/>
    <a:srgbClr val="DE8914"/>
    <a:srgbClr val="F6BE17"/>
    <a:srgbClr val="F29200"/>
    <a:srgbClr val="5E5E5E"/>
    <a:srgbClr val="C4BAAF"/>
    <a:srgbClr val="9D8B77"/>
    <a:srgbClr val="181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EB908-2858-C241-BFBE-4ACB9EADE6C7}" v="270" dt="2021-11-02T09:41:18.7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0"/>
    <p:restoredTop sz="94688"/>
  </p:normalViewPr>
  <p:slideViewPr>
    <p:cSldViewPr snapToGrid="0" snapToObjects="1">
      <p:cViewPr varScale="1">
        <p:scale>
          <a:sx n="26" d="100"/>
          <a:sy n="26" d="100"/>
        </p:scale>
        <p:origin x="30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de-DE"/>
              <a:t>Mittlere Fehler bei der Prädiktion: pulmonaler Dekompensationsscore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mittlerer Fehler</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cust"/>
            <c:noEndCap val="0"/>
            <c:plus>
              <c:numRef>
                <c:f>Tabelle1!$C$2:$C$6</c:f>
                <c:numCache>
                  <c:formatCode>General</c:formatCode>
                  <c:ptCount val="5"/>
                  <c:pt idx="0">
                    <c:v>0.57879999999999998</c:v>
                  </c:pt>
                  <c:pt idx="1">
                    <c:v>0.61729999999999996</c:v>
                  </c:pt>
                  <c:pt idx="2">
                    <c:v>0.68700000000000006</c:v>
                  </c:pt>
                  <c:pt idx="3">
                    <c:v>0.63480000000000003</c:v>
                  </c:pt>
                  <c:pt idx="4">
                    <c:v>0.67379999999999995</c:v>
                  </c:pt>
                </c:numCache>
              </c:numRef>
            </c:plus>
            <c:minus>
              <c:numRef>
                <c:f>Tabelle1!$C$2:$C$6</c:f>
                <c:numCache>
                  <c:formatCode>General</c:formatCode>
                  <c:ptCount val="5"/>
                  <c:pt idx="0">
                    <c:v>0.57879999999999998</c:v>
                  </c:pt>
                  <c:pt idx="1">
                    <c:v>0.61729999999999996</c:v>
                  </c:pt>
                  <c:pt idx="2">
                    <c:v>0.68700000000000006</c:v>
                  </c:pt>
                  <c:pt idx="3">
                    <c:v>0.63480000000000003</c:v>
                  </c:pt>
                  <c:pt idx="4">
                    <c:v>0.67379999999999995</c:v>
                  </c:pt>
                </c:numCache>
              </c:numRef>
            </c:minus>
            <c:spPr>
              <a:noFill/>
              <a:ln w="9525" cap="flat" cmpd="sng" algn="ctr">
                <a:solidFill>
                  <a:schemeClr val="tx1">
                    <a:lumMod val="65000"/>
                    <a:lumOff val="35000"/>
                  </a:schemeClr>
                </a:solidFill>
                <a:round/>
              </a:ln>
              <a:effectLst/>
            </c:spPr>
          </c:errBars>
          <c:cat>
            <c:numRef>
              <c:f>Tabelle1!$A$2:$A$6</c:f>
              <c:numCache>
                <c:formatCode>0</c:formatCode>
                <c:ptCount val="5"/>
                <c:pt idx="0">
                  <c:v>2</c:v>
                </c:pt>
                <c:pt idx="1">
                  <c:v>4</c:v>
                </c:pt>
                <c:pt idx="2">
                  <c:v>6</c:v>
                </c:pt>
                <c:pt idx="3">
                  <c:v>8</c:v>
                </c:pt>
                <c:pt idx="4">
                  <c:v>10</c:v>
                </c:pt>
              </c:numCache>
            </c:numRef>
          </c:cat>
          <c:val>
            <c:numRef>
              <c:f>Tabelle1!$B$2:$B$6</c:f>
              <c:numCache>
                <c:formatCode>General</c:formatCode>
                <c:ptCount val="5"/>
                <c:pt idx="0">
                  <c:v>2.9864999999999999</c:v>
                </c:pt>
                <c:pt idx="1">
                  <c:v>3.0466000000000002</c:v>
                </c:pt>
                <c:pt idx="2">
                  <c:v>3.1484999999999999</c:v>
                </c:pt>
                <c:pt idx="3">
                  <c:v>3.1884000000000001</c:v>
                </c:pt>
                <c:pt idx="4">
                  <c:v>3.2534999999999998</c:v>
                </c:pt>
              </c:numCache>
            </c:numRef>
          </c:val>
          <c:smooth val="1"/>
          <c:extLst>
            <c:ext xmlns:c16="http://schemas.microsoft.com/office/drawing/2014/chart" uri="{C3380CC4-5D6E-409C-BE32-E72D297353CC}">
              <c16:uniqueId val="{00000000-8256-45D3-AF18-EBA748BEE5FA}"/>
            </c:ext>
          </c:extLst>
        </c:ser>
        <c:dLbls>
          <c:dLblPos val="ctr"/>
          <c:showLegendKey val="0"/>
          <c:showVal val="1"/>
          <c:showCatName val="0"/>
          <c:showSerName val="0"/>
          <c:showPercent val="0"/>
          <c:showBubbleSize val="0"/>
        </c:dLbls>
        <c:smooth val="0"/>
        <c:axId val="590726640"/>
        <c:axId val="590718320"/>
        <c:extLst>
          <c:ext xmlns:c15="http://schemas.microsoft.com/office/drawing/2012/chart" uri="{02D57815-91ED-43cb-92C2-25804820EDAC}">
            <c15:filteredLineSeries>
              <c15:ser>
                <c:idx val="1"/>
                <c:order val="1"/>
                <c:tx>
                  <c:strRef>
                    <c:extLst>
                      <c:ext uri="{02D57815-91ED-43cb-92C2-25804820EDAC}">
                        <c15:formulaRef>
                          <c15:sqref>Tabelle1!$C$1</c15:sqref>
                        </c15:formulaRef>
                      </c:ext>
                    </c:extLst>
                    <c:strCache>
                      <c:ptCount val="1"/>
                      <c:pt idx="0">
                        <c:v>mittlerer Fehler + Standardabweichung</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Tabelle1!$A$2:$A$6</c15:sqref>
                        </c15:formulaRef>
                      </c:ext>
                    </c:extLst>
                    <c:numCache>
                      <c:formatCode>0</c:formatCode>
                      <c:ptCount val="5"/>
                      <c:pt idx="0">
                        <c:v>2</c:v>
                      </c:pt>
                      <c:pt idx="1">
                        <c:v>4</c:v>
                      </c:pt>
                      <c:pt idx="2">
                        <c:v>6</c:v>
                      </c:pt>
                      <c:pt idx="3">
                        <c:v>8</c:v>
                      </c:pt>
                      <c:pt idx="4">
                        <c:v>10</c:v>
                      </c:pt>
                    </c:numCache>
                  </c:numRef>
                </c:cat>
                <c:val>
                  <c:numRef>
                    <c:extLst>
                      <c:ext uri="{02D57815-91ED-43cb-92C2-25804820EDAC}">
                        <c15:formulaRef>
                          <c15:sqref>Tabelle1!$C$2:$C$6</c15:sqref>
                        </c15:formulaRef>
                      </c:ext>
                    </c:extLst>
                    <c:numCache>
                      <c:formatCode>General</c:formatCode>
                      <c:ptCount val="5"/>
                      <c:pt idx="0">
                        <c:v>0.57879999999999998</c:v>
                      </c:pt>
                      <c:pt idx="1">
                        <c:v>0.61729999999999996</c:v>
                      </c:pt>
                      <c:pt idx="2">
                        <c:v>0.68700000000000006</c:v>
                      </c:pt>
                      <c:pt idx="3">
                        <c:v>0.63480000000000003</c:v>
                      </c:pt>
                      <c:pt idx="4">
                        <c:v>0.67379999999999995</c:v>
                      </c:pt>
                    </c:numCache>
                  </c:numRef>
                </c:val>
                <c:smooth val="1"/>
                <c:extLst>
                  <c:ext xmlns:c16="http://schemas.microsoft.com/office/drawing/2014/chart" uri="{C3380CC4-5D6E-409C-BE32-E72D297353CC}">
                    <c16:uniqueId val="{00000001-8256-45D3-AF18-EBA748BEE5FA}"/>
                  </c:ext>
                </c:extLst>
              </c15:ser>
            </c15:filteredLineSeries>
          </c:ext>
        </c:extLst>
      </c:lineChart>
      <c:catAx>
        <c:axId val="59072664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de-DE"/>
                  <a:t>Prognosezeit [h]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90718320"/>
        <c:crosses val="autoZero"/>
        <c:auto val="1"/>
        <c:lblAlgn val="ctr"/>
        <c:lblOffset val="100"/>
        <c:noMultiLvlLbl val="0"/>
      </c:catAx>
      <c:valAx>
        <c:axId val="590718320"/>
        <c:scaling>
          <c:orientation val="minMax"/>
          <c:max val="4"/>
          <c:min val="2.299999999999999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de-DE"/>
                  <a:t>Score</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90726640"/>
        <c:crosses val="autoZero"/>
        <c:crossBetween val="between"/>
        <c:majorUnit val="0.2"/>
        <c:minorUnit val="5.000000000000001E-2"/>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de-DE"/>
              <a:t>Hämodynamische Dekompensationsscores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mittlerer Fehler</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cust"/>
            <c:noEndCap val="0"/>
            <c:plus>
              <c:numRef>
                <c:f>Tabelle1!$C$2:$C$6</c:f>
                <c:numCache>
                  <c:formatCode>General</c:formatCode>
                  <c:ptCount val="5"/>
                  <c:pt idx="0">
                    <c:v>0.23449999999999999</c:v>
                  </c:pt>
                  <c:pt idx="1">
                    <c:v>0.2366</c:v>
                  </c:pt>
                  <c:pt idx="2">
                    <c:v>0.2757</c:v>
                  </c:pt>
                  <c:pt idx="3">
                    <c:v>0.253</c:v>
                  </c:pt>
                  <c:pt idx="4">
                    <c:v>0.28810000000000002</c:v>
                  </c:pt>
                </c:numCache>
              </c:numRef>
            </c:plus>
            <c:minus>
              <c:numRef>
                <c:f>Tabelle1!$C$2:$C$6</c:f>
                <c:numCache>
                  <c:formatCode>General</c:formatCode>
                  <c:ptCount val="5"/>
                  <c:pt idx="0">
                    <c:v>0.23449999999999999</c:v>
                  </c:pt>
                  <c:pt idx="1">
                    <c:v>0.2366</c:v>
                  </c:pt>
                  <c:pt idx="2">
                    <c:v>0.2757</c:v>
                  </c:pt>
                  <c:pt idx="3">
                    <c:v>0.253</c:v>
                  </c:pt>
                  <c:pt idx="4">
                    <c:v>0.28810000000000002</c:v>
                  </c:pt>
                </c:numCache>
              </c:numRef>
            </c:minus>
            <c:spPr>
              <a:noFill/>
              <a:ln w="9525" cap="flat" cmpd="sng" algn="ctr">
                <a:solidFill>
                  <a:schemeClr val="tx1">
                    <a:lumMod val="65000"/>
                    <a:lumOff val="35000"/>
                  </a:schemeClr>
                </a:solidFill>
                <a:round/>
              </a:ln>
              <a:effectLst/>
            </c:spPr>
          </c:errBars>
          <c:cat>
            <c:numRef>
              <c:f>Tabelle1!$A$2:$A$6</c:f>
              <c:numCache>
                <c:formatCode>0</c:formatCode>
                <c:ptCount val="5"/>
                <c:pt idx="0">
                  <c:v>2</c:v>
                </c:pt>
                <c:pt idx="1">
                  <c:v>4</c:v>
                </c:pt>
                <c:pt idx="2">
                  <c:v>6</c:v>
                </c:pt>
                <c:pt idx="3">
                  <c:v>8</c:v>
                </c:pt>
                <c:pt idx="4">
                  <c:v>10</c:v>
                </c:pt>
              </c:numCache>
            </c:numRef>
          </c:cat>
          <c:val>
            <c:numRef>
              <c:f>Tabelle1!$B$2:$B$6</c:f>
              <c:numCache>
                <c:formatCode>General</c:formatCode>
                <c:ptCount val="5"/>
                <c:pt idx="0">
                  <c:v>1.0009999999999999</c:v>
                </c:pt>
                <c:pt idx="1">
                  <c:v>1.0724</c:v>
                </c:pt>
                <c:pt idx="2">
                  <c:v>1.1247</c:v>
                </c:pt>
                <c:pt idx="3">
                  <c:v>1.1601999999999999</c:v>
                </c:pt>
                <c:pt idx="4">
                  <c:v>1.1979</c:v>
                </c:pt>
              </c:numCache>
            </c:numRef>
          </c:val>
          <c:smooth val="1"/>
          <c:extLst>
            <c:ext xmlns:c16="http://schemas.microsoft.com/office/drawing/2014/chart" uri="{C3380CC4-5D6E-409C-BE32-E72D297353CC}">
              <c16:uniqueId val="{00000000-7674-40A0-B810-819ECF13E334}"/>
            </c:ext>
          </c:extLst>
        </c:ser>
        <c:dLbls>
          <c:dLblPos val="ctr"/>
          <c:showLegendKey val="0"/>
          <c:showVal val="1"/>
          <c:showCatName val="0"/>
          <c:showSerName val="0"/>
          <c:showPercent val="0"/>
          <c:showBubbleSize val="0"/>
        </c:dLbls>
        <c:smooth val="0"/>
        <c:axId val="590726640"/>
        <c:axId val="590718320"/>
        <c:extLst>
          <c:ext xmlns:c15="http://schemas.microsoft.com/office/drawing/2012/chart" uri="{02D57815-91ED-43cb-92C2-25804820EDAC}">
            <c15:filteredLineSeries>
              <c15:ser>
                <c:idx val="1"/>
                <c:order val="1"/>
                <c:tx>
                  <c:strRef>
                    <c:extLst>
                      <c:ext uri="{02D57815-91ED-43cb-92C2-25804820EDAC}">
                        <c15:formulaRef>
                          <c15:sqref>Tabelle1!$C$1</c15:sqref>
                        </c15:formulaRef>
                      </c:ext>
                    </c:extLst>
                    <c:strCache>
                      <c:ptCount val="1"/>
                      <c:pt idx="0">
                        <c:v>mittlerer Fehler + Standardabweichung</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Tabelle1!$A$2:$A$6</c15:sqref>
                        </c15:formulaRef>
                      </c:ext>
                    </c:extLst>
                    <c:numCache>
                      <c:formatCode>0</c:formatCode>
                      <c:ptCount val="5"/>
                      <c:pt idx="0">
                        <c:v>2</c:v>
                      </c:pt>
                      <c:pt idx="1">
                        <c:v>4</c:v>
                      </c:pt>
                      <c:pt idx="2">
                        <c:v>6</c:v>
                      </c:pt>
                      <c:pt idx="3">
                        <c:v>8</c:v>
                      </c:pt>
                      <c:pt idx="4">
                        <c:v>10</c:v>
                      </c:pt>
                    </c:numCache>
                  </c:numRef>
                </c:cat>
                <c:val>
                  <c:numRef>
                    <c:extLst>
                      <c:ext uri="{02D57815-91ED-43cb-92C2-25804820EDAC}">
                        <c15:formulaRef>
                          <c15:sqref>Tabelle1!$C$2:$C$6</c15:sqref>
                        </c15:formulaRef>
                      </c:ext>
                    </c:extLst>
                    <c:numCache>
                      <c:formatCode>General</c:formatCode>
                      <c:ptCount val="5"/>
                      <c:pt idx="0">
                        <c:v>0.23449999999999999</c:v>
                      </c:pt>
                      <c:pt idx="1">
                        <c:v>0.2366</c:v>
                      </c:pt>
                      <c:pt idx="2">
                        <c:v>0.2757</c:v>
                      </c:pt>
                      <c:pt idx="3">
                        <c:v>0.253</c:v>
                      </c:pt>
                      <c:pt idx="4">
                        <c:v>0.28810000000000002</c:v>
                      </c:pt>
                    </c:numCache>
                  </c:numRef>
                </c:val>
                <c:smooth val="1"/>
                <c:extLst>
                  <c:ext xmlns:c16="http://schemas.microsoft.com/office/drawing/2014/chart" uri="{C3380CC4-5D6E-409C-BE32-E72D297353CC}">
                    <c16:uniqueId val="{00000001-7674-40A0-B810-819ECF13E334}"/>
                  </c:ext>
                </c:extLst>
              </c15:ser>
            </c15:filteredLineSeries>
          </c:ext>
        </c:extLst>
      </c:lineChart>
      <c:catAx>
        <c:axId val="59072664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de-DE"/>
                  <a:t>Prognosezeit [h]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90718320"/>
        <c:crosses val="autoZero"/>
        <c:auto val="1"/>
        <c:lblAlgn val="ctr"/>
        <c:lblOffset val="100"/>
        <c:noMultiLvlLbl val="0"/>
      </c:catAx>
      <c:valAx>
        <c:axId val="590718320"/>
        <c:scaling>
          <c:orientation val="minMax"/>
          <c:max val="1.5"/>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de-DE"/>
                  <a:t>Score</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590726640"/>
        <c:crosses val="autoZero"/>
        <c:crossBetween val="between"/>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01_2B3864C5.xml><?xml version="1.0" encoding="utf-8"?>
<p188:cmLst xmlns:a="http://schemas.openxmlformats.org/drawingml/2006/main" xmlns:r="http://schemas.openxmlformats.org/officeDocument/2006/relationships" xmlns:p188="http://schemas.microsoft.com/office/powerpoint/2018/8/main">
  <p188:cm id="{FF7A4E99-1829-4F14-A447-4EDCF008B20D}" authorId="{1108CB0A-8F04-B371-17C0-8329CA15A45D}" created="2021-10-18T10:11:37.844">
    <ac:deMkLst xmlns:ac="http://schemas.microsoft.com/office/drawing/2013/main/command">
      <pc:docMk xmlns:pc="http://schemas.microsoft.com/office/powerpoint/2013/main/command"/>
      <pc:sldMk xmlns:pc="http://schemas.microsoft.com/office/powerpoint/2013/main/command" cId="725116101" sldId="257"/>
      <ac:picMk id="8" creationId="{03317373-1B03-449A-AC54-2FCB3E597618}"/>
    </ac:deMkLst>
    <p188:txBody>
      <a:bodyPr/>
      <a:lstStyle/>
      <a:p>
        <a:r>
          <a:rPr lang="de-DE"/>
          <a:t>alternative Abbildung: Screenshot einer Zeitreihen Webseite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D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254876B-3EE0-1944-8FFA-E0C820475226}" type="datetimeFigureOut">
              <a:rPr lang="en-DE" smtClean="0"/>
              <a:t>11/08/2021</a:t>
            </a:fld>
            <a:endParaRPr lang="en-DE"/>
          </a:p>
        </p:txBody>
      </p:sp>
      <p:sp>
        <p:nvSpPr>
          <p:cNvPr id="4" name="Slide Image Placeholder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9075" tIns="49538" rIns="99075" bIns="49538" rtlCol="0" anchor="ctr"/>
          <a:lstStyle/>
          <a:p>
            <a:endParaRPr lang="en-DE"/>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D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20B28C6-40FA-5643-9E15-B45470FF620C}" type="slidenum">
              <a:rPr lang="en-DE" smtClean="0"/>
              <a:t>‹Nr.›</a:t>
            </a:fld>
            <a:endParaRPr lang="en-DE"/>
          </a:p>
        </p:txBody>
      </p:sp>
    </p:spTree>
    <p:extLst>
      <p:ext uri="{BB962C8B-B14F-4D97-AF65-F5344CB8AC3E}">
        <p14:creationId xmlns:p14="http://schemas.microsoft.com/office/powerpoint/2010/main" val="327192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520B28C6-40FA-5643-9E15-B45470FF620C}" type="slidenum">
              <a:rPr lang="en-DE" smtClean="0"/>
              <a:t>1</a:t>
            </a:fld>
            <a:endParaRPr lang="en-DE"/>
          </a:p>
        </p:txBody>
      </p:sp>
    </p:spTree>
    <p:extLst>
      <p:ext uri="{BB962C8B-B14F-4D97-AF65-F5344CB8AC3E}">
        <p14:creationId xmlns:p14="http://schemas.microsoft.com/office/powerpoint/2010/main" val="68486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Mastertitelformat bearbeiten</a:t>
            </a:r>
            <a:endParaRPr lang="en-US"/>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C619696B-A6EC-49B2-955C-4C4A3A4C777A}" type="datetimeFigureOut">
              <a:rPr lang="de-DE" smtClean="0"/>
              <a:t>08.11.2021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115667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619696B-A6EC-49B2-955C-4C4A3A4C777A}" type="datetimeFigureOut">
              <a:rPr lang="de-DE" smtClean="0"/>
              <a:t>08.11.2021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265689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619696B-A6EC-49B2-955C-4C4A3A4C777A}" type="datetimeFigureOut">
              <a:rPr lang="de-DE" smtClean="0"/>
              <a:t>08.11.2021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58388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619696B-A6EC-49B2-955C-4C4A3A4C777A}" type="datetimeFigureOut">
              <a:rPr lang="de-DE" smtClean="0"/>
              <a:t>08.11.2021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331391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Mastertitelformat bearbeiten</a:t>
            </a:r>
            <a:endParaRPr lang="en-US"/>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619696B-A6EC-49B2-955C-4C4A3A4C777A}" type="datetimeFigureOut">
              <a:rPr lang="de-DE" smtClean="0"/>
              <a:t>08.11.2021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194280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2081421"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15326826"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C619696B-A6EC-49B2-955C-4C4A3A4C777A}" type="datetimeFigureOut">
              <a:rPr lang="de-DE" smtClean="0"/>
              <a:t>08.11.2021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323237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Mastertitelformat bearbeiten</a:t>
            </a:r>
            <a:endParaRPr lang="en-US"/>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C619696B-A6EC-49B2-955C-4C4A3A4C777A}" type="datetimeFigureOut">
              <a:rPr lang="de-DE" smtClean="0"/>
              <a:t>08.11.2021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166452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C619696B-A6EC-49B2-955C-4C4A3A4C777A}" type="datetimeFigureOut">
              <a:rPr lang="de-DE" smtClean="0"/>
              <a:t>08.11.2021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420257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9696B-A6EC-49B2-955C-4C4A3A4C777A}" type="datetimeFigureOut">
              <a:rPr lang="de-DE" smtClean="0"/>
              <a:t>08.11.2021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359302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C619696B-A6EC-49B2-955C-4C4A3A4C777A}" type="datetimeFigureOut">
              <a:rPr lang="de-DE" smtClean="0"/>
              <a:t>08.11.2021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330774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C619696B-A6EC-49B2-955C-4C4A3A4C777A}" type="datetimeFigureOut">
              <a:rPr lang="de-DE" smtClean="0"/>
              <a:t>08.11.2021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91FDF94-42F3-4F4C-A7B2-5D2534D75210}" type="slidenum">
              <a:rPr lang="de-DE" smtClean="0"/>
              <a:t>‹Nr.›</a:t>
            </a:fld>
            <a:endParaRPr lang="de-DE"/>
          </a:p>
        </p:txBody>
      </p:sp>
    </p:spTree>
    <p:extLst>
      <p:ext uri="{BB962C8B-B14F-4D97-AF65-F5344CB8AC3E}">
        <p14:creationId xmlns:p14="http://schemas.microsoft.com/office/powerpoint/2010/main" val="28845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619696B-A6EC-49B2-955C-4C4A3A4C777A}" type="datetimeFigureOut">
              <a:rPr lang="de-DE" smtClean="0"/>
              <a:t>08.11.2021</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91FDF94-42F3-4F4C-A7B2-5D2534D75210}" type="slidenum">
              <a:rPr lang="de-DE" smtClean="0"/>
              <a:t>‹Nr.›</a:t>
            </a:fld>
            <a:endParaRPr lang="de-DE"/>
          </a:p>
        </p:txBody>
      </p:sp>
    </p:spTree>
    <p:extLst>
      <p:ext uri="{BB962C8B-B14F-4D97-AF65-F5344CB8AC3E}">
        <p14:creationId xmlns:p14="http://schemas.microsoft.com/office/powerpoint/2010/main" val="24899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1.xml"/><Relationship Id="rId3" Type="http://schemas.microsoft.com/office/2018/10/relationships/comments" Target="../comments/modernComment_101_2B3864C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tiff"/><Relationship Id="rId15" Type="http://schemas.openxmlformats.org/officeDocument/2006/relationships/image" Target="../media/image10.e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051DA4E-4E60-4D10-BEA6-F29948457677}"/>
              </a:ext>
            </a:extLst>
          </p:cNvPr>
          <p:cNvSpPr/>
          <p:nvPr/>
        </p:nvSpPr>
        <p:spPr>
          <a:xfrm>
            <a:off x="-1" y="0"/>
            <a:ext cx="30275213" cy="42803763"/>
          </a:xfrm>
          <a:prstGeom prst="rect">
            <a:avLst/>
          </a:prstGeom>
          <a:solidFill>
            <a:srgbClr val="ED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345BA261-737E-4CBA-90F6-4E807BC37BED}"/>
              </a:ext>
            </a:extLst>
          </p:cNvPr>
          <p:cNvSpPr/>
          <p:nvPr/>
        </p:nvSpPr>
        <p:spPr>
          <a:xfrm>
            <a:off x="0" y="39966900"/>
            <a:ext cx="30275213" cy="2836863"/>
          </a:xfrm>
          <a:prstGeom prst="rect">
            <a:avLst/>
          </a:prstGeom>
          <a:solidFill>
            <a:srgbClr val="CD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Karte enthält.&#10;&#10;Automatisch generierte Beschreibung">
            <a:extLst>
              <a:ext uri="{FF2B5EF4-FFF2-40B4-BE49-F238E27FC236}">
                <a16:creationId xmlns:a16="http://schemas.microsoft.com/office/drawing/2014/main" id="{BBA94D86-26F8-4106-B950-88C83FB6FD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6299" y="40226171"/>
            <a:ext cx="3058957" cy="2233810"/>
          </a:xfrm>
          <a:prstGeom prst="rect">
            <a:avLst/>
          </a:prstGeom>
        </p:spPr>
      </p:pic>
      <p:sp>
        <p:nvSpPr>
          <p:cNvPr id="16" name="Rechteck 15">
            <a:extLst>
              <a:ext uri="{FF2B5EF4-FFF2-40B4-BE49-F238E27FC236}">
                <a16:creationId xmlns:a16="http://schemas.microsoft.com/office/drawing/2014/main" id="{8BB5240C-FD2F-482F-9749-8AAD068EA79D}"/>
              </a:ext>
            </a:extLst>
          </p:cNvPr>
          <p:cNvSpPr/>
          <p:nvPr/>
        </p:nvSpPr>
        <p:spPr>
          <a:xfrm>
            <a:off x="-2" y="-1"/>
            <a:ext cx="30275215" cy="5220000"/>
          </a:xfrm>
          <a:prstGeom prst="rect">
            <a:avLst/>
          </a:prstGeom>
          <a:solidFill>
            <a:srgbClr val="F29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97898CEA-3835-478E-8147-2529586350FB}"/>
              </a:ext>
            </a:extLst>
          </p:cNvPr>
          <p:cNvSpPr txBox="1"/>
          <p:nvPr/>
        </p:nvSpPr>
        <p:spPr>
          <a:xfrm>
            <a:off x="0" y="343782"/>
            <a:ext cx="30275212" cy="2308324"/>
          </a:xfrm>
          <a:prstGeom prst="rect">
            <a:avLst/>
          </a:prstGeom>
          <a:noFill/>
        </p:spPr>
        <p:txBody>
          <a:bodyPr wrap="square" rtlCol="0">
            <a:spAutoFit/>
          </a:bodyPr>
          <a:lstStyle/>
          <a:p>
            <a:pPr algn="ctr"/>
            <a:r>
              <a:rPr lang="de-DE" sz="7200" b="1">
                <a:solidFill>
                  <a:schemeClr val="bg1"/>
                </a:solidFill>
                <a:latin typeface="Arial" panose="020B0604020202020204" pitchFamily="34" charset="0"/>
                <a:cs typeface="Arial" panose="020B0604020202020204" pitchFamily="34" charset="0"/>
              </a:rPr>
              <a:t>Risikoindikatoren für cardiopulmonale Dekompensation auf</a:t>
            </a:r>
            <a:br>
              <a:rPr lang="de-DE" sz="7200" b="1">
                <a:solidFill>
                  <a:schemeClr val="bg1"/>
                </a:solidFill>
                <a:latin typeface="Arial" panose="020B0604020202020204" pitchFamily="34" charset="0"/>
                <a:cs typeface="Arial" panose="020B0604020202020204" pitchFamily="34" charset="0"/>
              </a:rPr>
            </a:br>
            <a:r>
              <a:rPr lang="de-DE" sz="7200" b="1">
                <a:solidFill>
                  <a:schemeClr val="bg1"/>
                </a:solidFill>
                <a:latin typeface="Arial" panose="020B0604020202020204" pitchFamily="34" charset="0"/>
                <a:cs typeface="Arial" panose="020B0604020202020204" pitchFamily="34" charset="0"/>
              </a:rPr>
              <a:t>Intensivstationen durch Monitoring von Vitalparametern (RIDIMP)</a:t>
            </a:r>
            <a:endParaRPr lang="de-DE" sz="1200" b="1">
              <a:solidFill>
                <a:schemeClr val="bg1"/>
              </a:solidFill>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C9EF8112-E392-4418-BDB9-AD7D622A0D35}"/>
              </a:ext>
            </a:extLst>
          </p:cNvPr>
          <p:cNvSpPr txBox="1"/>
          <p:nvPr/>
        </p:nvSpPr>
        <p:spPr>
          <a:xfrm>
            <a:off x="-3" y="2652107"/>
            <a:ext cx="30275216" cy="830997"/>
          </a:xfrm>
          <a:prstGeom prst="rect">
            <a:avLst/>
          </a:prstGeom>
          <a:noFill/>
        </p:spPr>
        <p:txBody>
          <a:bodyPr wrap="square" rtlCol="0">
            <a:spAutoFit/>
          </a:bodyPr>
          <a:lstStyle/>
          <a:p>
            <a:pPr algn="ctr"/>
            <a:r>
              <a:rPr lang="de-DE" sz="4800">
                <a:solidFill>
                  <a:schemeClr val="bg1"/>
                </a:solidFill>
                <a:latin typeface="Arial" panose="020B0604020202020204" pitchFamily="34" charset="0"/>
                <a:cs typeface="Arial" panose="020B0604020202020204" pitchFamily="34" charset="0"/>
              </a:rPr>
              <a:t>Projektleitung: Dr. med. Karin Hochbaum			Poster: Dr. Ing. Christian Mandel und Kathrin Stich</a:t>
            </a:r>
          </a:p>
        </p:txBody>
      </p:sp>
      <p:grpSp>
        <p:nvGrpSpPr>
          <p:cNvPr id="13" name="Gruppieren 12">
            <a:extLst>
              <a:ext uri="{FF2B5EF4-FFF2-40B4-BE49-F238E27FC236}">
                <a16:creationId xmlns:a16="http://schemas.microsoft.com/office/drawing/2014/main" id="{134B7EA9-B1F3-4098-9A8C-5613D193DC37}"/>
              </a:ext>
            </a:extLst>
          </p:cNvPr>
          <p:cNvGrpSpPr/>
          <p:nvPr/>
        </p:nvGrpSpPr>
        <p:grpSpPr>
          <a:xfrm>
            <a:off x="876299" y="5544000"/>
            <a:ext cx="13868401" cy="13340344"/>
            <a:chOff x="876299" y="5107520"/>
            <a:chExt cx="13868401" cy="13340344"/>
          </a:xfrm>
        </p:grpSpPr>
        <p:sp>
          <p:nvSpPr>
            <p:cNvPr id="3" name="Rechteck 2">
              <a:extLst>
                <a:ext uri="{FF2B5EF4-FFF2-40B4-BE49-F238E27FC236}">
                  <a16:creationId xmlns:a16="http://schemas.microsoft.com/office/drawing/2014/main" id="{34441862-A6D1-4DEC-B9C6-4F852C4B7445}"/>
                </a:ext>
              </a:extLst>
            </p:cNvPr>
            <p:cNvSpPr/>
            <p:nvPr/>
          </p:nvSpPr>
          <p:spPr>
            <a:xfrm>
              <a:off x="876300" y="5811864"/>
              <a:ext cx="13868400" cy="126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B6CE102C-B640-4D6D-92DB-2ECD4E235241}"/>
                </a:ext>
              </a:extLst>
            </p:cNvPr>
            <p:cNvSpPr/>
            <p:nvPr/>
          </p:nvSpPr>
          <p:spPr>
            <a:xfrm>
              <a:off x="876299" y="5107520"/>
              <a:ext cx="13868400" cy="1408688"/>
            </a:xfrm>
            <a:prstGeom prst="rect">
              <a:avLst/>
            </a:prstGeom>
            <a:solidFill>
              <a:srgbClr val="9D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t>1 - Einleitung</a:t>
              </a:r>
              <a:endParaRPr lang="de-DE" sz="4000"/>
            </a:p>
          </p:txBody>
        </p:sp>
        <p:sp>
          <p:nvSpPr>
            <p:cNvPr id="19" name="Textfeld 18">
              <a:extLst>
                <a:ext uri="{FF2B5EF4-FFF2-40B4-BE49-F238E27FC236}">
                  <a16:creationId xmlns:a16="http://schemas.microsoft.com/office/drawing/2014/main" id="{BBE5AC2D-5FB9-42D2-BC6B-C6285943BFC5}"/>
                </a:ext>
              </a:extLst>
            </p:cNvPr>
            <p:cNvSpPr txBox="1"/>
            <p:nvPr/>
          </p:nvSpPr>
          <p:spPr>
            <a:xfrm>
              <a:off x="1466776" y="6844161"/>
              <a:ext cx="12800550" cy="11081047"/>
            </a:xfrm>
            <a:prstGeom prst="rect">
              <a:avLst/>
            </a:prstGeom>
            <a:noFill/>
          </p:spPr>
          <p:txBody>
            <a:bodyPr wrap="square" lIns="91440" tIns="45720" rIns="91440" bIns="45720" rtlCol="0" anchor="t">
              <a:spAutoFit/>
            </a:bodyPr>
            <a:lstStyle/>
            <a:p>
              <a:pPr algn="just">
                <a:lnSpc>
                  <a:spcPct val="150000"/>
                </a:lnSpc>
              </a:pPr>
              <a:r>
                <a:rPr lang="de-DE" sz="3200">
                  <a:latin typeface="Arial"/>
                  <a:cs typeface="Arial"/>
                </a:rPr>
                <a:t>Hämodynamische und pulmonale Dekompensation beschreiben die langsam oder schnell voranschreitende Verschlechterung der Herz- bzw. Lungenfunktion. Auch wenn die Auswirkungen einer zugrunde liegenden Erkrankung für einen gewissen Zeitraum vom Körper kompensiert werden können, stellt die einsetzende Dekompensation eine möglicherweise lebensbedrohliche Situation für die </a:t>
              </a:r>
              <a:r>
                <a:rPr lang="de-DE" sz="3200" err="1">
                  <a:latin typeface="Arial"/>
                  <a:cs typeface="Arial"/>
                </a:rPr>
                <a:t>PatientIn</a:t>
              </a:r>
              <a:r>
                <a:rPr lang="de-DE" sz="3200">
                  <a:latin typeface="Arial"/>
                  <a:cs typeface="Arial"/>
                </a:rPr>
                <a:t> dar. Es ist erstrebenswert erste Anzeichen einer einsetzenden Dekompensation zu erkennen, um den behandelnden </a:t>
              </a:r>
              <a:r>
                <a:rPr lang="de-DE" sz="3200" err="1">
                  <a:latin typeface="Arial"/>
                  <a:cs typeface="Arial"/>
                </a:rPr>
                <a:t>MedizinerInnen</a:t>
              </a:r>
              <a:r>
                <a:rPr lang="de-DE" sz="3200">
                  <a:latin typeface="Arial"/>
                  <a:cs typeface="Arial"/>
                </a:rPr>
                <a:t> eine frühzeitige Reaktion auf diese hoch dynamischen Prozesse zu ermöglichen.</a:t>
              </a:r>
            </a:p>
            <a:p>
              <a:pPr algn="just">
                <a:lnSpc>
                  <a:spcPct val="150000"/>
                </a:lnSpc>
              </a:pPr>
              <a:r>
                <a:rPr lang="de-DE" sz="3200">
                  <a:latin typeface="Arial" panose="020B0604020202020204" pitchFamily="34" charset="0"/>
                  <a:cs typeface="Arial" panose="020B0604020202020204" pitchFamily="34" charset="0"/>
                </a:rPr>
                <a:t>Ziel des Teilprojekts RIDIMP ist es, durch die Analyse von retrospektiven Vitalparameter-Zeitreihen die Prognose des Schweregrades einer möglicherweise auftretenden Dekompensation zu ermöglichen. Hierzu werden aktuelle KI-Methoden aus dem Bereich der Zeitreihen-Klassifikation eingesetzt.</a:t>
              </a:r>
            </a:p>
          </p:txBody>
        </p:sp>
      </p:grpSp>
      <p:grpSp>
        <p:nvGrpSpPr>
          <p:cNvPr id="39" name="Gruppieren 38">
            <a:extLst>
              <a:ext uri="{FF2B5EF4-FFF2-40B4-BE49-F238E27FC236}">
                <a16:creationId xmlns:a16="http://schemas.microsoft.com/office/drawing/2014/main" id="{97B49E69-5A9A-467C-94D7-119D9A46C9B1}"/>
              </a:ext>
            </a:extLst>
          </p:cNvPr>
          <p:cNvGrpSpPr/>
          <p:nvPr/>
        </p:nvGrpSpPr>
        <p:grpSpPr>
          <a:xfrm>
            <a:off x="15621000" y="29182793"/>
            <a:ext cx="13868402" cy="10515599"/>
            <a:chOff x="15621000" y="29182793"/>
            <a:chExt cx="13868402" cy="10515599"/>
          </a:xfrm>
        </p:grpSpPr>
        <p:grpSp>
          <p:nvGrpSpPr>
            <p:cNvPr id="10" name="Gruppieren 9">
              <a:extLst>
                <a:ext uri="{FF2B5EF4-FFF2-40B4-BE49-F238E27FC236}">
                  <a16:creationId xmlns:a16="http://schemas.microsoft.com/office/drawing/2014/main" id="{24E2AB21-68D7-4F46-80B6-E2859D98FA00}"/>
                </a:ext>
              </a:extLst>
            </p:cNvPr>
            <p:cNvGrpSpPr/>
            <p:nvPr/>
          </p:nvGrpSpPr>
          <p:grpSpPr>
            <a:xfrm>
              <a:off x="15621000" y="29182793"/>
              <a:ext cx="13868402" cy="10515599"/>
              <a:chOff x="15621000" y="29124000"/>
              <a:chExt cx="13868402" cy="10515599"/>
            </a:xfrm>
          </p:grpSpPr>
          <p:sp>
            <p:nvSpPr>
              <p:cNvPr id="35" name="Rechteck 34">
                <a:extLst>
                  <a:ext uri="{FF2B5EF4-FFF2-40B4-BE49-F238E27FC236}">
                    <a16:creationId xmlns:a16="http://schemas.microsoft.com/office/drawing/2014/main" id="{88F02FD3-EE45-4012-9DDB-A858990F1C44}"/>
                  </a:ext>
                </a:extLst>
              </p:cNvPr>
              <p:cNvSpPr/>
              <p:nvPr/>
            </p:nvSpPr>
            <p:spPr>
              <a:xfrm>
                <a:off x="15621001" y="29829600"/>
                <a:ext cx="13868400" cy="980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B2C9773D-DBF0-4E82-A91C-3709D364BE6F}"/>
                  </a:ext>
                </a:extLst>
              </p:cNvPr>
              <p:cNvSpPr/>
              <p:nvPr/>
            </p:nvSpPr>
            <p:spPr>
              <a:xfrm>
                <a:off x="15621000" y="29124000"/>
                <a:ext cx="13868402" cy="1408688"/>
              </a:xfrm>
              <a:prstGeom prst="rect">
                <a:avLst/>
              </a:prstGeom>
              <a:solidFill>
                <a:srgbClr val="9D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t>5 - Evaluation</a:t>
                </a:r>
                <a:endParaRPr lang="de-DE" sz="4000"/>
              </a:p>
            </p:txBody>
          </p:sp>
        </p:grpSp>
        <p:sp>
          <p:nvSpPr>
            <p:cNvPr id="37" name="Textfeld 36">
              <a:extLst>
                <a:ext uri="{FF2B5EF4-FFF2-40B4-BE49-F238E27FC236}">
                  <a16:creationId xmlns:a16="http://schemas.microsoft.com/office/drawing/2014/main" id="{80A54179-193D-43D6-B6F5-3B6BD81721BF}"/>
                </a:ext>
              </a:extLst>
            </p:cNvPr>
            <p:cNvSpPr txBox="1"/>
            <p:nvPr/>
          </p:nvSpPr>
          <p:spPr>
            <a:xfrm>
              <a:off x="16064434" y="30894115"/>
              <a:ext cx="12800550" cy="2228752"/>
            </a:xfrm>
            <a:prstGeom prst="rect">
              <a:avLst/>
            </a:prstGeom>
            <a:noFill/>
          </p:spPr>
          <p:txBody>
            <a:bodyPr wrap="square" lIns="91440" tIns="45720" rIns="91440" bIns="45720" rtlCol="0" anchor="t">
              <a:spAutoFit/>
            </a:bodyPr>
            <a:lstStyle/>
            <a:p>
              <a:pPr algn="just">
                <a:lnSpc>
                  <a:spcPct val="150000"/>
                </a:lnSpc>
              </a:pPr>
              <a:r>
                <a:rPr lang="de-DE" sz="3200" dirty="0">
                  <a:latin typeface="Arial"/>
                  <a:cs typeface="Arial"/>
                </a:rPr>
                <a:t>In der ersten Evaluation wurden sowohl die Akkuratesse und der AUROC-Score für die Klassen-Prädiktion als auch der mittlere Fehler für die Vorhersage der </a:t>
              </a:r>
              <a:r>
                <a:rPr lang="de-DE" sz="3200" dirty="0" err="1">
                  <a:latin typeface="Arial"/>
                  <a:cs typeface="Arial"/>
                </a:rPr>
                <a:t>Dekompensationsscores</a:t>
              </a:r>
              <a:r>
                <a:rPr lang="de-DE" sz="3200" dirty="0">
                  <a:latin typeface="Arial"/>
                  <a:cs typeface="Arial"/>
                </a:rPr>
                <a:t> bestimmt.</a:t>
              </a:r>
              <a:endParaRPr lang="en-US" sz="3200" dirty="0">
                <a:latin typeface="Arial"/>
                <a:cs typeface="Arial"/>
              </a:endParaRPr>
            </a:p>
          </p:txBody>
        </p:sp>
      </p:grpSp>
      <p:pic>
        <p:nvPicPr>
          <p:cNvPr id="4" name="Grafik 3">
            <a:extLst>
              <a:ext uri="{FF2B5EF4-FFF2-40B4-BE49-F238E27FC236}">
                <a16:creationId xmlns:a16="http://schemas.microsoft.com/office/drawing/2014/main" id="{8997E690-971A-4478-960D-6BDB40C9ED9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6594611" y="40208267"/>
            <a:ext cx="3247304" cy="2302633"/>
          </a:xfrm>
          <a:prstGeom prst="rect">
            <a:avLst/>
          </a:prstGeom>
        </p:spPr>
      </p:pic>
      <p:pic>
        <p:nvPicPr>
          <p:cNvPr id="7" name="Grafik 6">
            <a:extLst>
              <a:ext uri="{FF2B5EF4-FFF2-40B4-BE49-F238E27FC236}">
                <a16:creationId xmlns:a16="http://schemas.microsoft.com/office/drawing/2014/main" id="{D7EA9169-565A-4E6F-AA9D-89817D0353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58738" y="40320000"/>
            <a:ext cx="8851277" cy="1990800"/>
          </a:xfrm>
          <a:prstGeom prst="rect">
            <a:avLst/>
          </a:prstGeom>
        </p:spPr>
      </p:pic>
      <p:pic>
        <p:nvPicPr>
          <p:cNvPr id="29" name="Grafik 28">
            <a:extLst>
              <a:ext uri="{FF2B5EF4-FFF2-40B4-BE49-F238E27FC236}">
                <a16:creationId xmlns:a16="http://schemas.microsoft.com/office/drawing/2014/main" id="{2506BFC7-3B98-4DDB-A255-6ED23D50C7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381441" y="40341979"/>
            <a:ext cx="5418259" cy="1990800"/>
          </a:xfrm>
          <a:prstGeom prst="rect">
            <a:avLst/>
          </a:prstGeom>
        </p:spPr>
      </p:pic>
      <p:grpSp>
        <p:nvGrpSpPr>
          <p:cNvPr id="38" name="Gruppieren 37">
            <a:extLst>
              <a:ext uri="{FF2B5EF4-FFF2-40B4-BE49-F238E27FC236}">
                <a16:creationId xmlns:a16="http://schemas.microsoft.com/office/drawing/2014/main" id="{024E666E-D910-4368-87BA-E17AF72D3B35}"/>
              </a:ext>
            </a:extLst>
          </p:cNvPr>
          <p:cNvGrpSpPr/>
          <p:nvPr/>
        </p:nvGrpSpPr>
        <p:grpSpPr>
          <a:xfrm>
            <a:off x="876299" y="29808000"/>
            <a:ext cx="13868401" cy="9890392"/>
            <a:chOff x="876299" y="29808000"/>
            <a:chExt cx="13868401" cy="9890392"/>
          </a:xfrm>
        </p:grpSpPr>
        <p:grpSp>
          <p:nvGrpSpPr>
            <p:cNvPr id="34" name="Gruppieren 33">
              <a:extLst>
                <a:ext uri="{FF2B5EF4-FFF2-40B4-BE49-F238E27FC236}">
                  <a16:creationId xmlns:a16="http://schemas.microsoft.com/office/drawing/2014/main" id="{BAF89475-174B-41F3-BA15-98FBCE9EE1CF}"/>
                </a:ext>
              </a:extLst>
            </p:cNvPr>
            <p:cNvGrpSpPr/>
            <p:nvPr/>
          </p:nvGrpSpPr>
          <p:grpSpPr>
            <a:xfrm>
              <a:off x="876299" y="29808000"/>
              <a:ext cx="13868401" cy="9890392"/>
              <a:chOff x="876299" y="29808000"/>
              <a:chExt cx="13868401" cy="9890392"/>
            </a:xfrm>
          </p:grpSpPr>
          <p:sp>
            <p:nvSpPr>
              <p:cNvPr id="24" name="Rechteck 23">
                <a:extLst>
                  <a:ext uri="{FF2B5EF4-FFF2-40B4-BE49-F238E27FC236}">
                    <a16:creationId xmlns:a16="http://schemas.microsoft.com/office/drawing/2014/main" id="{13424415-EAEA-4CD9-A2E7-69F3FD037D7A}"/>
                  </a:ext>
                </a:extLst>
              </p:cNvPr>
              <p:cNvSpPr/>
              <p:nvPr/>
            </p:nvSpPr>
            <p:spPr>
              <a:xfrm>
                <a:off x="876300" y="30513600"/>
                <a:ext cx="13868400" cy="918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D10E428-5984-46A7-8AE8-1DD7936CFC6F}"/>
                  </a:ext>
                </a:extLst>
              </p:cNvPr>
              <p:cNvSpPr/>
              <p:nvPr/>
            </p:nvSpPr>
            <p:spPr>
              <a:xfrm>
                <a:off x="876299" y="29808000"/>
                <a:ext cx="13868400" cy="1408688"/>
              </a:xfrm>
              <a:prstGeom prst="rect">
                <a:avLst/>
              </a:prstGeom>
              <a:solidFill>
                <a:srgbClr val="9D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t>3 - Pulmonale und hämodynamische Dekompensationsscores</a:t>
                </a:r>
                <a:endParaRPr lang="de-DE" sz="4000"/>
              </a:p>
            </p:txBody>
          </p:sp>
        </p:grpSp>
        <p:sp>
          <p:nvSpPr>
            <p:cNvPr id="27" name="Textfeld 26">
              <a:extLst>
                <a:ext uri="{FF2B5EF4-FFF2-40B4-BE49-F238E27FC236}">
                  <a16:creationId xmlns:a16="http://schemas.microsoft.com/office/drawing/2014/main" id="{2F1A1D18-309E-4AD8-B667-F2476D56BB33}"/>
                </a:ext>
              </a:extLst>
            </p:cNvPr>
            <p:cNvSpPr txBox="1"/>
            <p:nvPr/>
          </p:nvSpPr>
          <p:spPr>
            <a:xfrm>
              <a:off x="1466776" y="31392000"/>
              <a:ext cx="12800550" cy="8126392"/>
            </a:xfrm>
            <a:prstGeom prst="rect">
              <a:avLst/>
            </a:prstGeom>
            <a:noFill/>
          </p:spPr>
          <p:txBody>
            <a:bodyPr wrap="square" lIns="91440" tIns="45720" rIns="91440" bIns="45720" rtlCol="0" anchor="t">
              <a:spAutoFit/>
            </a:bodyPr>
            <a:lstStyle/>
            <a:p>
              <a:pPr algn="just">
                <a:lnSpc>
                  <a:spcPct val="150000"/>
                </a:lnSpc>
              </a:pPr>
              <a:r>
                <a:rPr lang="de-DE" sz="3200" dirty="0">
                  <a:latin typeface="Arial"/>
                  <a:cs typeface="Arial"/>
                </a:rPr>
                <a:t>Es wurden zwei neue Scoring-Systeme zur Beschreibung von Dekompensationsereignissen definiert, welche neben Vitaldaten auch Medikationsdosierungen einbeziehen. Der hämodynamische Dekompensationsscore berücksichtigt den mittleren arteriellen Blutdruck und die Herzfrequenz, beides in Zusammenhang mit verabreichten, den Kreislauf unterstützenden, Medikamenten. Der pulmonale Dekompensationsscore basiert auf Vitalparametern wie der spontanen Atemfrequenz, der peripheren O</a:t>
              </a:r>
              <a:r>
                <a:rPr lang="de-DE" sz="3200" baseline="-25000" dirty="0">
                  <a:latin typeface="Arial"/>
                  <a:cs typeface="Arial"/>
                </a:rPr>
                <a:t>2</a:t>
              </a:r>
              <a:r>
                <a:rPr lang="de-DE" sz="3200" dirty="0">
                  <a:latin typeface="Arial"/>
                  <a:cs typeface="Arial"/>
                </a:rPr>
                <a:t> Sättigung, </a:t>
              </a:r>
              <a:r>
                <a:rPr lang="de-DE" sz="3200" dirty="0" err="1">
                  <a:latin typeface="Arial"/>
                  <a:cs typeface="Arial"/>
                </a:rPr>
                <a:t>enditidales</a:t>
              </a:r>
              <a:r>
                <a:rPr lang="de-DE" sz="3200" dirty="0">
                  <a:latin typeface="Arial"/>
                  <a:cs typeface="Arial"/>
                </a:rPr>
                <a:t> CO</a:t>
              </a:r>
              <a:r>
                <a:rPr lang="de-DE" sz="3200" baseline="-25000" dirty="0">
                  <a:latin typeface="Arial"/>
                  <a:cs typeface="Arial"/>
                </a:rPr>
                <a:t>2</a:t>
              </a:r>
              <a:r>
                <a:rPr lang="de-DE" sz="3200" dirty="0">
                  <a:latin typeface="Arial"/>
                  <a:cs typeface="Arial"/>
                </a:rPr>
                <a:t>, sowie Laborwerten der Blutgasanalysen, und dem ggf. angewandten Beatmungsmodus. Abbildungen 2 und 3 zeigen die Regeln zur Berechnung der </a:t>
              </a:r>
              <a:r>
                <a:rPr lang="de-DE" sz="3200" dirty="0" err="1">
                  <a:latin typeface="Arial"/>
                  <a:cs typeface="Arial"/>
                </a:rPr>
                <a:t>Dekompensationsscores</a:t>
              </a:r>
              <a:r>
                <a:rPr lang="de-DE" sz="3200" dirty="0">
                  <a:latin typeface="Arial"/>
                  <a:cs typeface="Arial"/>
                </a:rPr>
                <a:t>.</a:t>
              </a:r>
            </a:p>
          </p:txBody>
        </p:sp>
      </p:grpSp>
      <p:grpSp>
        <p:nvGrpSpPr>
          <p:cNvPr id="6" name="Gruppieren 5">
            <a:extLst>
              <a:ext uri="{FF2B5EF4-FFF2-40B4-BE49-F238E27FC236}">
                <a16:creationId xmlns:a16="http://schemas.microsoft.com/office/drawing/2014/main" id="{10D476F2-33DD-4922-8AED-859565E9DFEC}"/>
              </a:ext>
            </a:extLst>
          </p:cNvPr>
          <p:cNvGrpSpPr/>
          <p:nvPr/>
        </p:nvGrpSpPr>
        <p:grpSpPr>
          <a:xfrm>
            <a:off x="876300" y="19116000"/>
            <a:ext cx="13868401" cy="10460343"/>
            <a:chOff x="876299" y="19188000"/>
            <a:chExt cx="13868401" cy="10460343"/>
          </a:xfrm>
        </p:grpSpPr>
        <p:sp>
          <p:nvSpPr>
            <p:cNvPr id="21" name="Rechteck 20">
              <a:extLst>
                <a:ext uri="{FF2B5EF4-FFF2-40B4-BE49-F238E27FC236}">
                  <a16:creationId xmlns:a16="http://schemas.microsoft.com/office/drawing/2014/main" id="{AAF1878B-3047-412B-99D9-D396B7CF4DE5}"/>
                </a:ext>
              </a:extLst>
            </p:cNvPr>
            <p:cNvSpPr/>
            <p:nvPr/>
          </p:nvSpPr>
          <p:spPr>
            <a:xfrm>
              <a:off x="876300" y="19892343"/>
              <a:ext cx="13868400" cy="9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E7A80FE1-22BC-43F2-ADCD-5EF5595132F3}"/>
                </a:ext>
              </a:extLst>
            </p:cNvPr>
            <p:cNvSpPr/>
            <p:nvPr/>
          </p:nvSpPr>
          <p:spPr>
            <a:xfrm>
              <a:off x="876299" y="19188000"/>
              <a:ext cx="13868400" cy="1408688"/>
            </a:xfrm>
            <a:prstGeom prst="rect">
              <a:avLst/>
            </a:prstGeom>
            <a:solidFill>
              <a:srgbClr val="9D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t>2 – Anonymisierte Datenbasis: Monitoring-Daten aus der Intensivmedizin im Klinikum Bremen-Mitte</a:t>
              </a:r>
              <a:endParaRPr lang="de-DE" sz="4000"/>
            </a:p>
          </p:txBody>
        </p:sp>
        <p:sp>
          <p:nvSpPr>
            <p:cNvPr id="23" name="Textfeld 22">
              <a:extLst>
                <a:ext uri="{FF2B5EF4-FFF2-40B4-BE49-F238E27FC236}">
                  <a16:creationId xmlns:a16="http://schemas.microsoft.com/office/drawing/2014/main" id="{C098896F-3A66-4243-A4BF-D1BDD837D1DE}"/>
                </a:ext>
              </a:extLst>
            </p:cNvPr>
            <p:cNvSpPr txBox="1"/>
            <p:nvPr/>
          </p:nvSpPr>
          <p:spPr>
            <a:xfrm>
              <a:off x="1466776" y="21172343"/>
              <a:ext cx="12800550" cy="8126392"/>
            </a:xfrm>
            <a:prstGeom prst="rect">
              <a:avLst/>
            </a:prstGeom>
            <a:noFill/>
          </p:spPr>
          <p:txBody>
            <a:bodyPr wrap="square" rtlCol="0">
              <a:spAutoFit/>
            </a:bodyPr>
            <a:lstStyle/>
            <a:p>
              <a:pPr>
                <a:lnSpc>
                  <a:spcPct val="150000"/>
                </a:lnSpc>
              </a:pPr>
              <a:r>
                <a:rPr lang="de-DE" sz="3200" dirty="0">
                  <a:latin typeface="Arial" panose="020B0604020202020204" pitchFamily="34" charset="0"/>
                  <a:cs typeface="Arial" panose="020B0604020202020204" pitchFamily="34" charset="0"/>
                </a:rPr>
                <a:t>Ein zentrales Arbeitspaket des Projekts</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RIDIMP besteht im Aufbau einer</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anonymisierten Datenbasis, aus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mehr als 10.000 Fällen die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zwischen 2013 und 2021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am Klinikum Bremen-Mitte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dokumentiert wurden. Die Fälle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wurden auf einem dedizierten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Forschungsserver   in   einem   algorithmisch  auswertbaren    Format  abgelegt.  Zur  Ansicht  und  Verifikation durch den Menschen wurden die Daten zusätzlich grafisch als Webseiten aufbereitet.</a:t>
              </a:r>
            </a:p>
          </p:txBody>
        </p:sp>
        <p:grpSp>
          <p:nvGrpSpPr>
            <p:cNvPr id="47" name="Gruppieren 46">
              <a:extLst>
                <a:ext uri="{FF2B5EF4-FFF2-40B4-BE49-F238E27FC236}">
                  <a16:creationId xmlns:a16="http://schemas.microsoft.com/office/drawing/2014/main" id="{8EA2B0AD-D90C-4817-8A8D-9B90DF5FF83D}"/>
                </a:ext>
              </a:extLst>
            </p:cNvPr>
            <p:cNvGrpSpPr/>
            <p:nvPr/>
          </p:nvGrpSpPr>
          <p:grpSpPr>
            <a:xfrm>
              <a:off x="7101929" y="21034165"/>
              <a:ext cx="7360443" cy="5991891"/>
              <a:chOff x="7101929" y="20980400"/>
              <a:chExt cx="7360443" cy="5991891"/>
            </a:xfrm>
          </p:grpSpPr>
          <p:pic>
            <p:nvPicPr>
              <p:cNvPr id="8" name="Grafik 7">
                <a:extLst>
                  <a:ext uri="{FF2B5EF4-FFF2-40B4-BE49-F238E27FC236}">
                    <a16:creationId xmlns:a16="http://schemas.microsoft.com/office/drawing/2014/main" id="{03317373-1B03-449A-AC54-2FCB3E59761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1929" y="20980400"/>
                <a:ext cx="7360443" cy="5329518"/>
              </a:xfrm>
              <a:prstGeom prst="rect">
                <a:avLst/>
              </a:prstGeom>
            </p:spPr>
          </p:pic>
          <p:sp>
            <p:nvSpPr>
              <p:cNvPr id="46" name="Textfeld 45">
                <a:extLst>
                  <a:ext uri="{FF2B5EF4-FFF2-40B4-BE49-F238E27FC236}">
                    <a16:creationId xmlns:a16="http://schemas.microsoft.com/office/drawing/2014/main" id="{35A8DB46-710C-4229-AEA2-0776CDCFC319}"/>
                  </a:ext>
                </a:extLst>
              </p:cNvPr>
              <p:cNvSpPr txBox="1"/>
              <p:nvPr/>
            </p:nvSpPr>
            <p:spPr>
              <a:xfrm>
                <a:off x="9150336" y="26449071"/>
                <a:ext cx="3808287" cy="523220"/>
              </a:xfrm>
              <a:prstGeom prst="rect">
                <a:avLst/>
              </a:prstGeom>
              <a:noFill/>
            </p:spPr>
            <p:txBody>
              <a:bodyPr wrap="none" rtlCol="0">
                <a:spAutoFit/>
              </a:bodyPr>
              <a:lstStyle/>
              <a:p>
                <a:r>
                  <a:rPr lang="de-DE" sz="2800" dirty="0">
                    <a:highlight>
                      <a:srgbClr val="EAE9E4"/>
                    </a:highlight>
                  </a:rPr>
                  <a:t>Abb. 1: RIDIMP Falldaten</a:t>
                </a:r>
              </a:p>
            </p:txBody>
          </p:sp>
        </p:grpSp>
      </p:grpSp>
      <p:grpSp>
        <p:nvGrpSpPr>
          <p:cNvPr id="26" name="Gruppieren 25">
            <a:extLst>
              <a:ext uri="{FF2B5EF4-FFF2-40B4-BE49-F238E27FC236}">
                <a16:creationId xmlns:a16="http://schemas.microsoft.com/office/drawing/2014/main" id="{09FF3DEE-5A77-457D-BE41-0721EACBCC6A}"/>
              </a:ext>
            </a:extLst>
          </p:cNvPr>
          <p:cNvGrpSpPr/>
          <p:nvPr/>
        </p:nvGrpSpPr>
        <p:grpSpPr>
          <a:xfrm>
            <a:off x="15620998" y="5544000"/>
            <a:ext cx="13868400" cy="10411680"/>
            <a:chOff x="15530513" y="5107520"/>
            <a:chExt cx="13868400" cy="10411680"/>
          </a:xfrm>
        </p:grpSpPr>
        <p:sp>
          <p:nvSpPr>
            <p:cNvPr id="30" name="Rechteck 29">
              <a:extLst>
                <a:ext uri="{FF2B5EF4-FFF2-40B4-BE49-F238E27FC236}">
                  <a16:creationId xmlns:a16="http://schemas.microsoft.com/office/drawing/2014/main" id="{7C410E1F-06DF-44A3-A86A-69AE2FAAF157}"/>
                </a:ext>
              </a:extLst>
            </p:cNvPr>
            <p:cNvSpPr/>
            <p:nvPr/>
          </p:nvSpPr>
          <p:spPr>
            <a:xfrm>
              <a:off x="15530513" y="5107520"/>
              <a:ext cx="13868400" cy="104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in Bild, das Tisch enthält.&#10;&#10;Automatisch generierte Beschreibung">
              <a:extLst>
                <a:ext uri="{FF2B5EF4-FFF2-40B4-BE49-F238E27FC236}">
                  <a16:creationId xmlns:a16="http://schemas.microsoft.com/office/drawing/2014/main" id="{9E5D0A27-BA90-412E-B392-FA848DE11E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73416" y="5348755"/>
              <a:ext cx="13226631" cy="5577495"/>
            </a:xfrm>
            <a:prstGeom prst="rect">
              <a:avLst/>
            </a:prstGeom>
          </p:spPr>
        </p:pic>
        <p:pic>
          <p:nvPicPr>
            <p:cNvPr id="42" name="Grafik 41" descr="Ein Bild, das Tisch enthält.&#10;&#10;Automatisch generierte Beschreibung">
              <a:extLst>
                <a:ext uri="{FF2B5EF4-FFF2-40B4-BE49-F238E27FC236}">
                  <a16:creationId xmlns:a16="http://schemas.microsoft.com/office/drawing/2014/main" id="{8C5E26F1-02EF-4796-AB82-D25FE9A392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73416" y="11556000"/>
              <a:ext cx="13226400" cy="3290900"/>
            </a:xfrm>
            <a:prstGeom prst="rect">
              <a:avLst/>
            </a:prstGeom>
          </p:spPr>
        </p:pic>
        <p:sp>
          <p:nvSpPr>
            <p:cNvPr id="50" name="Textfeld 49">
              <a:extLst>
                <a:ext uri="{FF2B5EF4-FFF2-40B4-BE49-F238E27FC236}">
                  <a16:creationId xmlns:a16="http://schemas.microsoft.com/office/drawing/2014/main" id="{A2FC6B8C-94CE-4D67-888C-6F708DEA6B8C}"/>
                </a:ext>
              </a:extLst>
            </p:cNvPr>
            <p:cNvSpPr txBox="1"/>
            <p:nvPr/>
          </p:nvSpPr>
          <p:spPr>
            <a:xfrm>
              <a:off x="19267715" y="10979515"/>
              <a:ext cx="6456511" cy="523220"/>
            </a:xfrm>
            <a:prstGeom prst="rect">
              <a:avLst/>
            </a:prstGeom>
            <a:noFill/>
          </p:spPr>
          <p:txBody>
            <a:bodyPr wrap="none" rtlCol="0">
              <a:spAutoFit/>
            </a:bodyPr>
            <a:lstStyle/>
            <a:p>
              <a:r>
                <a:rPr lang="de-DE" sz="2800" dirty="0">
                  <a:highlight>
                    <a:srgbClr val="EAE9E4"/>
                  </a:highlight>
                </a:rPr>
                <a:t>Abb. 2: Pulmonaler Dekompensationsscore</a:t>
              </a:r>
            </a:p>
          </p:txBody>
        </p:sp>
        <p:sp>
          <p:nvSpPr>
            <p:cNvPr id="51" name="Textfeld 50">
              <a:extLst>
                <a:ext uri="{FF2B5EF4-FFF2-40B4-BE49-F238E27FC236}">
                  <a16:creationId xmlns:a16="http://schemas.microsoft.com/office/drawing/2014/main" id="{CB964836-6B63-4EF2-8E93-231652758542}"/>
                </a:ext>
              </a:extLst>
            </p:cNvPr>
            <p:cNvSpPr txBox="1"/>
            <p:nvPr/>
          </p:nvSpPr>
          <p:spPr>
            <a:xfrm>
              <a:off x="18737923" y="14928730"/>
              <a:ext cx="7516097" cy="523220"/>
            </a:xfrm>
            <a:prstGeom prst="rect">
              <a:avLst/>
            </a:prstGeom>
            <a:noFill/>
          </p:spPr>
          <p:txBody>
            <a:bodyPr wrap="none" rtlCol="0">
              <a:spAutoFit/>
            </a:bodyPr>
            <a:lstStyle/>
            <a:p>
              <a:r>
                <a:rPr lang="de-DE" sz="2800" dirty="0">
                  <a:highlight>
                    <a:srgbClr val="EAE9E4"/>
                  </a:highlight>
                </a:rPr>
                <a:t>Abb. 3: Hämodynamischer Dekompensationsscore</a:t>
              </a:r>
            </a:p>
          </p:txBody>
        </p:sp>
      </p:grpSp>
      <p:grpSp>
        <p:nvGrpSpPr>
          <p:cNvPr id="20" name="Gruppieren 19">
            <a:extLst>
              <a:ext uri="{FF2B5EF4-FFF2-40B4-BE49-F238E27FC236}">
                <a16:creationId xmlns:a16="http://schemas.microsoft.com/office/drawing/2014/main" id="{9229A604-0770-4FE4-9B55-8C1753516FBA}"/>
              </a:ext>
            </a:extLst>
          </p:cNvPr>
          <p:cNvGrpSpPr/>
          <p:nvPr/>
        </p:nvGrpSpPr>
        <p:grpSpPr>
          <a:xfrm>
            <a:off x="15620999" y="16206279"/>
            <a:ext cx="13868401" cy="12725915"/>
            <a:chOff x="15620999" y="15846498"/>
            <a:chExt cx="13868401" cy="12725915"/>
          </a:xfrm>
        </p:grpSpPr>
        <p:sp>
          <p:nvSpPr>
            <p:cNvPr id="31" name="Rechteck 30">
              <a:extLst>
                <a:ext uri="{FF2B5EF4-FFF2-40B4-BE49-F238E27FC236}">
                  <a16:creationId xmlns:a16="http://schemas.microsoft.com/office/drawing/2014/main" id="{2C02B197-2C07-4D7F-A58B-2C9E4402259C}"/>
                </a:ext>
              </a:extLst>
            </p:cNvPr>
            <p:cNvSpPr/>
            <p:nvPr/>
          </p:nvSpPr>
          <p:spPr>
            <a:xfrm>
              <a:off x="15621000" y="16712118"/>
              <a:ext cx="13868400" cy="1186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A324CFAA-73A2-42E6-9C30-A2FD458D7AEE}"/>
                </a:ext>
              </a:extLst>
            </p:cNvPr>
            <p:cNvSpPr/>
            <p:nvPr/>
          </p:nvSpPr>
          <p:spPr>
            <a:xfrm>
              <a:off x="15620999" y="15846498"/>
              <a:ext cx="13868400" cy="1921945"/>
            </a:xfrm>
            <a:prstGeom prst="rect">
              <a:avLst/>
            </a:prstGeom>
            <a:solidFill>
              <a:srgbClr val="9D8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t>4 – Tiefe rekurrente Netze zur Prädiktion von Dekompensationsscore-Klassen &amp; </a:t>
              </a:r>
              <a:r>
                <a:rPr lang="de-DE" sz="4400" dirty="0" err="1"/>
                <a:t>Dekompensationsscores</a:t>
              </a:r>
              <a:endParaRPr lang="de-DE" sz="4000" dirty="0"/>
            </a:p>
          </p:txBody>
        </p:sp>
        <p:grpSp>
          <p:nvGrpSpPr>
            <p:cNvPr id="2" name="Gruppieren 1">
              <a:extLst>
                <a:ext uri="{FF2B5EF4-FFF2-40B4-BE49-F238E27FC236}">
                  <a16:creationId xmlns:a16="http://schemas.microsoft.com/office/drawing/2014/main" id="{069F28DC-D545-4091-A71A-D3D960BF3A92}"/>
                </a:ext>
              </a:extLst>
            </p:cNvPr>
            <p:cNvGrpSpPr/>
            <p:nvPr/>
          </p:nvGrpSpPr>
          <p:grpSpPr>
            <a:xfrm>
              <a:off x="15833790" y="24071561"/>
              <a:ext cx="13486622" cy="4381447"/>
              <a:chOff x="15833790" y="25310835"/>
              <a:chExt cx="13486622" cy="4381447"/>
            </a:xfrm>
          </p:grpSpPr>
          <p:pic>
            <p:nvPicPr>
              <p:cNvPr id="45" name="Grafik 44">
                <a:extLst>
                  <a:ext uri="{FF2B5EF4-FFF2-40B4-BE49-F238E27FC236}">
                    <a16:creationId xmlns:a16="http://schemas.microsoft.com/office/drawing/2014/main" id="{90EE0543-B4C0-49C7-92A6-BA9F0A0460B8}"/>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33790" y="25310835"/>
                <a:ext cx="13486622" cy="3743160"/>
              </a:xfrm>
              <a:prstGeom prst="rect">
                <a:avLst/>
              </a:prstGeom>
            </p:spPr>
          </p:pic>
          <p:sp>
            <p:nvSpPr>
              <p:cNvPr id="52" name="Textfeld 51">
                <a:extLst>
                  <a:ext uri="{FF2B5EF4-FFF2-40B4-BE49-F238E27FC236}">
                    <a16:creationId xmlns:a16="http://schemas.microsoft.com/office/drawing/2014/main" id="{E7CCB1F4-3CA4-4141-97B4-4C0B716EBBF2}"/>
                  </a:ext>
                </a:extLst>
              </p:cNvPr>
              <p:cNvSpPr txBox="1"/>
              <p:nvPr/>
            </p:nvSpPr>
            <p:spPr>
              <a:xfrm>
                <a:off x="16032225" y="29169062"/>
                <a:ext cx="13045942" cy="523220"/>
              </a:xfrm>
              <a:prstGeom prst="rect">
                <a:avLst/>
              </a:prstGeom>
              <a:noFill/>
            </p:spPr>
            <p:txBody>
              <a:bodyPr wrap="square" rtlCol="0">
                <a:spAutoFit/>
              </a:bodyPr>
              <a:lstStyle/>
              <a:p>
                <a:pPr algn="ctr"/>
                <a:r>
                  <a:rPr lang="de-DE" sz="2800" dirty="0">
                    <a:highlight>
                      <a:srgbClr val="EAE9E4"/>
                    </a:highlight>
                  </a:rPr>
                  <a:t>Abb. 4: GRU-basierte Netzarchitektur zur Prädiktion der Dekompensationsscore-Klasse</a:t>
                </a:r>
              </a:p>
            </p:txBody>
          </p:sp>
        </p:grpSp>
        <p:sp>
          <p:nvSpPr>
            <p:cNvPr id="53" name="Textfeld 52">
              <a:extLst>
                <a:ext uri="{FF2B5EF4-FFF2-40B4-BE49-F238E27FC236}">
                  <a16:creationId xmlns:a16="http://schemas.microsoft.com/office/drawing/2014/main" id="{FFF58597-0A63-4745-BD56-3B67FA8C78DA}"/>
                </a:ext>
              </a:extLst>
            </p:cNvPr>
            <p:cNvSpPr txBox="1"/>
            <p:nvPr/>
          </p:nvSpPr>
          <p:spPr>
            <a:xfrm>
              <a:off x="16007887" y="18034360"/>
              <a:ext cx="12800550" cy="5922134"/>
            </a:xfrm>
            <a:prstGeom prst="rect">
              <a:avLst/>
            </a:prstGeom>
            <a:noFill/>
          </p:spPr>
          <p:txBody>
            <a:bodyPr wrap="square" lIns="91440" tIns="45720" rIns="91440" bIns="45720" rtlCol="0" anchor="t">
              <a:spAutoFit/>
            </a:bodyPr>
            <a:lstStyle/>
            <a:p>
              <a:pPr algn="just">
                <a:lnSpc>
                  <a:spcPct val="150000"/>
                </a:lnSpc>
              </a:pPr>
              <a:r>
                <a:rPr lang="de-DE" sz="3200">
                  <a:latin typeface="Arial"/>
                  <a:cs typeface="Arial"/>
                </a:rPr>
                <a:t>Nach Filterung und Vorverarbeitung der Datenbasis wurden erste Netzwerke trainiert. Diese schätzen für unterschiedliche Prognosezeitfenster die Wahrscheinlichkeiten für den maximalen Schweregrad (Klasse) einer hämodynamischen oder pulmonalen Dekompensation, bzw. den Score selbst. Als Eingabe dienen diesen Netzwerken entweder Vitalparameter-Zeitreihen in einem davorliegenden Beobachtungszeitfenster oder daraus abgeleitete Dekompensationsscores und Konfidenz-Zeitreihen. </a:t>
              </a:r>
              <a:endParaRPr lang="de-DE" sz="320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graphicFrame>
            <p:nvGraphicFramePr>
              <p:cNvPr id="12" name="Tabelle 12">
                <a:extLst>
                  <a:ext uri="{FF2B5EF4-FFF2-40B4-BE49-F238E27FC236}">
                    <a16:creationId xmlns:a16="http://schemas.microsoft.com/office/drawing/2014/main" id="{F61E1918-89C7-4D49-BF0A-4DF6A79C1651}"/>
                  </a:ext>
                </a:extLst>
              </p:cNvPr>
              <p:cNvGraphicFramePr>
                <a:graphicFrameLocks noGrp="1"/>
              </p:cNvGraphicFramePr>
              <p:nvPr>
                <p:extLst>
                  <p:ext uri="{D42A27DB-BD31-4B8C-83A1-F6EECF244321}">
                    <p14:modId xmlns:p14="http://schemas.microsoft.com/office/powerpoint/2010/main" val="601725742"/>
                  </p:ext>
                </p:extLst>
              </p:nvPr>
            </p:nvGraphicFramePr>
            <p:xfrm>
              <a:off x="15873414" y="33505291"/>
              <a:ext cx="8083865" cy="5367597"/>
            </p:xfrm>
            <a:graphic>
              <a:graphicData uri="http://schemas.openxmlformats.org/drawingml/2006/table">
                <a:tbl>
                  <a:tblPr firstRow="1" bandRow="1">
                    <a:tableStyleId>{00A15C55-8517-42AA-B614-E9B94910E393}</a:tableStyleId>
                  </a:tblPr>
                  <a:tblGrid>
                    <a:gridCol w="2655215">
                      <a:extLst>
                        <a:ext uri="{9D8B030D-6E8A-4147-A177-3AD203B41FA5}">
                          <a16:colId xmlns:a16="http://schemas.microsoft.com/office/drawing/2014/main" val="1974436321"/>
                        </a:ext>
                      </a:extLst>
                    </a:gridCol>
                    <a:gridCol w="1424539">
                      <a:extLst>
                        <a:ext uri="{9D8B030D-6E8A-4147-A177-3AD203B41FA5}">
                          <a16:colId xmlns:a16="http://schemas.microsoft.com/office/drawing/2014/main" val="3730086417"/>
                        </a:ext>
                      </a:extLst>
                    </a:gridCol>
                    <a:gridCol w="1193532">
                      <a:extLst>
                        <a:ext uri="{9D8B030D-6E8A-4147-A177-3AD203B41FA5}">
                          <a16:colId xmlns:a16="http://schemas.microsoft.com/office/drawing/2014/main" val="2371860409"/>
                        </a:ext>
                      </a:extLst>
                    </a:gridCol>
                    <a:gridCol w="1463040">
                      <a:extLst>
                        <a:ext uri="{9D8B030D-6E8A-4147-A177-3AD203B41FA5}">
                          <a16:colId xmlns:a16="http://schemas.microsoft.com/office/drawing/2014/main" val="240231464"/>
                        </a:ext>
                      </a:extLst>
                    </a:gridCol>
                    <a:gridCol w="1347539">
                      <a:extLst>
                        <a:ext uri="{9D8B030D-6E8A-4147-A177-3AD203B41FA5}">
                          <a16:colId xmlns:a16="http://schemas.microsoft.com/office/drawing/2014/main" val="538461205"/>
                        </a:ext>
                      </a:extLst>
                    </a:gridCol>
                  </a:tblGrid>
                  <a:tr h="534959">
                    <a:tc rowSpan="2">
                      <a:txBody>
                        <a:bodyPr/>
                        <a:lstStyle/>
                        <a:p>
                          <a:pPr algn="ctr"/>
                          <a:r>
                            <a:rPr lang="de-DE" sz="2800">
                              <a:solidFill>
                                <a:schemeClr val="tx1"/>
                              </a:solidFill>
                            </a:rPr>
                            <a:t>Datengrundlage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de-DE" sz="2800">
                              <a:solidFill>
                                <a:schemeClr val="tx1"/>
                              </a:solidFill>
                            </a:rPr>
                            <a:t>Kategorische Akkuratesse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de-DE" sz="2800"/>
                        </a:p>
                      </a:txBody>
                      <a:tcPr/>
                    </a:tc>
                    <a:tc gridSpan="2">
                      <a:txBody>
                        <a:bodyPr/>
                        <a:lstStyle/>
                        <a:p>
                          <a:pPr algn="ctr"/>
                          <a:r>
                            <a:rPr lang="de-DE" sz="2800" dirty="0">
                              <a:solidFill>
                                <a:schemeClr val="tx1"/>
                              </a:solidFill>
                            </a:rPr>
                            <a:t>AUROC-Score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de-DE" sz="2800"/>
                        </a:p>
                      </a:txBody>
                      <a:tcPr/>
                    </a:tc>
                    <a:extLst>
                      <a:ext uri="{0D108BD9-81ED-4DB2-BD59-A6C34878D82A}">
                        <a16:rowId xmlns:a16="http://schemas.microsoft.com/office/drawing/2014/main" val="167526462"/>
                      </a:ext>
                    </a:extLst>
                  </a:tr>
                  <a:tr h="375657">
                    <a:tc vMerge="1">
                      <a:txBody>
                        <a:bodyPr/>
                        <a:lstStyle/>
                        <a:p>
                          <a:endParaRPr lang="de-DE"/>
                        </a:p>
                      </a:txBody>
                      <a:tcPr/>
                    </a:tc>
                    <a:tc>
                      <a:txBody>
                        <a:bodyPr/>
                        <a:lstStyle/>
                        <a:p>
                          <a:pPr algn="ctr"/>
                          <a14:m>
                            <m:oMathPara xmlns:m="http://schemas.openxmlformats.org/officeDocument/2006/math">
                              <m:oMathParaPr>
                                <m:jc m:val="centerGroup"/>
                              </m:oMathParaPr>
                              <m:oMath xmlns:m="http://schemas.openxmlformats.org/officeDocument/2006/math">
                                <m:r>
                                  <a:rPr lang="de-DE" sz="2800" i="1" smtClean="0">
                                    <a:latin typeface="Cambria Math" panose="02040503050406030204" pitchFamily="18" charset="0"/>
                                    <a:ea typeface="Cambria Math" panose="02040503050406030204" pitchFamily="18" charset="0"/>
                                  </a:rPr>
                                  <m:t>∅</m:t>
                                </m:r>
                              </m:oMath>
                            </m:oMathPara>
                          </a14:m>
                          <a:endParaRPr lang="de-DE"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de-DE" sz="2800" i="1" smtClean="0">
                                    <a:latin typeface="Cambria Math" panose="02040503050406030204" pitchFamily="18" charset="0"/>
                                    <a:ea typeface="Cambria Math" panose="02040503050406030204" pitchFamily="18" charset="0"/>
                                  </a:rPr>
                                  <m:t>𝜎</m:t>
                                </m:r>
                              </m:oMath>
                            </m:oMathPara>
                          </a14:m>
                          <a:endParaRPr lang="de-DE"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de-DE" sz="2800" i="1" smtClean="0">
                                    <a:latin typeface="Cambria Math" panose="02040503050406030204" pitchFamily="18" charset="0"/>
                                    <a:ea typeface="Cambria Math" panose="02040503050406030204" pitchFamily="18" charset="0"/>
                                  </a:rPr>
                                  <m:t>∅</m:t>
                                </m:r>
                              </m:oMath>
                            </m:oMathPara>
                          </a14:m>
                          <a:endParaRPr lang="de-DE"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de-DE" sz="2800" i="1" smtClean="0">
                                    <a:latin typeface="Cambria Math" panose="02040503050406030204" pitchFamily="18" charset="0"/>
                                    <a:ea typeface="Cambria Math" panose="02040503050406030204" pitchFamily="18" charset="0"/>
                                  </a:rPr>
                                  <m:t>𝜎</m:t>
                                </m:r>
                              </m:oMath>
                            </m:oMathPara>
                          </a14:m>
                          <a:endParaRPr lang="de-DE" sz="2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269263"/>
                      </a:ext>
                    </a:extLst>
                  </a:tr>
                  <a:tr h="907363">
                    <a:tc>
                      <a:txBody>
                        <a:bodyPr/>
                        <a:lstStyle/>
                        <a:p>
                          <a:pPr algn="ctr"/>
                          <a:r>
                            <a:rPr lang="de-DE" sz="2800"/>
                            <a:t>Hämodynamisch</a:t>
                          </a:r>
                          <a:br>
                            <a:rPr lang="de-DE" sz="2800"/>
                          </a:br>
                          <a:r>
                            <a:rPr lang="de-DE" sz="2800"/>
                            <a:t>Parameter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79,88%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84867"/>
                      </a:ext>
                    </a:extLst>
                  </a:tr>
                  <a:tr h="876883">
                    <a:tc>
                      <a:txBody>
                        <a:bodyPr/>
                        <a:lstStyle/>
                        <a:p>
                          <a:pPr algn="ctr"/>
                          <a:r>
                            <a:rPr lang="de-DE" sz="2800"/>
                            <a:t>Hämodynamisch</a:t>
                          </a:r>
                          <a:br>
                            <a:rPr lang="de-DE" sz="2800"/>
                          </a:br>
                          <a:r>
                            <a:rPr lang="de-DE" sz="2800"/>
                            <a:t>Score/Konfidenz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79,55%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340718"/>
                      </a:ext>
                    </a:extLst>
                  </a:tr>
                  <a:tr h="821003">
                    <a:tc>
                      <a:txBody>
                        <a:bodyPr/>
                        <a:lstStyle/>
                        <a:p>
                          <a:pPr algn="ctr"/>
                          <a:r>
                            <a:rPr lang="de-DE" sz="2800"/>
                            <a:t>Pulmonal</a:t>
                          </a:r>
                          <a:br>
                            <a:rPr lang="de-DE" sz="2800"/>
                          </a:br>
                          <a:r>
                            <a:rPr lang="de-DE" sz="2800"/>
                            <a:t>Parameter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88,31%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016175"/>
                      </a:ext>
                    </a:extLst>
                  </a:tr>
                  <a:tr h="1069917">
                    <a:tc>
                      <a:txBody>
                        <a:bodyPr/>
                        <a:lstStyle/>
                        <a:p>
                          <a:pPr algn="ctr"/>
                          <a:r>
                            <a:rPr lang="de-DE" sz="2800" dirty="0"/>
                            <a:t>Pulmonal</a:t>
                          </a:r>
                          <a:br>
                            <a:rPr lang="de-DE" sz="2800" dirty="0"/>
                          </a:br>
                          <a:r>
                            <a:rPr lang="de-DE" sz="2800" dirty="0"/>
                            <a:t>Score/Konfidenz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88,72%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dirty="0"/>
                            <a:t>0,03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86332229"/>
                      </a:ext>
                    </a:extLst>
                  </a:tr>
                </a:tbl>
              </a:graphicData>
            </a:graphic>
          </p:graphicFrame>
        </mc:Choice>
        <mc:Fallback>
          <p:graphicFrame>
            <p:nvGraphicFramePr>
              <p:cNvPr id="12" name="Tabelle 12">
                <a:extLst>
                  <a:ext uri="{FF2B5EF4-FFF2-40B4-BE49-F238E27FC236}">
                    <a16:creationId xmlns:a16="http://schemas.microsoft.com/office/drawing/2014/main" id="{F61E1918-89C7-4D49-BF0A-4DF6A79C1651}"/>
                  </a:ext>
                </a:extLst>
              </p:cNvPr>
              <p:cNvGraphicFramePr>
                <a:graphicFrameLocks noGrp="1"/>
              </p:cNvGraphicFramePr>
              <p:nvPr>
                <p:extLst>
                  <p:ext uri="{D42A27DB-BD31-4B8C-83A1-F6EECF244321}">
                    <p14:modId xmlns:p14="http://schemas.microsoft.com/office/powerpoint/2010/main" val="601725742"/>
                  </p:ext>
                </p:extLst>
              </p:nvPr>
            </p:nvGraphicFramePr>
            <p:xfrm>
              <a:off x="15873414" y="33505291"/>
              <a:ext cx="8083865" cy="5367597"/>
            </p:xfrm>
            <a:graphic>
              <a:graphicData uri="http://schemas.openxmlformats.org/drawingml/2006/table">
                <a:tbl>
                  <a:tblPr firstRow="1" bandRow="1">
                    <a:tableStyleId>{00A15C55-8517-42AA-B614-E9B94910E393}</a:tableStyleId>
                  </a:tblPr>
                  <a:tblGrid>
                    <a:gridCol w="2655215">
                      <a:extLst>
                        <a:ext uri="{9D8B030D-6E8A-4147-A177-3AD203B41FA5}">
                          <a16:colId xmlns:a16="http://schemas.microsoft.com/office/drawing/2014/main" val="1974436321"/>
                        </a:ext>
                      </a:extLst>
                    </a:gridCol>
                    <a:gridCol w="1424539">
                      <a:extLst>
                        <a:ext uri="{9D8B030D-6E8A-4147-A177-3AD203B41FA5}">
                          <a16:colId xmlns:a16="http://schemas.microsoft.com/office/drawing/2014/main" val="3730086417"/>
                        </a:ext>
                      </a:extLst>
                    </a:gridCol>
                    <a:gridCol w="1193532">
                      <a:extLst>
                        <a:ext uri="{9D8B030D-6E8A-4147-A177-3AD203B41FA5}">
                          <a16:colId xmlns:a16="http://schemas.microsoft.com/office/drawing/2014/main" val="2371860409"/>
                        </a:ext>
                      </a:extLst>
                    </a:gridCol>
                    <a:gridCol w="1463040">
                      <a:extLst>
                        <a:ext uri="{9D8B030D-6E8A-4147-A177-3AD203B41FA5}">
                          <a16:colId xmlns:a16="http://schemas.microsoft.com/office/drawing/2014/main" val="240231464"/>
                        </a:ext>
                      </a:extLst>
                    </a:gridCol>
                    <a:gridCol w="1347539">
                      <a:extLst>
                        <a:ext uri="{9D8B030D-6E8A-4147-A177-3AD203B41FA5}">
                          <a16:colId xmlns:a16="http://schemas.microsoft.com/office/drawing/2014/main" val="538461205"/>
                        </a:ext>
                      </a:extLst>
                    </a:gridCol>
                  </a:tblGrid>
                  <a:tr h="944880">
                    <a:tc rowSpan="2">
                      <a:txBody>
                        <a:bodyPr/>
                        <a:lstStyle/>
                        <a:p>
                          <a:pPr algn="ctr"/>
                          <a:r>
                            <a:rPr lang="de-DE" sz="2800">
                              <a:solidFill>
                                <a:schemeClr val="tx1"/>
                              </a:solidFill>
                            </a:rPr>
                            <a:t>Datengrundlage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de-DE" sz="2800">
                              <a:solidFill>
                                <a:schemeClr val="tx1"/>
                              </a:solidFill>
                            </a:rPr>
                            <a:t>Kategorische Akkuratesse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de-DE" sz="2800"/>
                        </a:p>
                      </a:txBody>
                      <a:tcPr/>
                    </a:tc>
                    <a:tc gridSpan="2">
                      <a:txBody>
                        <a:bodyPr/>
                        <a:lstStyle/>
                        <a:p>
                          <a:pPr algn="ctr"/>
                          <a:r>
                            <a:rPr lang="de-DE" sz="2800" dirty="0">
                              <a:solidFill>
                                <a:schemeClr val="tx1"/>
                              </a:solidFill>
                            </a:rPr>
                            <a:t>AUROC-Score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de-DE" sz="2800"/>
                        </a:p>
                      </a:txBody>
                      <a:tcPr/>
                    </a:tc>
                    <a:extLst>
                      <a:ext uri="{0D108BD9-81ED-4DB2-BD59-A6C34878D82A}">
                        <a16:rowId xmlns:a16="http://schemas.microsoft.com/office/drawing/2014/main" val="167526462"/>
                      </a:ext>
                    </a:extLst>
                  </a:tr>
                  <a:tr h="518160">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186752" t="-192941" r="-282051" b="-763529"/>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342347" t="-192941" r="-236735" b="-763529"/>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361250" t="-192941" r="-93333" b="-763529"/>
                          </a:stretch>
                        </a:blipFill>
                      </a:tcPr>
                    </a:tc>
                    <a:tc>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500905" t="-192941" r="-1357" b="-763529"/>
                          </a:stretch>
                        </a:blipFill>
                      </a:tcPr>
                    </a:tc>
                    <a:extLst>
                      <a:ext uri="{0D108BD9-81ED-4DB2-BD59-A6C34878D82A}">
                        <a16:rowId xmlns:a16="http://schemas.microsoft.com/office/drawing/2014/main" val="2578269263"/>
                      </a:ext>
                    </a:extLst>
                  </a:tr>
                  <a:tr h="944880">
                    <a:tc>
                      <a:txBody>
                        <a:bodyPr/>
                        <a:lstStyle/>
                        <a:p>
                          <a:pPr algn="ctr"/>
                          <a:r>
                            <a:rPr lang="de-DE" sz="2800"/>
                            <a:t>Hämodynamisch</a:t>
                          </a:r>
                          <a:br>
                            <a:rPr lang="de-DE" sz="2800"/>
                          </a:br>
                          <a:r>
                            <a:rPr lang="de-DE" sz="2800"/>
                            <a:t>Parameter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79,88%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84867"/>
                      </a:ext>
                    </a:extLst>
                  </a:tr>
                  <a:tr h="944880">
                    <a:tc>
                      <a:txBody>
                        <a:bodyPr/>
                        <a:lstStyle/>
                        <a:p>
                          <a:pPr algn="ctr"/>
                          <a:r>
                            <a:rPr lang="de-DE" sz="2800"/>
                            <a:t>Hämodynamisch</a:t>
                          </a:r>
                          <a:br>
                            <a:rPr lang="de-DE" sz="2800"/>
                          </a:br>
                          <a:r>
                            <a:rPr lang="de-DE" sz="2800"/>
                            <a:t>Score/Konfidenz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79,55%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340718"/>
                      </a:ext>
                    </a:extLst>
                  </a:tr>
                  <a:tr h="944880">
                    <a:tc>
                      <a:txBody>
                        <a:bodyPr/>
                        <a:lstStyle/>
                        <a:p>
                          <a:pPr algn="ctr"/>
                          <a:r>
                            <a:rPr lang="de-DE" sz="2800"/>
                            <a:t>Pulmonal</a:t>
                          </a:r>
                          <a:br>
                            <a:rPr lang="de-DE" sz="2800"/>
                          </a:br>
                          <a:r>
                            <a:rPr lang="de-DE" sz="2800"/>
                            <a:t>Parameter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88,31%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2800"/>
                            <a:t>0,03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016175"/>
                      </a:ext>
                    </a:extLst>
                  </a:tr>
                  <a:tr h="1069917">
                    <a:tc>
                      <a:txBody>
                        <a:bodyPr/>
                        <a:lstStyle/>
                        <a:p>
                          <a:pPr algn="ctr"/>
                          <a:r>
                            <a:rPr lang="de-DE" sz="2800" dirty="0"/>
                            <a:t>Pulmonal</a:t>
                          </a:r>
                          <a:br>
                            <a:rPr lang="de-DE" sz="2800" dirty="0"/>
                          </a:br>
                          <a:r>
                            <a:rPr lang="de-DE" sz="2800" dirty="0"/>
                            <a:t>Score/Konfidenz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88,72%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sz="2800" dirty="0"/>
                            <a:t>0,03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86332229"/>
                      </a:ext>
                    </a:extLst>
                  </a:tr>
                </a:tbl>
              </a:graphicData>
            </a:graphic>
          </p:graphicFrame>
        </mc:Fallback>
      </mc:AlternateContent>
      <p:sp>
        <p:nvSpPr>
          <p:cNvPr id="48" name="Textfeld 47">
            <a:extLst>
              <a:ext uri="{FF2B5EF4-FFF2-40B4-BE49-F238E27FC236}">
                <a16:creationId xmlns:a16="http://schemas.microsoft.com/office/drawing/2014/main" id="{3BBD1F4B-7C3D-47BC-8AB0-0BA5235D9F2F}"/>
              </a:ext>
            </a:extLst>
          </p:cNvPr>
          <p:cNvSpPr txBox="1"/>
          <p:nvPr/>
        </p:nvSpPr>
        <p:spPr>
          <a:xfrm>
            <a:off x="0" y="3453002"/>
            <a:ext cx="30275216" cy="2308324"/>
          </a:xfrm>
          <a:prstGeom prst="rect">
            <a:avLst/>
          </a:prstGeom>
          <a:noFill/>
        </p:spPr>
        <p:txBody>
          <a:bodyPr wrap="square" rtlCol="0">
            <a:spAutoFit/>
          </a:bodyPr>
          <a:lstStyle/>
          <a:p>
            <a:pPr algn="ctr"/>
            <a:r>
              <a:rPr lang="de-DE" sz="4800" dirty="0">
                <a:solidFill>
                  <a:schemeClr val="bg1"/>
                </a:solidFill>
                <a:latin typeface="Arial" panose="020B0604020202020204" pitchFamily="34" charset="0"/>
                <a:cs typeface="Arial" panose="020B0604020202020204" pitchFamily="34" charset="0"/>
              </a:rPr>
              <a:t>Weitere Projektmitglieder: Prof. Dr. </a:t>
            </a:r>
            <a:r>
              <a:rPr lang="de-DE" sz="4800" dirty="0" err="1">
                <a:solidFill>
                  <a:schemeClr val="bg1"/>
                </a:solidFill>
                <a:latin typeface="Arial" panose="020B0604020202020204" pitchFamily="34" charset="0"/>
                <a:cs typeface="Arial" panose="020B0604020202020204" pitchFamily="34" charset="0"/>
              </a:rPr>
              <a:t>Med</a:t>
            </a:r>
            <a:r>
              <a:rPr lang="de-DE" sz="4800" dirty="0">
                <a:solidFill>
                  <a:schemeClr val="bg1"/>
                </a:solidFill>
                <a:latin typeface="Arial" panose="020B0604020202020204" pitchFamily="34" charset="0"/>
                <a:cs typeface="Arial" panose="020B0604020202020204" pitchFamily="34" charset="0"/>
              </a:rPr>
              <a:t> Rolf </a:t>
            </a:r>
            <a:r>
              <a:rPr lang="de-DE" sz="4800" dirty="0" err="1">
                <a:solidFill>
                  <a:schemeClr val="bg1"/>
                </a:solidFill>
                <a:latin typeface="Arial" panose="020B0604020202020204" pitchFamily="34" charset="0"/>
                <a:cs typeface="Arial" panose="020B0604020202020204" pitchFamily="34" charset="0"/>
              </a:rPr>
              <a:t>Dembinski</a:t>
            </a:r>
            <a:r>
              <a:rPr lang="de-DE" sz="4800" dirty="0">
                <a:solidFill>
                  <a:schemeClr val="bg1"/>
                </a:solidFill>
                <a:latin typeface="Arial" panose="020B0604020202020204" pitchFamily="34" charset="0"/>
                <a:cs typeface="Arial" panose="020B0604020202020204" pitchFamily="34" charset="0"/>
              </a:rPr>
              <a:t>, Dr.-Ing. Serge Autexier, Prof. Dr. Christoph Lüth,</a:t>
            </a:r>
            <a:br>
              <a:rPr lang="de-DE" sz="4800" dirty="0">
                <a:solidFill>
                  <a:schemeClr val="bg1"/>
                </a:solidFill>
                <a:latin typeface="Arial" panose="020B0604020202020204" pitchFamily="34" charset="0"/>
                <a:cs typeface="Arial" panose="020B0604020202020204" pitchFamily="34" charset="0"/>
              </a:rPr>
            </a:br>
            <a:r>
              <a:rPr lang="de-DE" sz="4800" dirty="0">
                <a:solidFill>
                  <a:schemeClr val="bg1"/>
                </a:solidFill>
                <a:latin typeface="Arial" panose="020B0604020202020204" pitchFamily="34" charset="0"/>
                <a:cs typeface="Arial" panose="020B0604020202020204" pitchFamily="34" charset="0"/>
              </a:rPr>
              <a:t>Ariane </a:t>
            </a:r>
            <a:r>
              <a:rPr lang="de-DE" sz="4800" dirty="0" err="1">
                <a:solidFill>
                  <a:schemeClr val="bg1"/>
                </a:solidFill>
                <a:latin typeface="Arial" panose="020B0604020202020204" pitchFamily="34" charset="0"/>
                <a:cs typeface="Arial" panose="020B0604020202020204" pitchFamily="34" charset="0"/>
              </a:rPr>
              <a:t>Ziehn</a:t>
            </a:r>
            <a:r>
              <a:rPr lang="de-DE" sz="4800" dirty="0">
                <a:solidFill>
                  <a:schemeClr val="bg1"/>
                </a:solidFill>
                <a:latin typeface="Arial" panose="020B0604020202020204" pitchFamily="34" charset="0"/>
                <a:cs typeface="Arial" panose="020B0604020202020204" pitchFamily="34" charset="0"/>
              </a:rPr>
              <a:t> und Christoph </a:t>
            </a:r>
            <a:r>
              <a:rPr lang="de-DE" sz="4800" dirty="0" err="1">
                <a:solidFill>
                  <a:schemeClr val="bg1"/>
                </a:solidFill>
                <a:latin typeface="Arial" panose="020B0604020202020204" pitchFamily="34" charset="0"/>
                <a:cs typeface="Arial" panose="020B0604020202020204" pitchFamily="34" charset="0"/>
              </a:rPr>
              <a:t>Int</a:t>
            </a:r>
            <a:r>
              <a:rPr lang="de-DE" sz="4800" dirty="0">
                <a:solidFill>
                  <a:schemeClr val="bg1"/>
                </a:solidFill>
                <a:latin typeface="Arial" panose="020B0604020202020204" pitchFamily="34" charset="0"/>
                <a:cs typeface="Arial" panose="020B0604020202020204" pitchFamily="34" charset="0"/>
              </a:rPr>
              <a:t>-Veen</a:t>
            </a:r>
            <a:br>
              <a:rPr lang="de-DE" sz="4800" dirty="0">
                <a:solidFill>
                  <a:schemeClr val="bg1"/>
                </a:solidFill>
                <a:latin typeface="Arial" panose="020B0604020202020204" pitchFamily="34" charset="0"/>
                <a:cs typeface="Arial" panose="020B0604020202020204" pitchFamily="34" charset="0"/>
              </a:rPr>
            </a:br>
            <a:r>
              <a:rPr lang="de-DE" sz="4800" dirty="0">
                <a:solidFill>
                  <a:schemeClr val="bg1"/>
                </a:solidFill>
                <a:latin typeface="Arial" panose="020B0604020202020204" pitchFamily="34" charset="0"/>
                <a:cs typeface="Arial" panose="020B0604020202020204" pitchFamily="34" charset="0"/>
              </a:rPr>
              <a:t> </a:t>
            </a:r>
          </a:p>
        </p:txBody>
      </p:sp>
      <p:grpSp>
        <p:nvGrpSpPr>
          <p:cNvPr id="40" name="Gruppieren 39">
            <a:extLst>
              <a:ext uri="{FF2B5EF4-FFF2-40B4-BE49-F238E27FC236}">
                <a16:creationId xmlns:a16="http://schemas.microsoft.com/office/drawing/2014/main" id="{D0B1152E-99AE-4E49-A6F5-88B05CE05DAD}"/>
              </a:ext>
            </a:extLst>
          </p:cNvPr>
          <p:cNvGrpSpPr/>
          <p:nvPr/>
        </p:nvGrpSpPr>
        <p:grpSpPr>
          <a:xfrm>
            <a:off x="23863403" y="33513059"/>
            <a:ext cx="5414686" cy="5339570"/>
            <a:chOff x="23863403" y="33513059"/>
            <a:chExt cx="5414686" cy="5339570"/>
          </a:xfrm>
        </p:grpSpPr>
        <p:graphicFrame>
          <p:nvGraphicFramePr>
            <p:cNvPr id="44" name="Diagramm 43">
              <a:extLst>
                <a:ext uri="{FF2B5EF4-FFF2-40B4-BE49-F238E27FC236}">
                  <a16:creationId xmlns:a16="http://schemas.microsoft.com/office/drawing/2014/main" id="{31994AF2-C1AE-45E2-B517-B261F6A88E1C}"/>
                </a:ext>
              </a:extLst>
            </p:cNvPr>
            <p:cNvGraphicFramePr/>
            <p:nvPr>
              <p:extLst>
                <p:ext uri="{D42A27DB-BD31-4B8C-83A1-F6EECF244321}">
                  <p14:modId xmlns:p14="http://schemas.microsoft.com/office/powerpoint/2010/main" val="3594686931"/>
                </p:ext>
              </p:extLst>
            </p:nvPr>
          </p:nvGraphicFramePr>
          <p:xfrm>
            <a:off x="23863689" y="33513059"/>
            <a:ext cx="5414400" cy="272062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9" name="Diagramm 48">
              <a:extLst>
                <a:ext uri="{FF2B5EF4-FFF2-40B4-BE49-F238E27FC236}">
                  <a16:creationId xmlns:a16="http://schemas.microsoft.com/office/drawing/2014/main" id="{92C02BE9-D7F1-42A1-9163-FDB41E8ECC5F}"/>
                </a:ext>
              </a:extLst>
            </p:cNvPr>
            <p:cNvGraphicFramePr/>
            <p:nvPr>
              <p:extLst>
                <p:ext uri="{D42A27DB-BD31-4B8C-83A1-F6EECF244321}">
                  <p14:modId xmlns:p14="http://schemas.microsoft.com/office/powerpoint/2010/main" val="3712909255"/>
                </p:ext>
              </p:extLst>
            </p:nvPr>
          </p:nvGraphicFramePr>
          <p:xfrm>
            <a:off x="23863403" y="36233685"/>
            <a:ext cx="5414650" cy="2618944"/>
          </p:xfrm>
          <a:graphic>
            <a:graphicData uri="http://schemas.openxmlformats.org/drawingml/2006/chart">
              <c:chart xmlns:c="http://schemas.openxmlformats.org/drawingml/2006/chart" xmlns:r="http://schemas.openxmlformats.org/officeDocument/2006/relationships" r:id="rId14"/>
            </a:graphicData>
          </a:graphic>
        </p:graphicFrame>
      </p:grpSp>
      <p:sp>
        <p:nvSpPr>
          <p:cNvPr id="54" name="Textfeld 53">
            <a:extLst>
              <a:ext uri="{FF2B5EF4-FFF2-40B4-BE49-F238E27FC236}">
                <a16:creationId xmlns:a16="http://schemas.microsoft.com/office/drawing/2014/main" id="{841B8E43-6424-4060-8E81-4E4B8E650D9C}"/>
              </a:ext>
            </a:extLst>
          </p:cNvPr>
          <p:cNvSpPr txBox="1"/>
          <p:nvPr/>
        </p:nvSpPr>
        <p:spPr>
          <a:xfrm>
            <a:off x="16201790" y="39055268"/>
            <a:ext cx="12706812" cy="523220"/>
          </a:xfrm>
          <a:prstGeom prst="rect">
            <a:avLst/>
          </a:prstGeom>
          <a:noFill/>
        </p:spPr>
        <p:txBody>
          <a:bodyPr wrap="none" rtlCol="0">
            <a:spAutoFit/>
          </a:bodyPr>
          <a:lstStyle/>
          <a:p>
            <a:r>
              <a:rPr lang="de-DE" sz="2800" dirty="0">
                <a:highlight>
                  <a:srgbClr val="EAE9E4"/>
                </a:highlight>
              </a:rPr>
              <a:t>Abb. 5: Klassen-Prädiktion (links) und Vorhersage der </a:t>
            </a:r>
            <a:r>
              <a:rPr lang="de-DE" sz="2800" dirty="0" err="1">
                <a:highlight>
                  <a:srgbClr val="EAE9E4"/>
                </a:highlight>
              </a:rPr>
              <a:t>Dekompensationsscores</a:t>
            </a:r>
            <a:r>
              <a:rPr lang="de-DE" sz="2800" dirty="0">
                <a:highlight>
                  <a:srgbClr val="EAE9E4"/>
                </a:highlight>
              </a:rPr>
              <a:t> (rechts)</a:t>
            </a:r>
          </a:p>
        </p:txBody>
      </p:sp>
      <p:pic>
        <p:nvPicPr>
          <p:cNvPr id="33" name="Picture 32">
            <a:extLst>
              <a:ext uri="{FF2B5EF4-FFF2-40B4-BE49-F238E27FC236}">
                <a16:creationId xmlns:a16="http://schemas.microsoft.com/office/drawing/2014/main" id="{62249FA4-08D9-DF40-8772-7BE920F4B7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744699" y="40371222"/>
            <a:ext cx="4827600" cy="2018815"/>
          </a:xfrm>
          <a:prstGeom prst="rect">
            <a:avLst/>
          </a:prstGeom>
        </p:spPr>
      </p:pic>
    </p:spTree>
    <p:extLst>
      <p:ext uri="{BB962C8B-B14F-4D97-AF65-F5344CB8AC3E}">
        <p14:creationId xmlns:p14="http://schemas.microsoft.com/office/powerpoint/2010/main" val="72511610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E7C3109A8ED40B7059E338730487B" ma:contentTypeVersion="13" ma:contentTypeDescription="Create a new document." ma:contentTypeScope="" ma:versionID="60685c940d1a21cb17a82db25bbe5ba0">
  <xsd:schema xmlns:xsd="http://www.w3.org/2001/XMLSchema" xmlns:xs="http://www.w3.org/2001/XMLSchema" xmlns:p="http://schemas.microsoft.com/office/2006/metadata/properties" xmlns:ns2="fb75fef6-dbba-43c2-bd77-5e2973926c0e" xmlns:ns3="6be5e7ce-9f58-401d-8166-6a8f4524c7f9" targetNamespace="http://schemas.microsoft.com/office/2006/metadata/properties" ma:root="true" ma:fieldsID="7c043c3e81c1b74a5bf5b59cdf9646d5" ns2:_="" ns3:_="">
    <xsd:import namespace="fb75fef6-dbba-43c2-bd77-5e2973926c0e"/>
    <xsd:import namespace="6be5e7ce-9f58-401d-8166-6a8f4524c7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5fef6-dbba-43c2-bd77-5e2973926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25b3d-652b-4f82-9d24-d244b1ab6c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e5e7ce-9f58-401d-8166-6a8f4524c7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c8ba04b-3aeb-4447-b621-fef4ffde6341}" ma:internalName="TaxCatchAll" ma:showField="CatchAllData" ma:web="6be5e7ce-9f58-401d-8166-6a8f4524c7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75fef6-dbba-43c2-bd77-5e2973926c0e">
      <Terms xmlns="http://schemas.microsoft.com/office/infopath/2007/PartnerControls"/>
    </lcf76f155ced4ddcb4097134ff3c332f>
    <TaxCatchAll xmlns="6be5e7ce-9f58-401d-8166-6a8f4524c7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D0712-7184-4758-ABCD-AC618D51720D}"/>
</file>

<file path=customXml/itemProps2.xml><?xml version="1.0" encoding="utf-8"?>
<ds:datastoreItem xmlns:ds="http://schemas.openxmlformats.org/officeDocument/2006/customXml" ds:itemID="{F7348761-7F53-4847-840D-A322881E1C6C}">
  <ds:schemaRefs>
    <ds:schemaRef ds:uri="http://purl.org/dc/elements/1.1/"/>
    <ds:schemaRef ds:uri="http://purl.org/dc/terms/"/>
    <ds:schemaRef ds:uri="http://schemas.microsoft.com/office/2006/metadata/properties"/>
    <ds:schemaRef ds:uri="6be5e7ce-9f58-401d-8166-6a8f4524c7f9"/>
    <ds:schemaRef ds:uri="http://schemas.microsoft.com/office/2006/documentManagement/types"/>
    <ds:schemaRef ds:uri="http://schemas.microsoft.com/office/infopath/2007/PartnerControls"/>
    <ds:schemaRef ds:uri="fb75fef6-dbba-43c2-bd77-5e2973926c0e"/>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5B1ED96-B320-4B16-8743-0D2EC2460B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558</Words>
  <Application>Microsoft Office PowerPoint</Application>
  <PresentationFormat>Benutzerdefiniert</PresentationFormat>
  <Paragraphs>53</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Cambria Math</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Nele Balke</dc:creator>
  <cp:lastModifiedBy>Christian Mandel</cp:lastModifiedBy>
  <cp:revision>11</cp:revision>
  <dcterms:created xsi:type="dcterms:W3CDTF">2021-10-07T07:45:09Z</dcterms:created>
  <dcterms:modified xsi:type="dcterms:W3CDTF">2021-11-08T10:34:26Z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0x010100611E7C3109A8ED40B7059E338730487B</vt:lpwstr>
  </property>
</Properties>
</file>