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42803763" cy="30275213"/>
  <p:notesSz cx="7099300" cy="10234613"/>
  <p:embeddedFontLst>
    <p:embeddedFont>
      <p:font typeface="Helvetica" panose="020B060402020202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mbria Math" panose="02040503050406030204" pitchFamily="18" charset="0"/>
      <p:regular r:id="rId13"/>
    </p:embeddedFont>
  </p:embeddedFontLst>
  <p:defaultTextStyle>
    <a:defPPr>
      <a:defRPr lang="de-DE"/>
    </a:defPPr>
    <a:lvl1pPr marL="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5" userDrawn="1">
          <p15:clr>
            <a:srgbClr val="A4A3A4"/>
          </p15:clr>
        </p15:guide>
        <p15:guide id="2" pos="134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446" autoAdjust="0"/>
    <p:restoredTop sz="94660"/>
  </p:normalViewPr>
  <p:slideViewPr>
    <p:cSldViewPr snapToGrid="0">
      <p:cViewPr>
        <p:scale>
          <a:sx n="100" d="100"/>
          <a:sy n="100" d="100"/>
        </p:scale>
        <p:origin x="72" y="-4512"/>
      </p:cViewPr>
      <p:guideLst>
        <p:guide orient="horz" pos="9535"/>
        <p:guide pos="134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800000" cy="180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3BC16-A8E8-458E-AB30-9217D6BB674D}" type="datetimeFigureOut">
              <a:rPr lang="de-DE" smtClean="0"/>
              <a:t>08.05.2018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4550-7260-4BFB-B4C4-7F310DF17B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884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3BC16-A8E8-458E-AB30-9217D6BB674D}" type="datetimeFigureOut">
              <a:rPr lang="de-DE" smtClean="0"/>
              <a:t>08.05.2018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4550-7260-4BFB-B4C4-7F310DF17B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914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3BC16-A8E8-458E-AB30-9217D6BB674D}" type="datetimeFigureOut">
              <a:rPr lang="de-DE" smtClean="0"/>
              <a:t>08.05.2018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4550-7260-4BFB-B4C4-7F310DF17B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057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3BC16-A8E8-458E-AB30-9217D6BB674D}" type="datetimeFigureOut">
              <a:rPr lang="de-DE" smtClean="0"/>
              <a:t>08.05.2018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4550-7260-4BFB-B4C4-7F310DF17B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8546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/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3BC16-A8E8-458E-AB30-9217D6BB674D}" type="datetimeFigureOut">
              <a:rPr lang="de-DE" smtClean="0"/>
              <a:t>08.05.2018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4550-7260-4BFB-B4C4-7F310DF17B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439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3BC16-A8E8-458E-AB30-9217D6BB674D}" type="datetimeFigureOut">
              <a:rPr lang="de-DE" smtClean="0"/>
              <a:t>08.05.2018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4550-7260-4BFB-B4C4-7F310DF17B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9590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3BC16-A8E8-458E-AB30-9217D6BB674D}" type="datetimeFigureOut">
              <a:rPr lang="de-DE" smtClean="0"/>
              <a:t>08.05.2018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4550-7260-4BFB-B4C4-7F310DF17B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6534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3BC16-A8E8-458E-AB30-9217D6BB674D}" type="datetimeFigureOut">
              <a:rPr lang="de-DE" smtClean="0"/>
              <a:t>08.05.2018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4550-7260-4BFB-B4C4-7F310DF17B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0567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3BC16-A8E8-458E-AB30-9217D6BB674D}" type="datetimeFigureOut">
              <a:rPr lang="de-DE" smtClean="0"/>
              <a:t>08.05.2018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4550-7260-4BFB-B4C4-7F310DF17B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0162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3BC16-A8E8-458E-AB30-9217D6BB674D}" type="datetimeFigureOut">
              <a:rPr lang="de-DE" smtClean="0"/>
              <a:t>08.05.2018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4550-7260-4BFB-B4C4-7F310DF17B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458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3BC16-A8E8-458E-AB30-9217D6BB674D}" type="datetimeFigureOut">
              <a:rPr lang="de-DE" smtClean="0"/>
              <a:t>08.05.2018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4550-7260-4BFB-B4C4-7F310DF17B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8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3BC16-A8E8-458E-AB30-9217D6BB674D}" type="datetimeFigureOut">
              <a:rPr lang="de-DE" smtClean="0"/>
              <a:t>08.05.2018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84550-7260-4BFB-B4C4-7F310DF17B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194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mp"/><Relationship Id="rId13" Type="http://schemas.openxmlformats.org/officeDocument/2006/relationships/image" Target="../media/image12.png"/><Relationship Id="rId18" Type="http://schemas.openxmlformats.org/officeDocument/2006/relationships/image" Target="../media/image17.wmf"/><Relationship Id="rId3" Type="http://schemas.openxmlformats.org/officeDocument/2006/relationships/image" Target="../media/image2.jpg"/><Relationship Id="rId21" Type="http://schemas.openxmlformats.org/officeDocument/2006/relationships/image" Target="../media/image19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24" Type="http://schemas.openxmlformats.org/officeDocument/2006/relationships/image" Target="../media/image18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10" Type="http://schemas.openxmlformats.org/officeDocument/2006/relationships/image" Target="../media/image9.tmp"/><Relationship Id="rId4" Type="http://schemas.openxmlformats.org/officeDocument/2006/relationships/image" Target="../media/image3.png"/><Relationship Id="rId9" Type="http://schemas.openxmlformats.org/officeDocument/2006/relationships/image" Target="../media/image8.tmp"/><Relationship Id="rId14" Type="http://schemas.openxmlformats.org/officeDocument/2006/relationships/image" Target="../media/image13.png"/><Relationship Id="rId22" Type="http://schemas.openxmlformats.org/officeDocument/2006/relationships/image" Target="../media/image2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bgerundetes Rechteck 10"/>
          <p:cNvSpPr/>
          <p:nvPr/>
        </p:nvSpPr>
        <p:spPr>
          <a:xfrm>
            <a:off x="1600200" y="738000"/>
            <a:ext cx="39600000" cy="28800000"/>
          </a:xfrm>
          <a:prstGeom prst="roundRect">
            <a:avLst>
              <a:gd name="adj" fmla="val 2158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Abgerundetes Rechteck 12"/>
          <p:cNvSpPr/>
          <p:nvPr/>
        </p:nvSpPr>
        <p:spPr>
          <a:xfrm>
            <a:off x="1600200" y="738000"/>
            <a:ext cx="19800000" cy="26280000"/>
          </a:xfrm>
          <a:prstGeom prst="roundRect">
            <a:avLst>
              <a:gd name="adj" fmla="val 3199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13"/>
          <p:cNvSpPr/>
          <p:nvPr/>
        </p:nvSpPr>
        <p:spPr>
          <a:xfrm>
            <a:off x="21400200" y="738000"/>
            <a:ext cx="19800000" cy="26280000"/>
          </a:xfrm>
          <a:prstGeom prst="roundRect">
            <a:avLst>
              <a:gd name="adj" fmla="val 3199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s Rechteck 9"/>
          <p:cNvSpPr/>
          <p:nvPr/>
        </p:nvSpPr>
        <p:spPr>
          <a:xfrm>
            <a:off x="1600200" y="27018000"/>
            <a:ext cx="39600000" cy="2520000"/>
          </a:xfrm>
          <a:prstGeom prst="roundRect">
            <a:avLst>
              <a:gd name="adj" fmla="val 24715"/>
            </a:avLst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884" y="27588599"/>
            <a:ext cx="3343285" cy="13788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137268" y="27677837"/>
            <a:ext cx="64531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/>
              <a:t>1</a:t>
            </a:r>
            <a:r>
              <a:rPr lang="en-US" sz="2400" dirty="0" smtClean="0"/>
              <a:t>German Research Center for Artificial Intelligence</a:t>
            </a:r>
          </a:p>
          <a:p>
            <a:r>
              <a:rPr lang="en-US" sz="2400" dirty="0" smtClean="0"/>
              <a:t>  Department for Cyber Physical Systems</a:t>
            </a:r>
          </a:p>
          <a:p>
            <a:r>
              <a:rPr lang="en-US" sz="2400" dirty="0" smtClean="0"/>
              <a:t>  Bremen, Germany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3480" y="27588601"/>
            <a:ext cx="5813836" cy="13788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8770415" y="27677837"/>
            <a:ext cx="55701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/>
              <a:t>2</a:t>
            </a:r>
            <a:r>
              <a:rPr lang="en-US" sz="2400" dirty="0" smtClean="0"/>
              <a:t>Hospital Bremen Nord, Clinic for Geriatrics</a:t>
            </a:r>
          </a:p>
          <a:p>
            <a:r>
              <a:rPr lang="en-US" sz="2400" baseline="30000" dirty="0" smtClean="0"/>
              <a:t>3</a:t>
            </a:r>
            <a:r>
              <a:rPr lang="en-US" sz="2400" dirty="0" smtClean="0"/>
              <a:t>Gesundheit Nord gGmbH</a:t>
            </a:r>
          </a:p>
          <a:p>
            <a:r>
              <a:rPr lang="en-US" sz="2400" dirty="0" smtClean="0"/>
              <a:t>  Bremen, Germany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693" y="27588601"/>
            <a:ext cx="5996393" cy="13788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0703185" y="27862502"/>
            <a:ext cx="3903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/>
              <a:t>4</a:t>
            </a:r>
            <a:r>
              <a:rPr lang="en-US" sz="2400" dirty="0" smtClean="0"/>
              <a:t>Budelmann Elektronik GmbH</a:t>
            </a:r>
          </a:p>
          <a:p>
            <a:r>
              <a:rPr lang="en-US" sz="2400" dirty="0" smtClean="0"/>
              <a:t>Münster, Germany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917" y="27408600"/>
            <a:ext cx="1738800" cy="17388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6711814" y="27862500"/>
            <a:ext cx="3583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/>
              <a:t>5</a:t>
            </a:r>
            <a:r>
              <a:rPr lang="en-US" sz="2400" dirty="0" smtClean="0"/>
              <a:t>Topro GmbH</a:t>
            </a:r>
          </a:p>
          <a:p>
            <a:r>
              <a:rPr lang="en-US" sz="2400" dirty="0" smtClean="0"/>
              <a:t>Fürstenfeldbruck, Germany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322000" y="1098000"/>
            <a:ext cx="7105984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500" dirty="0" smtClean="0"/>
              <a:t>Experimental Evaluation</a:t>
            </a:r>
            <a:endParaRPr lang="en-US" sz="5500" dirty="0"/>
          </a:p>
        </p:txBody>
      </p:sp>
      <p:sp>
        <p:nvSpPr>
          <p:cNvPr id="17" name="Textfeld 16"/>
          <p:cNvSpPr txBox="1"/>
          <p:nvPr/>
        </p:nvSpPr>
        <p:spPr>
          <a:xfrm>
            <a:off x="22122000" y="1098000"/>
            <a:ext cx="7561237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500" dirty="0" smtClean="0"/>
              <a:t>Ongoing and Future Work</a:t>
            </a:r>
            <a:endParaRPr lang="en-US" sz="5500" dirty="0"/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857" y="22621078"/>
            <a:ext cx="8129203" cy="4235229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4938" y="3086585"/>
            <a:ext cx="4017711" cy="4665901"/>
          </a:xfrm>
          <a:prstGeom prst="rect">
            <a:avLst/>
          </a:prstGeom>
        </p:spPr>
      </p:pic>
      <p:pic>
        <p:nvPicPr>
          <p:cNvPr id="30" name="Grafik 29" descr="Bildschirmausschnitt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99" y="14182275"/>
            <a:ext cx="8556843" cy="5949895"/>
          </a:xfrm>
          <a:prstGeom prst="rect">
            <a:avLst/>
          </a:prstGeom>
        </p:spPr>
      </p:pic>
      <p:pic>
        <p:nvPicPr>
          <p:cNvPr id="31" name="Grafik 30" descr="Bildschirmausschnitt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1021" y="16102631"/>
            <a:ext cx="3124431" cy="4007324"/>
          </a:xfrm>
          <a:prstGeom prst="rect">
            <a:avLst/>
          </a:prstGeom>
        </p:spPr>
      </p:pic>
      <p:pic>
        <p:nvPicPr>
          <p:cNvPr id="32" name="Grafik 31" descr="Bildschirmausschnitt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07" y="16071313"/>
            <a:ext cx="3571278" cy="4006800"/>
          </a:xfrm>
          <a:prstGeom prst="rect">
            <a:avLst/>
          </a:prstGeom>
        </p:spPr>
      </p:pic>
      <p:graphicFrame>
        <p:nvGraphicFramePr>
          <p:cNvPr id="34" name="Tabel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591728"/>
              </p:ext>
            </p:extLst>
          </p:nvPr>
        </p:nvGraphicFramePr>
        <p:xfrm>
          <a:off x="26894809" y="6236198"/>
          <a:ext cx="2091180" cy="1945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65">
                  <a:extLst>
                    <a:ext uri="{9D8B030D-6E8A-4147-A177-3AD203B41FA5}">
                      <a16:colId xmlns:a16="http://schemas.microsoft.com/office/drawing/2014/main" val="3320962601"/>
                    </a:ext>
                  </a:extLst>
                </a:gridCol>
                <a:gridCol w="174265">
                  <a:extLst>
                    <a:ext uri="{9D8B030D-6E8A-4147-A177-3AD203B41FA5}">
                      <a16:colId xmlns:a16="http://schemas.microsoft.com/office/drawing/2014/main" val="3457813496"/>
                    </a:ext>
                  </a:extLst>
                </a:gridCol>
                <a:gridCol w="174265">
                  <a:extLst>
                    <a:ext uri="{9D8B030D-6E8A-4147-A177-3AD203B41FA5}">
                      <a16:colId xmlns:a16="http://schemas.microsoft.com/office/drawing/2014/main" val="3912701865"/>
                    </a:ext>
                  </a:extLst>
                </a:gridCol>
                <a:gridCol w="174265">
                  <a:extLst>
                    <a:ext uri="{9D8B030D-6E8A-4147-A177-3AD203B41FA5}">
                      <a16:colId xmlns:a16="http://schemas.microsoft.com/office/drawing/2014/main" val="651168043"/>
                    </a:ext>
                  </a:extLst>
                </a:gridCol>
                <a:gridCol w="174265">
                  <a:extLst>
                    <a:ext uri="{9D8B030D-6E8A-4147-A177-3AD203B41FA5}">
                      <a16:colId xmlns:a16="http://schemas.microsoft.com/office/drawing/2014/main" val="1992370013"/>
                    </a:ext>
                  </a:extLst>
                </a:gridCol>
                <a:gridCol w="174265">
                  <a:extLst>
                    <a:ext uri="{9D8B030D-6E8A-4147-A177-3AD203B41FA5}">
                      <a16:colId xmlns:a16="http://schemas.microsoft.com/office/drawing/2014/main" val="4112564546"/>
                    </a:ext>
                  </a:extLst>
                </a:gridCol>
                <a:gridCol w="174265">
                  <a:extLst>
                    <a:ext uri="{9D8B030D-6E8A-4147-A177-3AD203B41FA5}">
                      <a16:colId xmlns:a16="http://schemas.microsoft.com/office/drawing/2014/main" val="478557580"/>
                    </a:ext>
                  </a:extLst>
                </a:gridCol>
                <a:gridCol w="174265">
                  <a:extLst>
                    <a:ext uri="{9D8B030D-6E8A-4147-A177-3AD203B41FA5}">
                      <a16:colId xmlns:a16="http://schemas.microsoft.com/office/drawing/2014/main" val="1363043001"/>
                    </a:ext>
                  </a:extLst>
                </a:gridCol>
                <a:gridCol w="174265">
                  <a:extLst>
                    <a:ext uri="{9D8B030D-6E8A-4147-A177-3AD203B41FA5}">
                      <a16:colId xmlns:a16="http://schemas.microsoft.com/office/drawing/2014/main" val="171635334"/>
                    </a:ext>
                  </a:extLst>
                </a:gridCol>
                <a:gridCol w="174265">
                  <a:extLst>
                    <a:ext uri="{9D8B030D-6E8A-4147-A177-3AD203B41FA5}">
                      <a16:colId xmlns:a16="http://schemas.microsoft.com/office/drawing/2014/main" val="1945981260"/>
                    </a:ext>
                  </a:extLst>
                </a:gridCol>
                <a:gridCol w="174265">
                  <a:extLst>
                    <a:ext uri="{9D8B030D-6E8A-4147-A177-3AD203B41FA5}">
                      <a16:colId xmlns:a16="http://schemas.microsoft.com/office/drawing/2014/main" val="1572997451"/>
                    </a:ext>
                  </a:extLst>
                </a:gridCol>
                <a:gridCol w="174265">
                  <a:extLst>
                    <a:ext uri="{9D8B030D-6E8A-4147-A177-3AD203B41FA5}">
                      <a16:colId xmlns:a16="http://schemas.microsoft.com/office/drawing/2014/main" val="1619984215"/>
                    </a:ext>
                  </a:extLst>
                </a:gridCol>
              </a:tblGrid>
              <a:tr h="162099">
                <a:tc>
                  <a:txBody>
                    <a:bodyPr/>
                    <a:lstStyle/>
                    <a:p>
                      <a:pPr algn="ctr"/>
                      <a:endParaRPr lang="de-DE" sz="3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05C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05C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05C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05C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05C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05C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05C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05C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05C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05C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05C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0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182835"/>
                  </a:ext>
                </a:extLst>
              </a:tr>
              <a:tr h="162099"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05C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05C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05C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05C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05C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05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00" b="1" dirty="0">
                        <a:solidFill>
                          <a:schemeClr val="bg1"/>
                        </a:solidFill>
                      </a:endParaRPr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504998"/>
                  </a:ext>
                </a:extLst>
              </a:tr>
              <a:tr h="162099"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276737"/>
                  </a:ext>
                </a:extLst>
              </a:tr>
              <a:tr h="162099"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63184"/>
                  </a:ext>
                </a:extLst>
              </a:tr>
              <a:tr h="162099"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75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75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75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75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75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7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771133"/>
                  </a:ext>
                </a:extLst>
              </a:tr>
              <a:tr h="162099"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75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75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75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75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75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75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75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75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75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75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75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7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43026"/>
                  </a:ext>
                </a:extLst>
              </a:tr>
              <a:tr h="162099"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029674"/>
                  </a:ext>
                </a:extLst>
              </a:tr>
              <a:tr h="162099"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126269"/>
                  </a:ext>
                </a:extLst>
              </a:tr>
              <a:tr h="162099"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B9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B9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B9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B9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B9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B9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B9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B9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B9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B9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B9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728495"/>
                  </a:ext>
                </a:extLst>
              </a:tr>
              <a:tr h="162099"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679530"/>
                  </a:ext>
                </a:extLst>
              </a:tr>
              <a:tr h="162099"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28766"/>
                  </a:ext>
                </a:extLst>
              </a:tr>
              <a:tr h="162099"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0" marR="39970" marT="19985" marB="1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400901"/>
                  </a:ext>
                </a:extLst>
              </a:tr>
            </a:tbl>
          </a:graphicData>
        </a:graphic>
      </p:graphicFrame>
      <p:sp>
        <p:nvSpPr>
          <p:cNvPr id="35" name="Rechteck 34"/>
          <p:cNvSpPr/>
          <p:nvPr/>
        </p:nvSpPr>
        <p:spPr>
          <a:xfrm>
            <a:off x="29106077" y="6057698"/>
            <a:ext cx="2088232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/>
          <p:cNvSpPr/>
          <p:nvPr/>
        </p:nvSpPr>
        <p:spPr>
          <a:xfrm>
            <a:off x="29258477" y="6210098"/>
            <a:ext cx="2088232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/>
          <p:cNvSpPr/>
          <p:nvPr/>
        </p:nvSpPr>
        <p:spPr>
          <a:xfrm>
            <a:off x="29410877" y="6362498"/>
            <a:ext cx="2088232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/>
          <p:cNvSpPr/>
          <p:nvPr/>
        </p:nvSpPr>
        <p:spPr>
          <a:xfrm>
            <a:off x="29563277" y="6514898"/>
            <a:ext cx="2088232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/>
          <p:cNvSpPr/>
          <p:nvPr/>
        </p:nvSpPr>
        <p:spPr>
          <a:xfrm>
            <a:off x="29715677" y="6667298"/>
            <a:ext cx="2088232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/>
          <p:cNvSpPr/>
          <p:nvPr/>
        </p:nvSpPr>
        <p:spPr>
          <a:xfrm>
            <a:off x="31917616" y="6617839"/>
            <a:ext cx="972000" cy="972000"/>
          </a:xfrm>
          <a:prstGeom prst="rect">
            <a:avLst/>
          </a:prstGeom>
          <a:solidFill>
            <a:srgbClr val="D7DD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/>
          <p:cNvSpPr/>
          <p:nvPr/>
        </p:nvSpPr>
        <p:spPr>
          <a:xfrm>
            <a:off x="32070016" y="6770239"/>
            <a:ext cx="972000" cy="972000"/>
          </a:xfrm>
          <a:prstGeom prst="rect">
            <a:avLst/>
          </a:prstGeom>
          <a:solidFill>
            <a:srgbClr val="D7DD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/>
          <p:cNvSpPr/>
          <p:nvPr/>
        </p:nvSpPr>
        <p:spPr>
          <a:xfrm>
            <a:off x="32222416" y="6922639"/>
            <a:ext cx="972000" cy="972000"/>
          </a:xfrm>
          <a:prstGeom prst="rect">
            <a:avLst/>
          </a:prstGeom>
          <a:solidFill>
            <a:srgbClr val="D7DD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hteck 44"/>
          <p:cNvSpPr/>
          <p:nvPr/>
        </p:nvSpPr>
        <p:spPr>
          <a:xfrm>
            <a:off x="32374816" y="7075039"/>
            <a:ext cx="972000" cy="972000"/>
          </a:xfrm>
          <a:prstGeom prst="rect">
            <a:avLst/>
          </a:prstGeom>
          <a:solidFill>
            <a:srgbClr val="D7DD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hteck 45"/>
          <p:cNvSpPr/>
          <p:nvPr/>
        </p:nvSpPr>
        <p:spPr>
          <a:xfrm>
            <a:off x="32527216" y="7227439"/>
            <a:ext cx="972000" cy="972000"/>
          </a:xfrm>
          <a:prstGeom prst="rect">
            <a:avLst/>
          </a:prstGeom>
          <a:solidFill>
            <a:srgbClr val="D7DD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/>
          <p:cNvSpPr/>
          <p:nvPr/>
        </p:nvSpPr>
        <p:spPr>
          <a:xfrm>
            <a:off x="33498926" y="6210098"/>
            <a:ext cx="972000" cy="9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Rechteck 48"/>
          <p:cNvSpPr/>
          <p:nvPr/>
        </p:nvSpPr>
        <p:spPr>
          <a:xfrm>
            <a:off x="33651326" y="6362498"/>
            <a:ext cx="972000" cy="9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33803726" y="6514898"/>
            <a:ext cx="972000" cy="9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/>
          <p:cNvSpPr/>
          <p:nvPr/>
        </p:nvSpPr>
        <p:spPr>
          <a:xfrm>
            <a:off x="33956126" y="6667298"/>
            <a:ext cx="972000" cy="9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51"/>
          <p:cNvSpPr/>
          <p:nvPr/>
        </p:nvSpPr>
        <p:spPr>
          <a:xfrm>
            <a:off x="34108526" y="6819698"/>
            <a:ext cx="972000" cy="9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hteck 52"/>
          <p:cNvSpPr/>
          <p:nvPr/>
        </p:nvSpPr>
        <p:spPr>
          <a:xfrm>
            <a:off x="34260926" y="6972098"/>
            <a:ext cx="972000" cy="9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/>
          <p:cNvSpPr/>
          <p:nvPr/>
        </p:nvSpPr>
        <p:spPr>
          <a:xfrm>
            <a:off x="34413326" y="7124498"/>
            <a:ext cx="972000" cy="9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/>
          <p:cNvSpPr/>
          <p:nvPr/>
        </p:nvSpPr>
        <p:spPr>
          <a:xfrm>
            <a:off x="34565726" y="7276898"/>
            <a:ext cx="972000" cy="9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/>
          <p:cNvSpPr/>
          <p:nvPr/>
        </p:nvSpPr>
        <p:spPr>
          <a:xfrm>
            <a:off x="34718126" y="7429298"/>
            <a:ext cx="972000" cy="9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/>
          <p:cNvSpPr/>
          <p:nvPr/>
        </p:nvSpPr>
        <p:spPr>
          <a:xfrm>
            <a:off x="34870526" y="7581698"/>
            <a:ext cx="972000" cy="9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/>
          <p:cNvSpPr/>
          <p:nvPr/>
        </p:nvSpPr>
        <p:spPr>
          <a:xfrm>
            <a:off x="35362621" y="6491444"/>
            <a:ext cx="486000" cy="486000"/>
          </a:xfrm>
          <a:prstGeom prst="rect">
            <a:avLst/>
          </a:prstGeom>
          <a:solidFill>
            <a:srgbClr val="D7DD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/>
          <p:cNvSpPr/>
          <p:nvPr/>
        </p:nvSpPr>
        <p:spPr>
          <a:xfrm>
            <a:off x="35515021" y="6643844"/>
            <a:ext cx="486000" cy="486000"/>
          </a:xfrm>
          <a:prstGeom prst="rect">
            <a:avLst/>
          </a:prstGeom>
          <a:solidFill>
            <a:srgbClr val="D7DD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/>
          <p:cNvSpPr/>
          <p:nvPr/>
        </p:nvSpPr>
        <p:spPr>
          <a:xfrm>
            <a:off x="35667421" y="6796244"/>
            <a:ext cx="486000" cy="486000"/>
          </a:xfrm>
          <a:prstGeom prst="rect">
            <a:avLst/>
          </a:prstGeom>
          <a:solidFill>
            <a:srgbClr val="D7DD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/>
          <p:cNvSpPr/>
          <p:nvPr/>
        </p:nvSpPr>
        <p:spPr>
          <a:xfrm>
            <a:off x="35819821" y="6948644"/>
            <a:ext cx="486000" cy="486000"/>
          </a:xfrm>
          <a:prstGeom prst="rect">
            <a:avLst/>
          </a:prstGeom>
          <a:solidFill>
            <a:srgbClr val="D7DD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/>
          <p:cNvSpPr/>
          <p:nvPr/>
        </p:nvSpPr>
        <p:spPr>
          <a:xfrm>
            <a:off x="35972221" y="7101044"/>
            <a:ext cx="486000" cy="486000"/>
          </a:xfrm>
          <a:prstGeom prst="rect">
            <a:avLst/>
          </a:prstGeom>
          <a:solidFill>
            <a:srgbClr val="D7DD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/>
          <p:cNvSpPr/>
          <p:nvPr/>
        </p:nvSpPr>
        <p:spPr>
          <a:xfrm>
            <a:off x="36124621" y="7253444"/>
            <a:ext cx="486000" cy="486000"/>
          </a:xfrm>
          <a:prstGeom prst="rect">
            <a:avLst/>
          </a:prstGeom>
          <a:solidFill>
            <a:srgbClr val="D7DD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/>
          <p:cNvSpPr/>
          <p:nvPr/>
        </p:nvSpPr>
        <p:spPr>
          <a:xfrm>
            <a:off x="36277021" y="7405844"/>
            <a:ext cx="486000" cy="486000"/>
          </a:xfrm>
          <a:prstGeom prst="rect">
            <a:avLst/>
          </a:prstGeom>
          <a:solidFill>
            <a:srgbClr val="D7DD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/>
          <p:cNvSpPr/>
          <p:nvPr/>
        </p:nvSpPr>
        <p:spPr>
          <a:xfrm>
            <a:off x="36429421" y="7558244"/>
            <a:ext cx="486000" cy="486000"/>
          </a:xfrm>
          <a:prstGeom prst="rect">
            <a:avLst/>
          </a:prstGeom>
          <a:solidFill>
            <a:srgbClr val="D7DD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/>
          <p:cNvSpPr/>
          <p:nvPr/>
        </p:nvSpPr>
        <p:spPr>
          <a:xfrm>
            <a:off x="36581821" y="7710644"/>
            <a:ext cx="486000" cy="486000"/>
          </a:xfrm>
          <a:prstGeom prst="rect">
            <a:avLst/>
          </a:prstGeom>
          <a:solidFill>
            <a:srgbClr val="D7DD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echteck 67"/>
          <p:cNvSpPr/>
          <p:nvPr/>
        </p:nvSpPr>
        <p:spPr>
          <a:xfrm>
            <a:off x="36734221" y="7863044"/>
            <a:ext cx="486000" cy="486000"/>
          </a:xfrm>
          <a:prstGeom prst="rect">
            <a:avLst/>
          </a:prstGeom>
          <a:solidFill>
            <a:srgbClr val="D7DD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Parallelogramm 69"/>
          <p:cNvSpPr/>
          <p:nvPr/>
        </p:nvSpPr>
        <p:spPr>
          <a:xfrm flipH="1">
            <a:off x="36610621" y="6673035"/>
            <a:ext cx="1384122" cy="1271064"/>
          </a:xfrm>
          <a:prstGeom prst="parallelogram">
            <a:avLst>
              <a:gd name="adj" fmla="val 79508"/>
            </a:avLst>
          </a:prstGeom>
          <a:solidFill>
            <a:srgbClr val="C8DA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Parallelogramm 70"/>
          <p:cNvSpPr/>
          <p:nvPr/>
        </p:nvSpPr>
        <p:spPr>
          <a:xfrm flipH="1">
            <a:off x="37453430" y="6752734"/>
            <a:ext cx="1057582" cy="1001419"/>
          </a:xfrm>
          <a:prstGeom prst="parallelogram">
            <a:avLst>
              <a:gd name="adj" fmla="val 79508"/>
            </a:avLst>
          </a:prstGeom>
          <a:solidFill>
            <a:srgbClr val="D7D0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2" name="Gerader Verbinder 71"/>
          <p:cNvCxnSpPr/>
          <p:nvPr/>
        </p:nvCxnSpPr>
        <p:spPr>
          <a:xfrm flipV="1">
            <a:off x="37694843" y="7024015"/>
            <a:ext cx="240506" cy="33335"/>
          </a:xfrm>
          <a:prstGeom prst="line">
            <a:avLst/>
          </a:prstGeom>
          <a:ln w="38100">
            <a:solidFill>
              <a:srgbClr val="89A4A7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r Verbinder 72"/>
          <p:cNvCxnSpPr/>
          <p:nvPr/>
        </p:nvCxnSpPr>
        <p:spPr>
          <a:xfrm flipV="1">
            <a:off x="37987735" y="7395490"/>
            <a:ext cx="240506" cy="33335"/>
          </a:xfrm>
          <a:prstGeom prst="line">
            <a:avLst/>
          </a:prstGeom>
          <a:ln w="38100">
            <a:solidFill>
              <a:srgbClr val="89A4A7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uppieren 84"/>
          <p:cNvGrpSpPr/>
          <p:nvPr/>
        </p:nvGrpSpPr>
        <p:grpSpPr>
          <a:xfrm>
            <a:off x="27267910" y="6399632"/>
            <a:ext cx="11112732" cy="2125159"/>
            <a:chOff x="412518" y="3107039"/>
            <a:chExt cx="11112732" cy="2125159"/>
          </a:xfrm>
        </p:grpSpPr>
        <p:sp>
          <p:nvSpPr>
            <p:cNvPr id="86" name="Rechteck 85"/>
            <p:cNvSpPr/>
            <p:nvPr/>
          </p:nvSpPr>
          <p:spPr>
            <a:xfrm>
              <a:off x="412518" y="3107039"/>
              <a:ext cx="845939" cy="792012"/>
            </a:xfrm>
            <a:prstGeom prst="rect">
              <a:avLst/>
            </a:prstGeom>
            <a:noFill/>
            <a:ln w="44450">
              <a:solidFill>
                <a:srgbClr val="F20000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87" name="Gerader Verbinder 86"/>
            <p:cNvCxnSpPr/>
            <p:nvPr/>
          </p:nvCxnSpPr>
          <p:spPr>
            <a:xfrm>
              <a:off x="1258457" y="3107039"/>
              <a:ext cx="2389271" cy="827807"/>
            </a:xfrm>
            <a:prstGeom prst="line">
              <a:avLst/>
            </a:prstGeom>
            <a:ln w="38100">
              <a:solidFill>
                <a:srgbClr val="F2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r Verbinder 87"/>
            <p:cNvCxnSpPr/>
            <p:nvPr/>
          </p:nvCxnSpPr>
          <p:spPr>
            <a:xfrm>
              <a:off x="1264575" y="3899051"/>
              <a:ext cx="2376420" cy="35795"/>
            </a:xfrm>
            <a:prstGeom prst="line">
              <a:avLst/>
            </a:prstGeom>
            <a:ln w="38100">
              <a:solidFill>
                <a:srgbClr val="F2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hteck 88"/>
            <p:cNvSpPr/>
            <p:nvPr/>
          </p:nvSpPr>
          <p:spPr>
            <a:xfrm>
              <a:off x="4116515" y="4529215"/>
              <a:ext cx="660551" cy="618442"/>
            </a:xfrm>
            <a:prstGeom prst="rect">
              <a:avLst/>
            </a:prstGeom>
            <a:noFill/>
            <a:ln w="44450">
              <a:solidFill>
                <a:srgbClr val="F20000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Rechteck 89"/>
            <p:cNvSpPr/>
            <p:nvPr/>
          </p:nvSpPr>
          <p:spPr>
            <a:xfrm>
              <a:off x="6209893" y="4508651"/>
              <a:ext cx="315862" cy="295726"/>
            </a:xfrm>
            <a:prstGeom prst="rect">
              <a:avLst/>
            </a:prstGeom>
            <a:noFill/>
            <a:ln w="44450">
              <a:solidFill>
                <a:srgbClr val="F20000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91" name="Gerader Verbinder 90"/>
            <p:cNvCxnSpPr/>
            <p:nvPr/>
          </p:nvCxnSpPr>
          <p:spPr>
            <a:xfrm flipV="1">
              <a:off x="4763805" y="4519613"/>
              <a:ext cx="1456020" cy="7750"/>
            </a:xfrm>
            <a:prstGeom prst="line">
              <a:avLst/>
            </a:prstGeom>
            <a:ln w="38100">
              <a:solidFill>
                <a:srgbClr val="F2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r Verbinder 91"/>
            <p:cNvCxnSpPr/>
            <p:nvPr/>
          </p:nvCxnSpPr>
          <p:spPr>
            <a:xfrm flipV="1">
              <a:off x="4754280" y="4805363"/>
              <a:ext cx="1479833" cy="350650"/>
            </a:xfrm>
            <a:prstGeom prst="line">
              <a:avLst/>
            </a:prstGeom>
            <a:ln w="38100">
              <a:solidFill>
                <a:srgbClr val="F2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hteck 92"/>
            <p:cNvSpPr/>
            <p:nvPr/>
          </p:nvSpPr>
          <p:spPr>
            <a:xfrm>
              <a:off x="5714593" y="4003826"/>
              <a:ext cx="315862" cy="295726"/>
            </a:xfrm>
            <a:prstGeom prst="rect">
              <a:avLst/>
            </a:prstGeom>
            <a:noFill/>
            <a:ln w="44450">
              <a:solidFill>
                <a:srgbClr val="F20000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94" name="Gerader Verbinder 93"/>
            <p:cNvCxnSpPr/>
            <p:nvPr/>
          </p:nvCxnSpPr>
          <p:spPr>
            <a:xfrm>
              <a:off x="6030630" y="4003488"/>
              <a:ext cx="2160870" cy="473262"/>
            </a:xfrm>
            <a:prstGeom prst="line">
              <a:avLst/>
            </a:prstGeom>
            <a:ln w="38100">
              <a:solidFill>
                <a:srgbClr val="F2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r Verbinder 94"/>
            <p:cNvCxnSpPr/>
            <p:nvPr/>
          </p:nvCxnSpPr>
          <p:spPr>
            <a:xfrm>
              <a:off x="6002055" y="4298763"/>
              <a:ext cx="2189445" cy="177987"/>
            </a:xfrm>
            <a:prstGeom prst="line">
              <a:avLst/>
            </a:prstGeom>
            <a:ln w="38100">
              <a:solidFill>
                <a:srgbClr val="F2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hteck 95"/>
            <p:cNvSpPr/>
            <p:nvPr/>
          </p:nvSpPr>
          <p:spPr>
            <a:xfrm>
              <a:off x="8639460" y="4936472"/>
              <a:ext cx="315862" cy="295726"/>
            </a:xfrm>
            <a:prstGeom prst="rect">
              <a:avLst/>
            </a:prstGeom>
            <a:noFill/>
            <a:ln w="44450">
              <a:solidFill>
                <a:srgbClr val="F20000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7" name="Rechteck 96"/>
            <p:cNvSpPr/>
            <p:nvPr/>
          </p:nvSpPr>
          <p:spPr>
            <a:xfrm>
              <a:off x="10180520" y="4892764"/>
              <a:ext cx="143293" cy="134158"/>
            </a:xfrm>
            <a:prstGeom prst="rect">
              <a:avLst/>
            </a:prstGeom>
            <a:noFill/>
            <a:ln w="44450">
              <a:solidFill>
                <a:srgbClr val="F20000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98" name="Gerader Verbinder 97"/>
            <p:cNvCxnSpPr/>
            <p:nvPr/>
          </p:nvCxnSpPr>
          <p:spPr>
            <a:xfrm flipV="1">
              <a:off x="8964330" y="5029200"/>
              <a:ext cx="1236945" cy="193488"/>
            </a:xfrm>
            <a:prstGeom prst="line">
              <a:avLst/>
            </a:prstGeom>
            <a:ln w="38100">
              <a:solidFill>
                <a:srgbClr val="F2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r Verbinder 98"/>
            <p:cNvCxnSpPr/>
            <p:nvPr/>
          </p:nvCxnSpPr>
          <p:spPr>
            <a:xfrm flipV="1">
              <a:off x="8935755" y="4886325"/>
              <a:ext cx="1265520" cy="69663"/>
            </a:xfrm>
            <a:prstGeom prst="line">
              <a:avLst/>
            </a:prstGeom>
            <a:ln w="38100">
              <a:solidFill>
                <a:srgbClr val="F2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r Verbinder 99"/>
            <p:cNvCxnSpPr/>
            <p:nvPr/>
          </p:nvCxnSpPr>
          <p:spPr>
            <a:xfrm>
              <a:off x="9021480" y="3212914"/>
              <a:ext cx="989295" cy="168461"/>
            </a:xfrm>
            <a:prstGeom prst="line">
              <a:avLst/>
            </a:prstGeom>
            <a:ln w="38100">
              <a:solidFill>
                <a:srgbClr val="F2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r Verbinder 100"/>
            <p:cNvCxnSpPr/>
            <p:nvPr/>
          </p:nvCxnSpPr>
          <p:spPr>
            <a:xfrm>
              <a:off x="10345455" y="4584514"/>
              <a:ext cx="589245" cy="73211"/>
            </a:xfrm>
            <a:prstGeom prst="line">
              <a:avLst/>
            </a:prstGeom>
            <a:ln w="38100">
              <a:solidFill>
                <a:srgbClr val="F2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r Verbinder 101"/>
            <p:cNvCxnSpPr/>
            <p:nvPr/>
          </p:nvCxnSpPr>
          <p:spPr>
            <a:xfrm flipV="1">
              <a:off x="10936005" y="4467225"/>
              <a:ext cx="589245" cy="193489"/>
            </a:xfrm>
            <a:prstGeom prst="line">
              <a:avLst/>
            </a:prstGeom>
            <a:ln w="38100">
              <a:solidFill>
                <a:srgbClr val="F2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r Verbinder 102"/>
            <p:cNvCxnSpPr/>
            <p:nvPr/>
          </p:nvCxnSpPr>
          <p:spPr>
            <a:xfrm>
              <a:off x="9983505" y="3384365"/>
              <a:ext cx="789270" cy="73210"/>
            </a:xfrm>
            <a:prstGeom prst="line">
              <a:avLst/>
            </a:prstGeom>
            <a:ln w="38100">
              <a:solidFill>
                <a:srgbClr val="F2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uppieren 103"/>
          <p:cNvGrpSpPr/>
          <p:nvPr/>
        </p:nvGrpSpPr>
        <p:grpSpPr>
          <a:xfrm>
            <a:off x="23813550" y="6089448"/>
            <a:ext cx="2229169" cy="2229169"/>
            <a:chOff x="4249762" y="1578919"/>
            <a:chExt cx="3907250" cy="3907250"/>
          </a:xfrm>
        </p:grpSpPr>
        <p:pic>
          <p:nvPicPr>
            <p:cNvPr id="105" name="Grafik 10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9762" y="1578919"/>
              <a:ext cx="3907250" cy="3907250"/>
            </a:xfrm>
            <a:prstGeom prst="rect">
              <a:avLst/>
            </a:prstGeom>
          </p:spPr>
        </p:pic>
        <p:sp>
          <p:nvSpPr>
            <p:cNvPr id="106" name="Rechteck 105"/>
            <p:cNvSpPr/>
            <p:nvPr/>
          </p:nvSpPr>
          <p:spPr>
            <a:xfrm>
              <a:off x="5303912" y="1628800"/>
              <a:ext cx="1944216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29090712" y="9192624"/>
            <a:ext cx="11645930" cy="4371951"/>
            <a:chOff x="29123424" y="9196056"/>
            <a:chExt cx="11950595" cy="4486324"/>
          </a:xfrm>
        </p:grpSpPr>
        <p:pic>
          <p:nvPicPr>
            <p:cNvPr id="109" name="Grafik 10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23424" y="9196056"/>
              <a:ext cx="5976000" cy="4482000"/>
            </a:xfrm>
            <a:prstGeom prst="rect">
              <a:avLst/>
            </a:prstGeom>
          </p:spPr>
        </p:pic>
        <p:pic>
          <p:nvPicPr>
            <p:cNvPr id="110" name="Grafik 10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98019" y="9200380"/>
              <a:ext cx="5976000" cy="4482000"/>
            </a:xfrm>
            <a:prstGeom prst="rect">
              <a:avLst/>
            </a:prstGeom>
          </p:spPr>
        </p:pic>
      </p:grpSp>
      <p:pic>
        <p:nvPicPr>
          <p:cNvPr id="112" name="Grafik 1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982" y="4644066"/>
            <a:ext cx="2034537" cy="590016"/>
          </a:xfrm>
          <a:prstGeom prst="rect">
            <a:avLst/>
          </a:prstGeom>
        </p:spPr>
      </p:pic>
      <p:pic>
        <p:nvPicPr>
          <p:cNvPr id="113" name="Grafik 1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2319" y="4582482"/>
            <a:ext cx="3526908" cy="636625"/>
          </a:xfrm>
          <a:prstGeom prst="rect">
            <a:avLst/>
          </a:prstGeom>
        </p:spPr>
      </p:pic>
      <p:cxnSp>
        <p:nvCxnSpPr>
          <p:cNvPr id="16" name="Gerade Verbindung mit Pfeil 15"/>
          <p:cNvCxnSpPr>
            <a:stCxn id="105" idx="3"/>
            <a:endCxn id="34" idx="1"/>
          </p:cNvCxnSpPr>
          <p:nvPr/>
        </p:nvCxnSpPr>
        <p:spPr>
          <a:xfrm>
            <a:off x="26042719" y="7204033"/>
            <a:ext cx="852090" cy="4759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2682" y="21435244"/>
            <a:ext cx="3439284" cy="5158926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8941" y="23145352"/>
            <a:ext cx="5175596" cy="3450397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7947" y="15960696"/>
            <a:ext cx="2959915" cy="5118528"/>
          </a:xfrm>
          <a:prstGeom prst="rect">
            <a:avLst/>
          </a:prstGeom>
        </p:spPr>
      </p:pic>
      <p:graphicFrame>
        <p:nvGraphicFramePr>
          <p:cNvPr id="33" name="Tabel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336222"/>
              </p:ext>
            </p:extLst>
          </p:nvPr>
        </p:nvGraphicFramePr>
        <p:xfrm>
          <a:off x="2800779" y="9968642"/>
          <a:ext cx="18101904" cy="4411440"/>
        </p:xfrm>
        <a:graphic>
          <a:graphicData uri="http://schemas.openxmlformats.org/drawingml/2006/table">
            <a:tbl>
              <a:tblPr firstRow="1" firstCol="1" bandRow="1"/>
              <a:tblGrid>
                <a:gridCol w="3121017">
                  <a:extLst>
                    <a:ext uri="{9D8B030D-6E8A-4147-A177-3AD203B41FA5}">
                      <a16:colId xmlns:a16="http://schemas.microsoft.com/office/drawing/2014/main" val="3981307101"/>
                    </a:ext>
                  </a:extLst>
                </a:gridCol>
                <a:gridCol w="2077769">
                  <a:extLst>
                    <a:ext uri="{9D8B030D-6E8A-4147-A177-3AD203B41FA5}">
                      <a16:colId xmlns:a16="http://schemas.microsoft.com/office/drawing/2014/main" val="3162164249"/>
                    </a:ext>
                  </a:extLst>
                </a:gridCol>
                <a:gridCol w="1520495">
                  <a:extLst>
                    <a:ext uri="{9D8B030D-6E8A-4147-A177-3AD203B41FA5}">
                      <a16:colId xmlns:a16="http://schemas.microsoft.com/office/drawing/2014/main" val="40813757"/>
                    </a:ext>
                  </a:extLst>
                </a:gridCol>
                <a:gridCol w="2109464">
                  <a:extLst>
                    <a:ext uri="{9D8B030D-6E8A-4147-A177-3AD203B41FA5}">
                      <a16:colId xmlns:a16="http://schemas.microsoft.com/office/drawing/2014/main" val="3789125104"/>
                    </a:ext>
                  </a:extLst>
                </a:gridCol>
                <a:gridCol w="1328995">
                  <a:extLst>
                    <a:ext uri="{9D8B030D-6E8A-4147-A177-3AD203B41FA5}">
                      <a16:colId xmlns:a16="http://schemas.microsoft.com/office/drawing/2014/main" val="1901097327"/>
                    </a:ext>
                  </a:extLst>
                </a:gridCol>
                <a:gridCol w="1798052">
                  <a:extLst>
                    <a:ext uri="{9D8B030D-6E8A-4147-A177-3AD203B41FA5}">
                      <a16:colId xmlns:a16="http://schemas.microsoft.com/office/drawing/2014/main" val="3815268500"/>
                    </a:ext>
                  </a:extLst>
                </a:gridCol>
                <a:gridCol w="1221014">
                  <a:extLst>
                    <a:ext uri="{9D8B030D-6E8A-4147-A177-3AD203B41FA5}">
                      <a16:colId xmlns:a16="http://schemas.microsoft.com/office/drawing/2014/main" val="3554316153"/>
                    </a:ext>
                  </a:extLst>
                </a:gridCol>
                <a:gridCol w="1211731">
                  <a:extLst>
                    <a:ext uri="{9D8B030D-6E8A-4147-A177-3AD203B41FA5}">
                      <a16:colId xmlns:a16="http://schemas.microsoft.com/office/drawing/2014/main" val="332073189"/>
                    </a:ext>
                  </a:extLst>
                </a:gridCol>
                <a:gridCol w="1172645">
                  <a:extLst>
                    <a:ext uri="{9D8B030D-6E8A-4147-A177-3AD203B41FA5}">
                      <a16:colId xmlns:a16="http://schemas.microsoft.com/office/drawing/2014/main" val="3139633887"/>
                    </a:ext>
                  </a:extLst>
                </a:gridCol>
                <a:gridCol w="1270361">
                  <a:extLst>
                    <a:ext uri="{9D8B030D-6E8A-4147-A177-3AD203B41FA5}">
                      <a16:colId xmlns:a16="http://schemas.microsoft.com/office/drawing/2014/main" val="2360779945"/>
                    </a:ext>
                  </a:extLst>
                </a:gridCol>
                <a:gridCol w="1270361">
                  <a:extLst>
                    <a:ext uri="{9D8B030D-6E8A-4147-A177-3AD203B41FA5}">
                      <a16:colId xmlns:a16="http://schemas.microsoft.com/office/drawing/2014/main" val="1580657413"/>
                    </a:ext>
                  </a:extLst>
                </a:gridCol>
              </a:tblGrid>
              <a:tr h="294096"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 b="1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Gait Property</a:t>
                      </a:r>
                      <a:endParaRPr lang="de-DE" sz="1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 b="1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Class 1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 b="1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Class 2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 b="1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Class 3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 b="1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Class 4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 b="1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Class 5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123467"/>
                  </a:ext>
                </a:extLst>
              </a:tr>
              <a:tr h="294096"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gait pattern (2gp)</a:t>
                      </a:r>
                      <a:endParaRPr lang="de-DE" sz="1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physiological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28.6%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pathological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71.4%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―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―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―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908710"/>
                  </a:ext>
                </a:extLst>
              </a:tr>
              <a:tr h="294096"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gait pattern (5gp)</a:t>
                      </a:r>
                      <a:endParaRPr lang="de-DE" sz="1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physiological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28.6%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antalgic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20.4%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protective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30.6%</a:t>
                      </a:r>
                      <a:endParaRPr lang="de-DE" sz="1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atactic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8.2%</a:t>
                      </a:r>
                      <a:endParaRPr lang="de-DE" sz="1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paretic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12.2%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001511"/>
                  </a:ext>
                </a:extLst>
              </a:tr>
              <a:tr h="294096"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position to walker (ptw)</a:t>
                      </a:r>
                      <a:endParaRPr lang="de-DE" sz="1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centered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51.0%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left deviating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40.8%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right dev.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8.2%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―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―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534740"/>
                  </a:ext>
                </a:extLst>
              </a:tr>
              <a:tr h="294096"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distance to walker (dtw)</a:t>
                      </a:r>
                      <a:endParaRPr lang="de-DE" sz="1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normal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57.1%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increased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42.9%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―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―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―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316883"/>
                  </a:ext>
                </a:extLst>
              </a:tr>
              <a:tr h="294096"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hip flection left (hfl)</a:t>
                      </a:r>
                      <a:endParaRPr lang="de-DE" sz="1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0°-10°</a:t>
                      </a:r>
                      <a:endParaRPr lang="de-DE" sz="1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59.2%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10°-30°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38.8%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&gt;30°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2.0%</a:t>
                      </a:r>
                      <a:endParaRPr lang="de-DE" sz="1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―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―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735468"/>
                  </a:ext>
                </a:extLst>
              </a:tr>
              <a:tr h="294096"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hip flection right (hfr)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0°-10°</a:t>
                      </a:r>
                      <a:endParaRPr lang="de-DE" sz="1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44.9%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10°-30°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44.9%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&gt;30°</a:t>
                      </a:r>
                      <a:endParaRPr lang="de-DE" sz="1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10.2%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―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―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327966"/>
                  </a:ext>
                </a:extLst>
              </a:tr>
              <a:tr h="294096"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Knee flection left (kfl)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&lt;0°</a:t>
                      </a:r>
                      <a:endParaRPr lang="de-DE" sz="1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12.8%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0°-10°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72.3%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10°-30°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10.6%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&gt;30°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4.3%</a:t>
                      </a:r>
                      <a:endParaRPr lang="de-DE" sz="1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―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734925"/>
                  </a:ext>
                </a:extLst>
              </a:tr>
              <a:tr h="294096"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knee flection right (kfr)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&lt;0°</a:t>
                      </a:r>
                      <a:endParaRPr lang="de-DE" sz="1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12.8%</a:t>
                      </a:r>
                      <a:endParaRPr lang="de-DE" sz="1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0°-10°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63.8%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10°-30°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23.4%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―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―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793261"/>
                  </a:ext>
                </a:extLst>
              </a:tr>
              <a:tr h="294096"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torso flection (tf)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upright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36.7%</a:t>
                      </a:r>
                      <a:endParaRPr lang="de-DE" sz="1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anteflexed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59.2%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retroflexed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4.1%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―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―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879047"/>
                  </a:ext>
                </a:extLst>
              </a:tr>
              <a:tr h="294096"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stride symmetry (ss)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uniform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46.9%</a:t>
                      </a:r>
                      <a:endParaRPr lang="de-DE" sz="1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left deviating</a:t>
                      </a:r>
                      <a:endParaRPr lang="de-DE" sz="1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24.5%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right dev.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28.6%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―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―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215062"/>
                  </a:ext>
                </a:extLst>
              </a:tr>
              <a:tr h="294096"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stride width (sw)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normal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69.4%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narrow</a:t>
                      </a:r>
                      <a:endParaRPr lang="de-DE" sz="1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16.3%</a:t>
                      </a:r>
                      <a:endParaRPr lang="de-DE" sz="1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broad</a:t>
                      </a:r>
                      <a:endParaRPr lang="de-DE" sz="1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14.3%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―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―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49499"/>
                  </a:ext>
                </a:extLst>
              </a:tr>
              <a:tr h="294096"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stride variability (sv)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regular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61.2%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slightly incr.</a:t>
                      </a:r>
                      <a:endParaRPr lang="de-DE" sz="1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20.4%</a:t>
                      </a:r>
                      <a:endParaRPr lang="de-DE" sz="1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irregular</a:t>
                      </a:r>
                      <a:endParaRPr lang="de-DE" sz="1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18.4%</a:t>
                      </a:r>
                      <a:endParaRPr lang="de-DE" sz="1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―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―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767065"/>
                  </a:ext>
                </a:extLst>
              </a:tr>
              <a:tr h="294096"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stride length (sl)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normal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61.2%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reduced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34.7%</a:t>
                      </a:r>
                      <a:endParaRPr lang="de-DE" sz="1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increased</a:t>
                      </a:r>
                      <a:endParaRPr lang="de-DE" sz="1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4.1%</a:t>
                      </a:r>
                      <a:endParaRPr lang="de-DE" sz="1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―</a:t>
                      </a:r>
                      <a:endParaRPr lang="de-DE" sz="1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―</a:t>
                      </a:r>
                      <a:endParaRPr lang="de-DE" sz="1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201439"/>
                  </a:ext>
                </a:extLst>
              </a:tr>
              <a:tr h="294096"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stride height (sh)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normal 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65.3%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reduced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600"/>
                        </a:spcAft>
                      </a:pPr>
                      <a:r>
                        <a:rPr lang="en-US" sz="1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34.7%</a:t>
                      </a:r>
                      <a:endParaRPr lang="de-DE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―</a:t>
                      </a:r>
                      <a:endParaRPr lang="de-DE" sz="1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―</a:t>
                      </a:r>
                      <a:endParaRPr lang="de-DE" sz="1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―</a:t>
                      </a:r>
                      <a:endParaRPr lang="de-DE" sz="1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31" marR="9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20987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38906883" y="5753895"/>
                <a:ext cx="155298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class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6883" y="5753895"/>
                <a:ext cx="1552989" cy="584775"/>
              </a:xfrm>
              <a:prstGeom prst="rect">
                <a:avLst/>
              </a:prstGeom>
              <a:blipFill>
                <a:blip r:embed="rId21"/>
                <a:stretch>
                  <a:fillRect l="-9804" t="-12500" b="-343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feld 114"/>
              <p:cNvSpPr txBox="1"/>
              <p:nvPr/>
            </p:nvSpPr>
            <p:spPr>
              <a:xfrm>
                <a:off x="39164254" y="6193178"/>
                <a:ext cx="156247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class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15" name="Textfeld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4254" y="6193178"/>
                <a:ext cx="1562479" cy="584775"/>
              </a:xfrm>
              <a:prstGeom prst="rect">
                <a:avLst/>
              </a:prstGeom>
              <a:blipFill>
                <a:blip r:embed="rId22"/>
                <a:stretch>
                  <a:fillRect l="-10156" t="-12500" b="-343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feld 115"/>
              <p:cNvSpPr txBox="1"/>
              <p:nvPr/>
            </p:nvSpPr>
            <p:spPr>
              <a:xfrm>
                <a:off x="39444387" y="6589223"/>
                <a:ext cx="156247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class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16" name="Textfeld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4387" y="6589223"/>
                <a:ext cx="1562479" cy="584775"/>
              </a:xfrm>
              <a:prstGeom prst="rect">
                <a:avLst/>
              </a:prstGeom>
              <a:blipFill>
                <a:blip r:embed="rId23"/>
                <a:stretch>
                  <a:fillRect l="-10156" t="-12500" b="-343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Gerade Verbindung mit Pfeil 21"/>
          <p:cNvCxnSpPr/>
          <p:nvPr/>
        </p:nvCxnSpPr>
        <p:spPr>
          <a:xfrm flipV="1">
            <a:off x="37694843" y="6158988"/>
            <a:ext cx="1278911" cy="727856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Gerade Verbindung mit Pfeil 116"/>
          <p:cNvCxnSpPr/>
          <p:nvPr/>
        </p:nvCxnSpPr>
        <p:spPr>
          <a:xfrm flipV="1">
            <a:off x="37938683" y="6532368"/>
            <a:ext cx="1278911" cy="727856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Gerade Verbindung mit Pfeil 117"/>
          <p:cNvCxnSpPr/>
          <p:nvPr/>
        </p:nvCxnSpPr>
        <p:spPr>
          <a:xfrm flipV="1">
            <a:off x="38235863" y="6913368"/>
            <a:ext cx="1278911" cy="727856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16849541" y="21123150"/>
            <a:ext cx="45044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Ratio of hand-measured</a:t>
            </a:r>
            <a:br>
              <a:rPr lang="en-US" sz="3000" dirty="0" smtClean="0"/>
            </a:br>
            <a:r>
              <a:rPr lang="en-US" sz="3000" dirty="0" smtClean="0"/>
              <a:t>and estimated cadence rate</a:t>
            </a:r>
            <a:endParaRPr lang="en-US" sz="3000" dirty="0"/>
          </a:p>
        </p:txBody>
      </p:sp>
      <p:sp>
        <p:nvSpPr>
          <p:cNvPr id="119" name="Rechteck 118"/>
          <p:cNvSpPr/>
          <p:nvPr/>
        </p:nvSpPr>
        <p:spPr>
          <a:xfrm>
            <a:off x="2682000" y="2232000"/>
            <a:ext cx="18262918" cy="725714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39000">
                <a:schemeClr val="accent6">
                  <a:lumMod val="40000"/>
                  <a:lumOff val="6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8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feld 106"/>
          <p:cNvSpPr txBox="1"/>
          <p:nvPr/>
        </p:nvSpPr>
        <p:spPr>
          <a:xfrm>
            <a:off x="2682000" y="2178000"/>
            <a:ext cx="13176428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Study Design</a:t>
            </a:r>
          </a:p>
          <a:p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Observational  study involving </a:t>
            </a:r>
            <a:r>
              <a:rPr lang="en-US" sz="3600" dirty="0" smtClean="0"/>
              <a:t>24 stationary and out-patients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aging from 47 to 93 years (</a:t>
            </a:r>
            <a:r>
              <a:rPr lang="en-US" sz="3600" dirty="0" smtClean="0">
                <a:cs typeface="Arial" panose="020B0604020202020204" pitchFamily="34" charset="0"/>
              </a:rPr>
              <a:t>Ø 74.3 years</a:t>
            </a:r>
            <a:r>
              <a:rPr lang="en-US" sz="3600" dirty="0" smtClean="0"/>
              <a:t>) + 5 healthy subjects</a:t>
            </a:r>
            <a:endParaRPr lang="en-US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Each patient walked up and down an approx. 12m long hallway</a:t>
            </a:r>
            <a:br>
              <a:rPr lang="en-US" sz="3600" dirty="0" smtClean="0"/>
            </a:br>
            <a:r>
              <a:rPr lang="en-US" sz="3600" dirty="0" smtClean="0"/>
              <a:t>while being supported by the instrumented walker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During each trial, physiotherapists and a physician observed the</a:t>
            </a:r>
            <a:br>
              <a:rPr lang="en-US" sz="3600" dirty="0" smtClean="0"/>
            </a:br>
            <a:r>
              <a:rPr lang="en-US" sz="3600" dirty="0" smtClean="0"/>
              <a:t>gait properties under scope, and completed case report form that</a:t>
            </a:r>
            <a:br>
              <a:rPr lang="en-US" sz="3600" dirty="0" smtClean="0"/>
            </a:br>
            <a:r>
              <a:rPr lang="en-US" sz="3600" dirty="0" smtClean="0"/>
              <a:t>served as ground truth database for subsequent data classification</a:t>
            </a:r>
          </a:p>
        </p:txBody>
      </p:sp>
      <p:sp>
        <p:nvSpPr>
          <p:cNvPr id="120" name="Rechteck 119"/>
          <p:cNvSpPr/>
          <p:nvPr/>
        </p:nvSpPr>
        <p:spPr>
          <a:xfrm>
            <a:off x="2682000" y="7884000"/>
            <a:ext cx="18262918" cy="725714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33000">
                <a:schemeClr val="accent6">
                  <a:lumMod val="40000"/>
                  <a:lumOff val="60000"/>
                </a:schemeClr>
              </a:gs>
              <a:gs pos="64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8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hteck 120"/>
          <p:cNvSpPr/>
          <p:nvPr/>
        </p:nvSpPr>
        <p:spPr>
          <a:xfrm>
            <a:off x="22482000" y="2232000"/>
            <a:ext cx="18262918" cy="725714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24000">
                <a:schemeClr val="accent6">
                  <a:lumMod val="40000"/>
                  <a:lumOff val="60000"/>
                </a:schemeClr>
              </a:gs>
              <a:gs pos="48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8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hteck 121"/>
          <p:cNvSpPr/>
          <p:nvPr/>
        </p:nvSpPr>
        <p:spPr>
          <a:xfrm>
            <a:off x="22482000" y="20592000"/>
            <a:ext cx="18262918" cy="725714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31000">
                <a:schemeClr val="accent6">
                  <a:lumMod val="40000"/>
                  <a:lumOff val="60000"/>
                </a:schemeClr>
              </a:gs>
              <a:gs pos="6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8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feld 113"/>
          <p:cNvSpPr txBox="1"/>
          <p:nvPr/>
        </p:nvSpPr>
        <p:spPr>
          <a:xfrm>
            <a:off x="22482000" y="20556000"/>
            <a:ext cx="14302826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New Walker Prototype</a:t>
            </a:r>
          </a:p>
          <a:p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Replace virtual distance sensors that sample from depth camera output</a:t>
            </a:r>
            <a:br>
              <a:rPr lang="en-US" sz="3600" dirty="0" smtClean="0"/>
            </a:br>
            <a:r>
              <a:rPr lang="en-US" sz="3600" dirty="0" smtClean="0"/>
              <a:t>by 1D Lidar sensors mounted on ball heads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On-walker computation using ARM-based</a:t>
            </a:r>
            <a:br>
              <a:rPr lang="en-US" sz="3600" dirty="0" smtClean="0"/>
            </a:br>
            <a:r>
              <a:rPr lang="en-US" sz="3600" dirty="0" smtClean="0"/>
              <a:t>microcontroller running embedded Linux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Second evaluation with new walker</a:t>
            </a:r>
            <a:br>
              <a:rPr lang="en-US" sz="3600" dirty="0" smtClean="0"/>
            </a:br>
            <a:r>
              <a:rPr lang="en-US" sz="3600" dirty="0" smtClean="0"/>
              <a:t>prototype started in May 2018</a:t>
            </a: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00" y="15971764"/>
            <a:ext cx="13685302" cy="6072472"/>
          </a:xfrm>
          <a:prstGeom prst="rect">
            <a:avLst/>
          </a:prstGeom>
        </p:spPr>
      </p:pic>
      <p:sp>
        <p:nvSpPr>
          <p:cNvPr id="111" name="Textfeld 110"/>
          <p:cNvSpPr txBox="1"/>
          <p:nvPr/>
        </p:nvSpPr>
        <p:spPr>
          <a:xfrm>
            <a:off x="22482000" y="2178000"/>
            <a:ext cx="18230503" cy="136345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Gait Cycle Classification: Convolutional Neural Networks</a:t>
            </a:r>
          </a:p>
          <a:p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Alternative to Mahalanobis distance-based classification method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Current implementation interprets time series of vds-readings as single/multi-channel images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Simple LeNet-architecture realized with                     and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Convergence rate of </a:t>
            </a:r>
            <a:br>
              <a:rPr lang="en-US" sz="3600" dirty="0" smtClean="0"/>
            </a:br>
            <a:r>
              <a:rPr lang="en-US" sz="3600" dirty="0" smtClean="0"/>
              <a:t>training/validation loss and</a:t>
            </a:r>
            <a:br>
              <a:rPr lang="en-US" sz="3600" dirty="0" smtClean="0"/>
            </a:br>
            <a:r>
              <a:rPr lang="en-US" sz="3600" dirty="0" smtClean="0"/>
              <a:t>accuracy depends on </a:t>
            </a:r>
            <a:br>
              <a:rPr lang="en-US" sz="3600" dirty="0" smtClean="0"/>
            </a:br>
            <a:r>
              <a:rPr lang="en-US" sz="3600" dirty="0" smtClean="0"/>
              <a:t>mounting configuration of</a:t>
            </a:r>
            <a:br>
              <a:rPr lang="en-US" sz="3600" dirty="0" smtClean="0"/>
            </a:br>
            <a:r>
              <a:rPr lang="en-US" sz="3600" dirty="0" smtClean="0"/>
              <a:t>(virtual) distance sensors</a:t>
            </a:r>
            <a:br>
              <a:rPr lang="en-US" sz="3600" dirty="0" smtClean="0"/>
            </a:br>
            <a:endParaRPr lang="en-US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Classification rates outperform</a:t>
            </a:r>
            <a:br>
              <a:rPr lang="en-US" sz="3600" dirty="0" smtClean="0"/>
            </a:br>
            <a:r>
              <a:rPr lang="en-US" sz="3600" dirty="0" smtClean="0"/>
              <a:t>Mahalanobis distance-based</a:t>
            </a:r>
            <a:br>
              <a:rPr lang="en-US" sz="3600" dirty="0" smtClean="0"/>
            </a:br>
            <a:r>
              <a:rPr lang="en-US" sz="3600" dirty="0" smtClean="0"/>
              <a:t>classification method</a:t>
            </a:r>
            <a:br>
              <a:rPr lang="en-US" sz="3600" dirty="0" smtClean="0"/>
            </a:br>
            <a:endParaRPr lang="en-US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Hard to embed into Microcontroller-based</a:t>
            </a:r>
            <a:br>
              <a:rPr lang="en-US" sz="3600" dirty="0" smtClean="0"/>
            </a:br>
            <a:r>
              <a:rPr lang="en-US" sz="3600" dirty="0" smtClean="0"/>
              <a:t>on-walker system</a:t>
            </a:r>
          </a:p>
        </p:txBody>
      </p:sp>
      <p:sp>
        <p:nvSpPr>
          <p:cNvPr id="108" name="Textfeld 107"/>
          <p:cNvSpPr txBox="1"/>
          <p:nvPr/>
        </p:nvSpPr>
        <p:spPr>
          <a:xfrm>
            <a:off x="2682000" y="7848000"/>
            <a:ext cx="17769352" cy="1751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Analysis and Discussion</a:t>
            </a:r>
          </a:p>
          <a:p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Evaluable datasets from 26 cases show ground truth distribution for 14 gait properties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Classification rates and 95% confidence intervals for individual subjects and gait properties </a:t>
            </a:r>
            <a:br>
              <a:rPr lang="en-US" sz="3600" dirty="0" smtClean="0"/>
            </a:br>
            <a:r>
              <a:rPr lang="en-US" sz="3600" dirty="0" smtClean="0"/>
              <a:t>allow for assessment of single case observations 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Average classification rate over all gait properties</a:t>
            </a:r>
            <a:br>
              <a:rPr lang="en-US" sz="3600" dirty="0" smtClean="0"/>
            </a:br>
            <a:r>
              <a:rPr lang="en-US" sz="3600" dirty="0" smtClean="0"/>
              <a:t>and cases is given by 96.9%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Mean cadence rate measurement error is given </a:t>
            </a:r>
            <a:br>
              <a:rPr lang="en-US" sz="3600" dirty="0" smtClean="0"/>
            </a:br>
            <a:r>
              <a:rPr lang="en-US" sz="3600" dirty="0" smtClean="0"/>
              <a:t>by 1.86% over all cases</a:t>
            </a:r>
          </a:p>
        </p:txBody>
      </p:sp>
    </p:spTree>
    <p:extLst>
      <p:ext uri="{BB962C8B-B14F-4D97-AF65-F5344CB8AC3E}">
        <p14:creationId xmlns:p14="http://schemas.microsoft.com/office/powerpoint/2010/main" val="298324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405</Words>
  <Application>Microsoft Office PowerPoint</Application>
  <PresentationFormat>Benutzerdefiniert</PresentationFormat>
  <Paragraphs>172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Helvetica</vt:lpstr>
      <vt:lpstr>Arial</vt:lpstr>
      <vt:lpstr>Times New Roman</vt:lpstr>
      <vt:lpstr>Calibri Light</vt:lpstr>
      <vt:lpstr>Calibri</vt:lpstr>
      <vt:lpstr>Cambria Math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Mandel</dc:creator>
  <cp:lastModifiedBy>Christian Mandel</cp:lastModifiedBy>
  <cp:revision>67</cp:revision>
  <cp:lastPrinted>2018-05-08T07:50:53Z</cp:lastPrinted>
  <dcterms:created xsi:type="dcterms:W3CDTF">2018-03-26T12:09:05Z</dcterms:created>
  <dcterms:modified xsi:type="dcterms:W3CDTF">2018-05-08T07:56:34Z</dcterms:modified>
</cp:coreProperties>
</file>