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</p:sldIdLst>
  <p:sldSz cx="42803763" cy="30275213"/>
  <p:notesSz cx="29819600" cy="42341800"/>
  <p:embeddedFontLst>
    <p:embeddedFont>
      <p:font typeface="Calibri Light" panose="020F0302020204030204" pitchFamily="34" charset="0"/>
      <p:regular r:id="rId3"/>
      <p:italic r:id="rId4"/>
    </p:embeddedFon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mbria Math" panose="02040503050406030204" pitchFamily="18" charset="0"/>
      <p:regular r:id="rId9"/>
    </p:embeddedFont>
  </p:embeddedFontLst>
  <p:defaultTextStyle>
    <a:defPPr>
      <a:defRPr lang="de-DE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5" userDrawn="1">
          <p15:clr>
            <a:srgbClr val="A4A3A4"/>
          </p15:clr>
        </p15:guide>
        <p15:guide id="2" pos="134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446" autoAdjust="0"/>
    <p:restoredTop sz="94660"/>
  </p:normalViewPr>
  <p:slideViewPr>
    <p:cSldViewPr snapToGrid="0">
      <p:cViewPr varScale="1">
        <p:scale>
          <a:sx n="26" d="100"/>
          <a:sy n="26" d="100"/>
        </p:scale>
        <p:origin x="1272" y="120"/>
      </p:cViewPr>
      <p:guideLst>
        <p:guide orient="horz" pos="9535"/>
        <p:guide pos="1348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800000" cy="180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4954765"/>
            <a:ext cx="36383199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5901497"/>
            <a:ext cx="32102822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88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14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611875"/>
            <a:ext cx="9229561" cy="2565684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611875"/>
            <a:ext cx="27153637" cy="2565684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57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54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547788"/>
            <a:ext cx="36918246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0260574"/>
            <a:ext cx="36918246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/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75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75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439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059374"/>
            <a:ext cx="18191599" cy="1920934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059374"/>
            <a:ext cx="18191599" cy="1920934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59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058863"/>
            <a:ext cx="18107995" cy="1626592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3"/>
            <a:ext cx="18197174" cy="1626592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53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056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16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359077"/>
            <a:ext cx="21669405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58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359077"/>
            <a:ext cx="21669405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95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3BC16-A8E8-458E-AB30-9217D6BB674D}" type="datetimeFigureOut">
              <a:rPr lang="de-DE" smtClean="0"/>
              <a:t>30.05.2018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84550-7260-4BFB-B4C4-7F310DF17B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94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5.png"/><Relationship Id="rId3" Type="http://schemas.openxmlformats.org/officeDocument/2006/relationships/image" Target="../media/image1.tmp"/><Relationship Id="rId21" Type="http://schemas.openxmlformats.org/officeDocument/2006/relationships/image" Target="../media/image18.pn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24" Type="http://schemas.openxmlformats.org/officeDocument/2006/relationships/image" Target="../media/image21.png"/><Relationship Id="rId5" Type="http://schemas.openxmlformats.org/officeDocument/2006/relationships/image" Target="../media/image3.jpe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2.png"/><Relationship Id="rId10" Type="http://schemas.openxmlformats.org/officeDocument/2006/relationships/image" Target="../media/image7.wmf"/><Relationship Id="rId19" Type="http://schemas.openxmlformats.org/officeDocument/2006/relationships/image" Target="../media/image16.png"/><Relationship Id="rId4" Type="http://schemas.openxmlformats.org/officeDocument/2006/relationships/image" Target="../media/image2.tmp"/><Relationship Id="rId9" Type="http://schemas.openxmlformats.org/officeDocument/2006/relationships/image" Target="../media/image6.jpe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1600200" y="738000"/>
            <a:ext cx="39600000" cy="28800000"/>
          </a:xfrm>
          <a:prstGeom prst="roundRect">
            <a:avLst>
              <a:gd name="adj" fmla="val 3772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>
            <a:off x="1602000" y="738000"/>
            <a:ext cx="39600000" cy="2520000"/>
          </a:xfrm>
          <a:prstGeom prst="roundRect">
            <a:avLst>
              <a:gd name="adj" fmla="val 25043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828247" y="1060534"/>
            <a:ext cx="37145682" cy="1154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Gait Cycle Classification for Wheeled Walker Users by Matching Time Series Of Distance Measurements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016433" y="2215466"/>
            <a:ext cx="22948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/>
              <a:t>Christian Mandel</a:t>
            </a:r>
            <a:r>
              <a:rPr lang="de-DE" sz="4000" baseline="30000" dirty="0" smtClean="0"/>
              <a:t>1</a:t>
            </a:r>
            <a:r>
              <a:rPr lang="de-DE" sz="4000" dirty="0" smtClean="0"/>
              <a:t>, Amit Choudhury</a:t>
            </a:r>
            <a:r>
              <a:rPr lang="de-DE" sz="4000" baseline="30000" dirty="0" smtClean="0"/>
              <a:t>2</a:t>
            </a:r>
            <a:r>
              <a:rPr lang="de-DE" sz="4000" dirty="0" smtClean="0"/>
              <a:t>, Serge Autexier</a:t>
            </a:r>
            <a:r>
              <a:rPr lang="de-DE" sz="4000" baseline="30000" dirty="0" smtClean="0"/>
              <a:t>1</a:t>
            </a:r>
            <a:r>
              <a:rPr lang="de-DE" sz="4000" dirty="0" smtClean="0"/>
              <a:t>, Karin Hochbaum</a:t>
            </a:r>
            <a:r>
              <a:rPr lang="de-DE" sz="4000" baseline="30000" dirty="0" smtClean="0"/>
              <a:t>3</a:t>
            </a:r>
            <a:r>
              <a:rPr lang="de-DE" sz="4000" dirty="0" smtClean="0"/>
              <a:t>, Jeannine Budelmann</a:t>
            </a:r>
            <a:r>
              <a:rPr lang="de-DE" sz="4000" baseline="30000" dirty="0" smtClean="0"/>
              <a:t>4</a:t>
            </a:r>
            <a:r>
              <a:rPr lang="de-DE" sz="4000" dirty="0" smtClean="0"/>
              <a:t>, Petra Wedler</a:t>
            </a:r>
            <a:r>
              <a:rPr lang="de-DE" sz="4000" baseline="30000" dirty="0" smtClean="0"/>
              <a:t>5</a:t>
            </a:r>
            <a:endParaRPr lang="de-DE" sz="4000" baseline="30000" dirty="0"/>
          </a:p>
        </p:txBody>
      </p:sp>
      <p:sp>
        <p:nvSpPr>
          <p:cNvPr id="6" name="Abgerundetes Rechteck 5"/>
          <p:cNvSpPr/>
          <p:nvPr/>
        </p:nvSpPr>
        <p:spPr>
          <a:xfrm>
            <a:off x="1600200" y="3258000"/>
            <a:ext cx="19800000" cy="26280000"/>
          </a:xfrm>
          <a:prstGeom prst="roundRect">
            <a:avLst>
              <a:gd name="adj" fmla="val 3199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322000" y="3618000"/>
            <a:ext cx="19062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Project: Walker Module for Posture Detection and Fall Prevention - ModESt</a:t>
            </a:r>
            <a:r>
              <a:rPr lang="de-DE" sz="4800" dirty="0" smtClean="0"/>
              <a:t>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2122000" y="3618000"/>
            <a:ext cx="275851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dirty="0" smtClean="0"/>
              <a:t>Methods</a:t>
            </a:r>
            <a:endParaRPr lang="en-US" sz="5500" dirty="0"/>
          </a:p>
        </p:txBody>
      </p:sp>
      <p:sp>
        <p:nvSpPr>
          <p:cNvPr id="7" name="Abgerundetes Rechteck 6"/>
          <p:cNvSpPr/>
          <p:nvPr/>
        </p:nvSpPr>
        <p:spPr>
          <a:xfrm>
            <a:off x="21402675" y="3258000"/>
            <a:ext cx="19800000" cy="26280000"/>
          </a:xfrm>
          <a:prstGeom prst="roundRect">
            <a:avLst>
              <a:gd name="adj" fmla="val 3199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hteck 38"/>
              <p:cNvSpPr/>
              <p:nvPr/>
            </p:nvSpPr>
            <p:spPr>
              <a:xfrm>
                <a:off x="31675126" y="14890856"/>
                <a:ext cx="2759730" cy="66794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𝐺𝐶𝐶</m:t>
                          </m:r>
                        </m:e>
                        <m:sub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3200" i="0">
                          <a:latin typeface="Cambria Math" panose="02040503050406030204" pitchFamily="18" charset="0"/>
                        </a:rPr>
                        <m:t>∶=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39" name="Rechteck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5126" y="14890856"/>
                <a:ext cx="2759730" cy="6679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Grafik 30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918" y="12286359"/>
            <a:ext cx="5040000" cy="3536704"/>
          </a:xfrm>
          <a:prstGeom prst="rect">
            <a:avLst/>
          </a:prstGeom>
        </p:spPr>
      </p:pic>
      <p:pic>
        <p:nvPicPr>
          <p:cNvPr id="12" name="Grafik 11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918" y="16129150"/>
            <a:ext cx="5040000" cy="3557416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607" y="8393248"/>
            <a:ext cx="4408291" cy="1727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hteck 40"/>
              <p:cNvSpPr/>
              <p:nvPr/>
            </p:nvSpPr>
            <p:spPr>
              <a:xfrm>
                <a:off x="22968000" y="16911127"/>
                <a:ext cx="12730703" cy="184281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𝐺𝐶</m:t>
                          </m:r>
                        </m:e>
                        <m:sub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3200" i="0">
                          <a:latin typeface="Cambria Math" panose="02040503050406030204" pitchFamily="18" charset="0"/>
                        </a:rPr>
                        <m:t>∶=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de-DE" sz="3200" i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de-DE" sz="320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de-DE" sz="3200" i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𝐺𝐶𝐶</m:t>
                          </m:r>
                        </m:e>
                        <m:sub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3200" i="0">
                          <a:latin typeface="Cambria Math" panose="02040503050406030204" pitchFamily="18" charset="0"/>
                        </a:rPr>
                        <m:t>, 1−</m:t>
                      </m:r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sz="32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3200" i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𝜙</m:t>
                          </m:r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3200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𝐺𝐶𝐶</m:t>
                              </m:r>
                            </m:e>
                          </m:d>
                        </m:den>
                      </m:f>
                      <m:r>
                        <a:rPr lang="de-DE" sz="3200" i="0">
                          <a:latin typeface="Cambria Math" panose="02040503050406030204" pitchFamily="18" charset="0"/>
                        </a:rPr>
                        <m:t>&lt;1+</m:t>
                      </m:r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sz="32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3200" i="0">
                          <a:latin typeface="Cambria Math" panose="02040503050406030204" pitchFamily="18" charset="0"/>
                        </a:rPr>
                        <m:t>,1−</m:t>
                      </m:r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sz="32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3200" i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𝑣𝑟</m:t>
                              </m:r>
                            </m:e>
                            <m: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𝜙</m:t>
                          </m:r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𝑣𝑟</m:t>
                              </m:r>
                            </m:e>
                            <m: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𝐺𝐶𝐶</m:t>
                              </m:r>
                            </m:e>
                          </m:d>
                        </m:den>
                      </m:f>
                      <m:r>
                        <a:rPr lang="de-DE" sz="3200" i="0">
                          <a:latin typeface="Cambria Math" panose="02040503050406030204" pitchFamily="18" charset="0"/>
                        </a:rPr>
                        <m:t>&lt;1+</m:t>
                      </m:r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sz="32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3600" dirty="0"/>
              </a:p>
            </p:txBody>
          </p:sp>
        </mc:Choice>
        <mc:Fallback xmlns="">
          <p:sp>
            <p:nvSpPr>
              <p:cNvPr id="41" name="Rechteck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8000" y="16911127"/>
                <a:ext cx="12730703" cy="1842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hteck 34"/>
          <p:cNvSpPr/>
          <p:nvPr/>
        </p:nvSpPr>
        <p:spPr>
          <a:xfrm>
            <a:off x="2682000" y="4752000"/>
            <a:ext cx="18262918" cy="725714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41000">
                <a:schemeClr val="accent6">
                  <a:lumMod val="40000"/>
                  <a:lumOff val="60000"/>
                </a:schemeClr>
              </a:gs>
              <a:gs pos="78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uppieren 43"/>
          <p:cNvGrpSpPr/>
          <p:nvPr/>
        </p:nvGrpSpPr>
        <p:grpSpPr>
          <a:xfrm>
            <a:off x="2682000" y="4698000"/>
            <a:ext cx="18264188" cy="10310515"/>
            <a:chOff x="2682000" y="4698000"/>
            <a:chExt cx="18264188" cy="10310515"/>
          </a:xfrm>
        </p:grpSpPr>
        <p:sp>
          <p:nvSpPr>
            <p:cNvPr id="23" name="Textfeld 22"/>
            <p:cNvSpPr txBox="1"/>
            <p:nvPr/>
          </p:nvSpPr>
          <p:spPr>
            <a:xfrm>
              <a:off x="2682000" y="4698000"/>
              <a:ext cx="15295854" cy="10310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Consortium</a:t>
              </a:r>
            </a:p>
            <a:p>
              <a:endParaRPr lang="en-US" sz="4400" dirty="0"/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i="1" dirty="0" smtClean="0"/>
                <a:t>DFKI GmbH</a:t>
              </a:r>
              <a:r>
                <a:rPr lang="en-US" sz="3600" dirty="0" smtClean="0"/>
                <a:t>: Non-profit PPP research center on Artificial Intelligence</a:t>
              </a:r>
              <a:endParaRPr lang="en-US" sz="3600" dirty="0"/>
            </a:p>
            <a:p>
              <a:pPr marL="571500" indent="-571500">
                <a:buSzPct val="66000"/>
                <a:buFont typeface="Symbol" panose="05050102010706020507" pitchFamily="18" charset="2"/>
                <a:buChar char="-"/>
              </a:pPr>
              <a:r>
                <a:rPr lang="en-US" sz="3600" dirty="0" smtClean="0"/>
                <a:t>Research department </a:t>
              </a:r>
              <a:r>
                <a:rPr lang="en-US" sz="3600" i="1" dirty="0" smtClean="0"/>
                <a:t>Cyber Physical Systems</a:t>
              </a:r>
              <a:r>
                <a:rPr lang="en-US" sz="3600" dirty="0" smtClean="0"/>
                <a:t> explores AAL solutions and</a:t>
              </a:r>
              <a:r>
                <a:rPr lang="en-US" sz="3600" dirty="0"/>
                <a:t/>
              </a:r>
              <a:br>
                <a:rPr lang="en-US" sz="3600" dirty="0"/>
              </a:br>
              <a:r>
                <a:rPr lang="en-US" sz="3600" dirty="0" smtClean="0"/>
                <a:t>intelligent mobility devices, such as indoor/outdoor walkers &amp; wheelchairs</a:t>
              </a:r>
              <a:br>
                <a:rPr lang="en-US" sz="3600" dirty="0" smtClean="0"/>
              </a:br>
              <a:endParaRPr lang="en-US" sz="3600" dirty="0" smtClean="0"/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i="1" dirty="0" smtClean="0"/>
                <a:t>Gesundheit Nord gGmbH</a:t>
              </a:r>
              <a:r>
                <a:rPr lang="en-US" sz="3600" dirty="0" smtClean="0"/>
                <a:t>: Municipal hospital network in Bremen</a:t>
              </a:r>
            </a:p>
            <a:p>
              <a:pPr marL="571500" indent="-571500">
                <a:buSzPct val="66000"/>
                <a:buFont typeface="Symbol" panose="05050102010706020507" pitchFamily="18" charset="2"/>
                <a:buChar char="-"/>
              </a:pPr>
              <a:r>
                <a:rPr lang="en-US" sz="3600" dirty="0" smtClean="0"/>
                <a:t>Specialized in geriatric disciplines, e.g. stroke, traumatology, dementia,</a:t>
              </a:r>
              <a:br>
                <a:rPr lang="en-US" sz="3600" dirty="0" smtClean="0"/>
              </a:br>
              <a:r>
                <a:rPr lang="en-US" sz="3600" dirty="0" smtClean="0"/>
                <a:t>diagnosis and therapy of gait disorders, and assistive equipment</a:t>
              </a:r>
              <a:r>
                <a:rPr lang="en-US" sz="3600" i="1" dirty="0" smtClean="0"/>
                <a:t/>
              </a:r>
              <a:br>
                <a:rPr lang="en-US" sz="3600" i="1" dirty="0" smtClean="0"/>
              </a:br>
              <a:endParaRPr lang="en-US" sz="3600" dirty="0" smtClean="0"/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i="1" dirty="0" smtClean="0"/>
                <a:t>Budelmann Elektronik GmbH: </a:t>
              </a:r>
              <a:r>
                <a:rPr lang="en-US" sz="3600" dirty="0" smtClean="0"/>
                <a:t>Small to mid-sized enterprise</a:t>
              </a:r>
            </a:p>
            <a:p>
              <a:pPr marL="571500" indent="-571500">
                <a:buSzPct val="66000"/>
                <a:buFont typeface="Symbol" panose="05050102010706020507" pitchFamily="18" charset="2"/>
                <a:buChar char="-"/>
              </a:pPr>
              <a:r>
                <a:rPr lang="en-US" sz="3600" dirty="0" smtClean="0"/>
                <a:t>Specialized in embedded systems: development of customized electronic </a:t>
              </a:r>
              <a:br>
                <a:rPr lang="en-US" sz="3600" dirty="0" smtClean="0"/>
              </a:br>
              <a:r>
                <a:rPr lang="en-US" sz="3600" dirty="0" smtClean="0"/>
                <a:t>solutions, from compact microcontroller-assemblies to complex industrial PCs</a:t>
              </a:r>
              <a:br>
                <a:rPr lang="en-US" sz="3600" dirty="0" smtClean="0"/>
              </a:br>
              <a:endParaRPr lang="en-US" sz="3600" dirty="0" smtClean="0"/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i="1" dirty="0" smtClean="0"/>
                <a:t>Topro GmbH</a:t>
              </a:r>
              <a:r>
                <a:rPr lang="en-US" sz="3600" dirty="0" smtClean="0"/>
                <a:t>: Subsidiary of Norwegian company Topro AS</a:t>
              </a:r>
            </a:p>
            <a:p>
              <a:pPr marL="571500" indent="-571500">
                <a:buSzPct val="66000"/>
                <a:buFont typeface="Symbol" panose="05050102010706020507" pitchFamily="18" charset="2"/>
                <a:buChar char="-"/>
              </a:pPr>
              <a:r>
                <a:rPr lang="en-US" sz="3600" dirty="0" smtClean="0"/>
                <a:t>Topro produces and markets broad range of assistive equipment, </a:t>
              </a:r>
              <a:br>
                <a:rPr lang="en-US" sz="3600" dirty="0" smtClean="0"/>
              </a:br>
              <a:r>
                <a:rPr lang="en-US" sz="3600" dirty="0" smtClean="0"/>
                <a:t>e.g. wheeled walkers and stand up chairs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sz="3600" dirty="0"/>
            </a:p>
          </p:txBody>
        </p:sp>
        <p:grpSp>
          <p:nvGrpSpPr>
            <p:cNvPr id="42" name="Gruppieren 41"/>
            <p:cNvGrpSpPr/>
            <p:nvPr/>
          </p:nvGrpSpPr>
          <p:grpSpPr>
            <a:xfrm>
              <a:off x="18535435" y="6179853"/>
              <a:ext cx="2410753" cy="1734539"/>
              <a:chOff x="18535435" y="6179853"/>
              <a:chExt cx="2410753" cy="1734539"/>
            </a:xfrm>
          </p:grpSpPr>
          <p:pic>
            <p:nvPicPr>
              <p:cNvPr id="34" name="Picture 2" descr="D:\Benutzer\Christian\Pictures\Xeno2\T2Rolland freigestellt.jpg">
                <a:extLst>
                  <a:ext uri="{FF2B5EF4-FFF2-40B4-BE49-F238E27FC236}">
                    <a16:creationId xmlns:a16="http://schemas.microsoft.com/office/drawing/2014/main" id="{408B0511-28B5-4462-9B84-342AD4FD6B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25891" y="6186392"/>
                <a:ext cx="1120297" cy="1728000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35435" y="6179853"/>
                <a:ext cx="1118175" cy="1727999"/>
              </a:xfrm>
              <a:prstGeom prst="rect">
                <a:avLst/>
              </a:prstGeom>
            </p:spPr>
          </p:pic>
        </p:grpSp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4188" y="10599914"/>
              <a:ext cx="2592000" cy="1728000"/>
            </a:xfrm>
            <a:prstGeom prst="rect">
              <a:avLst/>
            </a:prstGeom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9538" y="12806675"/>
              <a:ext cx="4134360" cy="1784167"/>
            </a:xfrm>
            <a:prstGeom prst="rect">
              <a:avLst/>
            </a:prstGeom>
          </p:spPr>
        </p:pic>
      </p:grpSp>
      <p:sp>
        <p:nvSpPr>
          <p:cNvPr id="53" name="Rechteck 52"/>
          <p:cNvSpPr/>
          <p:nvPr/>
        </p:nvSpPr>
        <p:spPr>
          <a:xfrm>
            <a:off x="2682000" y="15948000"/>
            <a:ext cx="18262918" cy="725714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38000">
                <a:schemeClr val="accent6">
                  <a:lumMod val="40000"/>
                  <a:lumOff val="60000"/>
                </a:schemeClr>
              </a:gs>
              <a:gs pos="68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eck 53"/>
          <p:cNvSpPr/>
          <p:nvPr/>
        </p:nvSpPr>
        <p:spPr>
          <a:xfrm>
            <a:off x="2682000" y="21672000"/>
            <a:ext cx="18262918" cy="725714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36000">
                <a:schemeClr val="accent6">
                  <a:lumMod val="40000"/>
                  <a:lumOff val="60000"/>
                </a:schemeClr>
              </a:gs>
              <a:gs pos="64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uppieren 42"/>
          <p:cNvGrpSpPr/>
          <p:nvPr/>
        </p:nvGrpSpPr>
        <p:grpSpPr>
          <a:xfrm>
            <a:off x="2682000" y="21618000"/>
            <a:ext cx="18264188" cy="7057619"/>
            <a:chOff x="2682000" y="21618000"/>
            <a:chExt cx="18264188" cy="7057619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4188" y="22552256"/>
              <a:ext cx="2590730" cy="3886094"/>
            </a:xfrm>
            <a:prstGeom prst="rect">
              <a:avLst/>
            </a:prstGeom>
            <a:effectLst/>
          </p:spPr>
        </p:pic>
        <p:sp>
          <p:nvSpPr>
            <p:cNvPr id="28" name="Textfeld 27"/>
            <p:cNvSpPr txBox="1"/>
            <p:nvPr/>
          </p:nvSpPr>
          <p:spPr>
            <a:xfrm>
              <a:off x="2682000" y="21618000"/>
              <a:ext cx="14488775" cy="587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Solution Approach</a:t>
              </a:r>
            </a:p>
            <a:p>
              <a:endParaRPr lang="en-US" sz="4400" dirty="0" smtClean="0"/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dirty="0" smtClean="0"/>
                <a:t>Monitor gait properties with walker-mounted simple sensorial equipment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dirty="0" smtClean="0"/>
                <a:t>Classify time series of distance measurements w.r.t. set of gait properties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dirty="0" smtClean="0"/>
                <a:t>Provide user-feedback about insecure gait properties to be corrected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dirty="0" smtClean="0"/>
                <a:t>Possible user interface designs will be evaluated in the next project phase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dirty="0" smtClean="0"/>
                <a:t>UI design proposals differentiate between visualization of false posture</a:t>
              </a:r>
              <a:br>
                <a:rPr lang="en-US" sz="3600" dirty="0" smtClean="0"/>
              </a:br>
              <a:r>
                <a:rPr lang="en-US" sz="3600" dirty="0" smtClean="0"/>
                <a:t>and hints for correction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sz="3600" dirty="0" smtClean="0"/>
            </a:p>
            <a:p>
              <a:pPr marL="571500" indent="-571500">
                <a:buFont typeface="Arial" panose="020B0604020202020204" pitchFamily="34" charset="0"/>
                <a:buChar char="•"/>
              </a:pPr>
              <a:endParaRPr lang="en-US" sz="3600" dirty="0"/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3455932" y="26594819"/>
              <a:ext cx="17490256" cy="2080800"/>
              <a:chOff x="3753710" y="26588280"/>
              <a:chExt cx="17490256" cy="2080800"/>
            </a:xfrm>
          </p:grpSpPr>
          <p:pic>
            <p:nvPicPr>
              <p:cNvPr id="13" name="Grafik 1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97494" y="26590208"/>
                <a:ext cx="2046472" cy="2046472"/>
              </a:xfrm>
              <a:prstGeom prst="rect">
                <a:avLst/>
              </a:prstGeom>
            </p:spPr>
          </p:pic>
          <p:pic>
            <p:nvPicPr>
              <p:cNvPr id="18" name="Grafik 1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91240" y="26588280"/>
                <a:ext cx="2048400" cy="2048400"/>
              </a:xfrm>
              <a:prstGeom prst="rect">
                <a:avLst/>
              </a:prstGeom>
            </p:spPr>
          </p:pic>
          <p:pic>
            <p:nvPicPr>
              <p:cNvPr id="19" name="Grafik 1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78730" y="26620680"/>
                <a:ext cx="2048400" cy="2048400"/>
              </a:xfrm>
              <a:prstGeom prst="rect">
                <a:avLst/>
              </a:prstGeom>
            </p:spPr>
          </p:pic>
          <p:pic>
            <p:nvPicPr>
              <p:cNvPr id="20" name="Grafik 1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84985" y="26588280"/>
                <a:ext cx="2048400" cy="2048400"/>
              </a:xfrm>
              <a:prstGeom prst="rect">
                <a:avLst/>
              </a:prstGeom>
            </p:spPr>
          </p:pic>
          <p:pic>
            <p:nvPicPr>
              <p:cNvPr id="21" name="Grafik 2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2475" y="26588280"/>
                <a:ext cx="2048400" cy="2048400"/>
              </a:xfrm>
              <a:prstGeom prst="rect">
                <a:avLst/>
              </a:prstGeom>
            </p:spPr>
          </p:pic>
          <p:pic>
            <p:nvPicPr>
              <p:cNvPr id="22" name="Grafik 21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6220" y="26605720"/>
                <a:ext cx="2048400" cy="2048400"/>
              </a:xfrm>
              <a:prstGeom prst="rect">
                <a:avLst/>
              </a:prstGeom>
            </p:spPr>
          </p:pic>
          <p:pic>
            <p:nvPicPr>
              <p:cNvPr id="25" name="Grafik 24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9965" y="26604480"/>
                <a:ext cx="2048400" cy="2048400"/>
              </a:xfrm>
              <a:prstGeom prst="rect">
                <a:avLst/>
              </a:prstGeom>
            </p:spPr>
          </p:pic>
          <p:pic>
            <p:nvPicPr>
              <p:cNvPr id="37" name="Grafik 36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3710" y="26604480"/>
                <a:ext cx="2048400" cy="2048400"/>
              </a:xfrm>
              <a:prstGeom prst="rect">
                <a:avLst/>
              </a:prstGeom>
            </p:spPr>
          </p:pic>
        </p:grpSp>
      </p:grpSp>
      <p:sp>
        <p:nvSpPr>
          <p:cNvPr id="55" name="Rechteck 54"/>
          <p:cNvSpPr/>
          <p:nvPr/>
        </p:nvSpPr>
        <p:spPr>
          <a:xfrm>
            <a:off x="22482000" y="19853890"/>
            <a:ext cx="18262918" cy="725714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17000">
                <a:schemeClr val="accent6">
                  <a:lumMod val="40000"/>
                  <a:lumOff val="60000"/>
                </a:schemeClr>
              </a:gs>
              <a:gs pos="3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5"/>
              <p:cNvSpPr/>
              <p:nvPr/>
            </p:nvSpPr>
            <p:spPr>
              <a:xfrm>
                <a:off x="23040000" y="27522000"/>
                <a:ext cx="10303975" cy="111517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32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3200" i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lim>
                              </m:limLow>
                              <m:r>
                                <a:rPr lang="de-DE" sz="32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32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acc>
                                    </m:sub>
                                    <m:sup>
                                      <m: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p>
                                  </m:sSubSup>
                                  <m:r>
                                    <a:rPr lang="de-DE" sz="32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32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acc>
                                    </m:sub>
                                  </m:sSub>
                                </m:e>
                              </m:d>
                              <m:r>
                                <a:rPr lang="de-DE" sz="32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sz="3200" i="0"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de-DE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3200" i="0">
                                              <a:latin typeface="Cambria Math" panose="02040503050406030204" pitchFamily="18" charset="0"/>
                                            </a:rPr>
                                            <m:t>min</m:t>
                                          </m:r>
                                        </m:e>
                                        <m:lim>
                                          <m:r>
                                            <a:rPr lang="de-DE" sz="32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de-DE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de-DE" sz="3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de-DE" sz="3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Sup>
                                                    <m:sSubSupPr>
                                                      <m:ctrlPr>
                                                        <a:rPr lang="de-DE" sz="3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de-DE" sz="3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𝐷</m:t>
                                                      </m:r>
                                                    </m:e>
                                                    <m:sub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de-DE" sz="3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de-DE" sz="3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𝑇</m:t>
                                                          </m:r>
                                                        </m:e>
                                                      </m:acc>
                                                    </m:sub>
                                                    <m:sup>
                                                      <m:r>
                                                        <a:rPr lang="de-DE" sz="3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𝑝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de-DE" sz="3200" i="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de-DE" sz="3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sz="3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𝐷</m:t>
                                                      </m:r>
                                                    </m:e>
                                                    <m:sub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de-DE" sz="3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de-DE" sz="320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𝑇</m:t>
                                                          </m:r>
                                                        </m:e>
                                                      </m:acc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de-DE" sz="32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sSup>
                                            <m:sSupPr>
                                              <m:ctrlPr>
                                                <a:rPr lang="de-DE" sz="3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sz="3200" i="1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p>
                                              <m:r>
                                                <a:rPr lang="de-DE" sz="3200" i="0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de-DE" sz="3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de-DE" sz="3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de-DE" sz="3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  <m:sub>
                                                  <m:acc>
                                                    <m:accPr>
                                                      <m:chr m:val="̂"/>
                                                      <m:ctrlPr>
                                                        <a:rPr lang="de-DE" sz="3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de-DE" sz="3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e>
                                                  </m:acc>
                                                </m:sub>
                                                <m:sup>
                                                  <m:r>
                                                    <a:rPr lang="de-DE" sz="3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de-DE" sz="3200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de-DE" sz="32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sz="32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  <m:sub>
                                                  <m:acc>
                                                    <m:accPr>
                                                      <m:chr m:val="̂"/>
                                                      <m:ctrlPr>
                                                        <a:rPr lang="de-DE" sz="3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de-DE" sz="32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𝑇</m:t>
                                                      </m:r>
                                                    </m:e>
                                                  </m:acc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rad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16" name="Rechtec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0000" y="27522000"/>
                <a:ext cx="10303975" cy="11151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3076000" y="22284000"/>
                <a:ext cx="5344733" cy="49244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𝑠h</m:t>
                          </m:r>
                        </m:sub>
                      </m:sSub>
                      <m:d>
                        <m:d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𝑛𝑜𝑟𝑚𝑎𝑙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𝑟𝑒𝑑𝑢𝑐𝑒𝑑</m:t>
                          </m:r>
                        </m:e>
                      </m:d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000" y="22284000"/>
                <a:ext cx="5344733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hteck 10"/>
              <p:cNvSpPr/>
              <p:nvPr/>
            </p:nvSpPr>
            <p:spPr>
              <a:xfrm>
                <a:off x="23040000" y="24138000"/>
                <a:ext cx="14128118" cy="169867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de-DE" sz="32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32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sz="32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32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de-DE" sz="3200" i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de-DE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32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sz="32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𝑛𝑚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de-DE" sz="32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sz="32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de-DE" sz="32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𝑛𝑚</m:t>
                                        </m:r>
                                      </m:sub>
                                    </m:sSub>
                                    <m:r>
                                      <a:rPr lang="de-DE" sz="32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32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de-DE" sz="3200" i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de-DE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de-DE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𝑛𝑚</m:t>
                                        </m:r>
                                      </m:sub>
                                    </m:sSub>
                                    <m:r>
                                      <a:rPr lang="de-DE" sz="3200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de-DE" sz="3200" i="1">
                                            <a:latin typeface="Cambria Math" panose="02040503050406030204" pitchFamily="18" charset="0"/>
                                          </a:rPr>
                                          <m:t>𝑛𝑚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de-DE" sz="3200" i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sz="3200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32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de-DE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de-DE" sz="32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sz="32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3200" b="0" i="1" smtClean="0">
                                          <a:latin typeface="Cambria Math" panose="02040503050406030204" pitchFamily="18" charset="0"/>
                                        </a:rPr>
                                        <m:t>𝐺𝐶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acc>
                                    </m:sub>
                                    <m:sup>
                                      <m:r>
                                        <a:rPr lang="de-DE" sz="3200" b="0" i="1" smtClean="0">
                                          <a:latin typeface="Cambria Math" panose="02040503050406030204" pitchFamily="18" charset="0"/>
                                        </a:rPr>
                                        <m:t>𝑡𝑟</m:t>
                                      </m:r>
                                    </m:sup>
                                  </m:sSubSup>
                                </m:e>
                              </m:d>
                            </m:sup>
                            <m:e>
                              <m:d>
                                <m:d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32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sz="3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bSup>
                                  <m:r>
                                    <a:rPr lang="de-DE" sz="32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32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de-DE" sz="3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bSup>
                                  <m:r>
                                    <a:rPr lang="de-DE" sz="32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𝐺𝐶</m:t>
                                  </m:r>
                                </m:e>
                                <m:sub>
                                  <m:acc>
                                    <m:accPr>
                                      <m:chr m:val="̂"/>
                                      <m:ctrlP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3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de-DE" sz="3200" dirty="0"/>
              </a:p>
            </p:txBody>
          </p:sp>
        </mc:Choice>
        <mc:Fallback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0000" y="24138000"/>
                <a:ext cx="14128118" cy="169867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hteck 55"/>
          <p:cNvSpPr/>
          <p:nvPr/>
        </p:nvSpPr>
        <p:spPr>
          <a:xfrm>
            <a:off x="22482000" y="4789383"/>
            <a:ext cx="18262918" cy="725714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25000">
                <a:schemeClr val="accent6">
                  <a:lumMod val="40000"/>
                  <a:lumOff val="60000"/>
                </a:schemeClr>
              </a:gs>
              <a:gs pos="47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28"/>
          <p:cNvSpPr txBox="1"/>
          <p:nvPr/>
        </p:nvSpPr>
        <p:spPr>
          <a:xfrm>
            <a:off x="22482000" y="4698000"/>
            <a:ext cx="10605852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Data Acquisition and Representation</a:t>
            </a:r>
          </a:p>
          <a:p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Two </a:t>
            </a:r>
            <a:r>
              <a:rPr lang="en-US" sz="3600" i="1" dirty="0" smtClean="0"/>
              <a:t>Asus Xtion Pro</a:t>
            </a:r>
            <a:r>
              <a:rPr lang="en-US" sz="3600" dirty="0" smtClean="0"/>
              <a:t> depth cameras mounted at the</a:t>
            </a:r>
            <a:br>
              <a:rPr lang="en-US" sz="3600" dirty="0" smtClean="0"/>
            </a:br>
            <a:r>
              <a:rPr lang="en-US" sz="3600" dirty="0" smtClean="0"/>
              <a:t>walker’s front sense distance to the user’s body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Eight </a:t>
            </a:r>
            <a:r>
              <a:rPr lang="en-US" sz="3600" i="1" dirty="0" smtClean="0"/>
              <a:t>virtual distant sensors </a:t>
            </a:r>
            <a:r>
              <a:rPr lang="en-US" sz="3600" dirty="0" smtClean="0"/>
              <a:t>(vds) sample </a:t>
            </a:r>
            <a:br>
              <a:rPr lang="en-US" sz="3600" dirty="0" smtClean="0"/>
            </a:br>
            <a:r>
              <a:rPr lang="en-US" sz="3600" dirty="0" smtClean="0"/>
              <a:t>time-series of distances from point clouds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vds are defined in dependence of the person’s</a:t>
            </a:r>
            <a:br>
              <a:rPr lang="en-US" sz="3600" dirty="0" smtClean="0"/>
            </a:br>
            <a:r>
              <a:rPr lang="en-US" sz="3600" dirty="0" smtClean="0"/>
              <a:t>body height and aim roughly at body surface in </a:t>
            </a:r>
            <a:br>
              <a:rPr lang="en-US" sz="3600" dirty="0" smtClean="0"/>
            </a:br>
            <a:r>
              <a:rPr lang="en-US" sz="3600" dirty="0" smtClean="0"/>
              <a:t>height of tibia, femoral, iliac crest, and shoulder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Measurements taken at time </a:t>
            </a:r>
            <a:r>
              <a:rPr lang="en-US" sz="3600" i="1" dirty="0" smtClean="0"/>
              <a:t>t</a:t>
            </a:r>
            <a:r>
              <a:rPr lang="en-US" sz="3600" dirty="0" smtClean="0"/>
              <a:t>:                                       </a:t>
            </a:r>
            <a:br>
              <a:rPr lang="en-US" sz="3600" dirty="0" smtClean="0"/>
            </a:br>
            <a:r>
              <a:rPr lang="en-US" sz="3600" dirty="0" smtClean="0"/>
              <a:t>and during period T:</a:t>
            </a:r>
          </a:p>
          <a:p>
            <a:endParaRPr lang="en-US" sz="3600" i="1" dirty="0" smtClean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000" y="6173021"/>
            <a:ext cx="3059197" cy="4588795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41" y="6091041"/>
            <a:ext cx="4043277" cy="4758900"/>
          </a:xfrm>
          <a:prstGeom prst="rect">
            <a:avLst/>
          </a:prstGeom>
          <a:effectLst/>
        </p:spPr>
      </p:pic>
      <p:sp>
        <p:nvSpPr>
          <p:cNvPr id="57" name="Rechteck 56"/>
          <p:cNvSpPr/>
          <p:nvPr/>
        </p:nvSpPr>
        <p:spPr>
          <a:xfrm>
            <a:off x="22482000" y="11425885"/>
            <a:ext cx="18262918" cy="725714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28000">
                <a:schemeClr val="accent6">
                  <a:lumMod val="40000"/>
                  <a:lumOff val="60000"/>
                </a:schemeClr>
              </a:gs>
              <a:gs pos="54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hteck 37"/>
              <p:cNvSpPr/>
              <p:nvPr/>
            </p:nvSpPr>
            <p:spPr>
              <a:xfrm>
                <a:off x="28956817" y="9925669"/>
                <a:ext cx="3815340" cy="59118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de-DE" sz="3200" i="0">
                          <a:latin typeface="Cambria Math" panose="02040503050406030204" pitchFamily="18" charset="0"/>
                        </a:rPr>
                        <m:t>∶=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de-DE" sz="32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de-DE" sz="3200" i="0">
                              <a:latin typeface="Cambria Math" panose="02040503050406030204" pitchFamily="18" charset="0"/>
                            </a:rPr>
                            <m:t>,⋯,</m:t>
                          </m:r>
                          <m:sSubSup>
                            <m:sSubSup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32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38" name="Rechteck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817" y="9925669"/>
                <a:ext cx="3815340" cy="59118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hteck 39"/>
              <p:cNvSpPr/>
              <p:nvPr/>
            </p:nvSpPr>
            <p:spPr>
              <a:xfrm>
                <a:off x="28956817" y="10513323"/>
                <a:ext cx="3815340" cy="66511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sz="3200" i="0">
                          <a:latin typeface="Cambria Math" panose="02040503050406030204" pitchFamily="18" charset="0"/>
                        </a:rPr>
                        <m:t>∶=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de-DE" sz="32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de-DE" sz="3200" i="0">
                              <a:latin typeface="Cambria Math" panose="02040503050406030204" pitchFamily="18" charset="0"/>
                            </a:rPr>
                            <m:t>,⋱,</m:t>
                          </m:r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sz="3200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40" name="Rechteck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817" y="10513323"/>
                <a:ext cx="3815340" cy="66511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feld 57"/>
          <p:cNvSpPr txBox="1"/>
          <p:nvPr/>
        </p:nvSpPr>
        <p:spPr>
          <a:xfrm>
            <a:off x="22482000" y="3618000"/>
            <a:ext cx="275851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dirty="0" smtClean="0"/>
              <a:t>Methods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2482000" y="11400003"/>
            <a:ext cx="13385587" cy="809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Gait Cycle Extraction and Filtering</a:t>
            </a:r>
          </a:p>
          <a:p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Human gait cycle is defined by  timespan between two consecutive </a:t>
            </a:r>
            <a:br>
              <a:rPr lang="en-US" sz="3600" dirty="0" smtClean="0"/>
            </a:br>
            <a:r>
              <a:rPr lang="en-US" sz="3600" dirty="0" smtClean="0"/>
              <a:t>ground contacts of the same foot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/>
              <a:t> </a:t>
            </a:r>
            <a:r>
              <a:rPr lang="en-US" sz="3600" dirty="0" smtClean="0">
                <a:cs typeface="Arial" panose="020B0604020202020204" pitchFamily="34" charset="0"/>
              </a:rPr>
              <a:t>not measurable by vds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cs typeface="Arial" panose="020B0604020202020204" pitchFamily="34" charset="0"/>
              </a:rPr>
              <a:t>Instead, partition movement pattern at points in time where vds</a:t>
            </a:r>
            <a:br>
              <a:rPr lang="en-US" sz="3600" dirty="0" smtClean="0">
                <a:cs typeface="Arial" panose="020B0604020202020204" pitchFamily="34" charset="0"/>
              </a:rPr>
            </a:br>
            <a:r>
              <a:rPr lang="en-US" sz="3600" dirty="0" smtClean="0">
                <a:cs typeface="Arial" panose="020B0604020202020204" pitchFamily="34" charset="0"/>
              </a:rPr>
              <a:t>aiming at tibia is maximal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cs typeface="Arial" panose="020B0604020202020204" pitchFamily="34" charset="0"/>
              </a:rPr>
              <a:t>Set of resulting gait cycle candidates given by: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cs typeface="Arial" panose="020B0604020202020204" pitchFamily="34" charset="0"/>
              </a:rPr>
              <a:t>For later classification, filter out gait cycle candidates that result</a:t>
            </a:r>
            <a:br>
              <a:rPr lang="en-US" sz="3600" dirty="0" smtClean="0">
                <a:cs typeface="Arial" panose="020B0604020202020204" pitchFamily="34" charset="0"/>
              </a:rPr>
            </a:br>
            <a:r>
              <a:rPr lang="en-US" sz="3600" dirty="0" smtClean="0">
                <a:cs typeface="Arial" panose="020B0604020202020204" pitchFamily="34" charset="0"/>
              </a:rPr>
              <a:t>from unusual walking behavior, e.g. turning on the spot</a:t>
            </a:r>
            <a:br>
              <a:rPr lang="en-US" sz="3600" dirty="0" smtClean="0">
                <a:cs typeface="Arial" panose="020B0604020202020204" pitchFamily="34" charset="0"/>
              </a:rPr>
            </a:br>
            <a:r>
              <a:rPr lang="en-US" sz="3600" dirty="0" smtClean="0">
                <a:cs typeface="Arial" panose="020B0604020202020204" pitchFamily="34" charset="0"/>
              </a:rPr>
              <a:t/>
            </a:r>
            <a:br>
              <a:rPr lang="en-US" sz="3600" dirty="0" smtClean="0">
                <a:cs typeface="Arial" panose="020B0604020202020204" pitchFamily="34" charset="0"/>
              </a:rPr>
            </a:br>
            <a:r>
              <a:rPr lang="en-US" sz="3600" dirty="0" smtClean="0">
                <a:cs typeface="Arial" panose="020B0604020202020204" pitchFamily="34" charset="0"/>
              </a:rPr>
              <a:t/>
            </a:r>
            <a:br>
              <a:rPr lang="en-US" sz="3600" dirty="0" smtClean="0">
                <a:cs typeface="Arial" panose="020B0604020202020204" pitchFamily="34" charset="0"/>
              </a:rPr>
            </a:br>
            <a:r>
              <a:rPr lang="en-US" sz="3600" dirty="0" smtClean="0">
                <a:cs typeface="Arial" panose="020B0604020202020204" pitchFamily="34" charset="0"/>
              </a:rPr>
              <a:t/>
            </a:r>
            <a:br>
              <a:rPr lang="en-US" sz="3600" dirty="0" smtClean="0">
                <a:cs typeface="Arial" panose="020B0604020202020204" pitchFamily="34" charset="0"/>
              </a:rPr>
            </a:br>
            <a:r>
              <a:rPr lang="en-US" sz="3600" dirty="0" smtClean="0">
                <a:cs typeface="Arial" panose="020B0604020202020204" pitchFamily="34" charset="0"/>
              </a:rPr>
              <a:t/>
            </a:r>
            <a:br>
              <a:rPr lang="en-US" sz="3600" dirty="0" smtClean="0">
                <a:cs typeface="Arial" panose="020B0604020202020204" pitchFamily="34" charset="0"/>
              </a:rPr>
            </a:br>
            <a:r>
              <a:rPr lang="en-US" sz="3200" dirty="0" smtClean="0">
                <a:cs typeface="Arial" panose="020B0604020202020204" pitchFamily="34" charset="0"/>
              </a:rPr>
              <a:t>                        duration of gait cycles   	        value range of gait cycles</a:t>
            </a:r>
            <a:endParaRPr lang="en-US" sz="3200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11874896" y="27312053"/>
            <a:ext cx="6891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vs.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feld 31"/>
              <p:cNvSpPr txBox="1"/>
              <p:nvPr/>
            </p:nvSpPr>
            <p:spPr>
              <a:xfrm>
                <a:off x="22482000" y="19764000"/>
                <a:ext cx="18565403" cy="8188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/>
                  <a:t>Gait Cycle Classification: Mahalanobis Distance on Time Series</a:t>
                </a:r>
              </a:p>
              <a:p>
                <a:endParaRPr lang="en-US" sz="440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dirty="0" smtClean="0"/>
                  <a:t>Resample measurements for all gait cycles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𝐺𝐶</m:t>
                        </m:r>
                      </m:e>
                      <m:sub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3600" dirty="0" smtClean="0"/>
                  <a:t>, e.g. 30 distance values for each vds 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dirty="0" smtClean="0"/>
                  <a:t>Specify</a:t>
                </a:r>
                <a:r>
                  <a:rPr lang="de-DE" sz="3600" dirty="0" smtClean="0"/>
                  <a:t> </a:t>
                </a:r>
                <a:r>
                  <a:rPr lang="en-US" sz="3600" dirty="0" smtClean="0"/>
                  <a:t>discrete</a:t>
                </a:r>
                <a:r>
                  <a:rPr lang="de-DE" sz="3600" dirty="0" smtClean="0"/>
                  <a:t> </a:t>
                </a:r>
                <a:r>
                  <a:rPr lang="en-US" sz="3600" dirty="0" smtClean="0"/>
                  <a:t>valued</a:t>
                </a:r>
                <a:r>
                  <a:rPr lang="de-DE" sz="3600" dirty="0" smtClean="0"/>
                  <a:t> gait cycle properties to be  classified, e.g. </a:t>
                </a:r>
                <a:r>
                  <a:rPr lang="de-DE" sz="3600" i="1" dirty="0" smtClean="0"/>
                  <a:t>stride height</a:t>
                </a:r>
                <a:r>
                  <a:rPr lang="de-DE" sz="3600" dirty="0" smtClean="0"/>
                  <a:t>: </a:t>
                </a:r>
                <a:br>
                  <a:rPr lang="de-DE" sz="3600" dirty="0" smtClean="0"/>
                </a:br>
                <a:endParaRPr lang="en-US" sz="3600" dirty="0" smtClean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dirty="0" smtClean="0"/>
                  <a:t>For </a:t>
                </a:r>
                <a:r>
                  <a:rPr lang="en-US" sz="3600" dirty="0"/>
                  <a:t>each class </a:t>
                </a:r>
                <a14:m>
                  <m:oMath xmlns:m="http://schemas.openxmlformats.org/officeDocument/2006/math"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600" dirty="0" smtClean="0"/>
                  <a:t> of </a:t>
                </a:r>
                <a:r>
                  <a:rPr lang="en-US" sz="3600" dirty="0"/>
                  <a:t>a given </a:t>
                </a:r>
                <a:r>
                  <a:rPr lang="en-US" sz="3600" dirty="0" smtClean="0"/>
                  <a:t>gait cycle property </a:t>
                </a:r>
                <a14:m>
                  <m:oMath xmlns:m="http://schemas.openxmlformats.org/officeDocument/2006/math"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3600" dirty="0" smtClean="0"/>
                  <a:t>, compute centroid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sub>
                      <m:sup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3600" dirty="0" smtClean="0"/>
                  <a:t> and covariance matrix </a:t>
                </a:r>
                <a14:m>
                  <m:oMath xmlns:m="http://schemas.openxmlformats.org/officeDocument/2006/math"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600" dirty="0" smtClean="0"/>
                  <a:t> </a:t>
                </a:r>
                <a:br>
                  <a:rPr lang="en-US" sz="3600" dirty="0" smtClean="0"/>
                </a:br>
                <a:r>
                  <a:rPr lang="en-US" sz="3600" dirty="0" smtClean="0"/>
                  <a:t>from training dataset, e.g. for </a:t>
                </a:r>
                <a:r>
                  <a:rPr lang="en-US" sz="3600" i="1" dirty="0" smtClean="0"/>
                  <a:t>normal</a:t>
                </a:r>
                <a:r>
                  <a:rPr lang="en-US" sz="3600" dirty="0" smtClean="0"/>
                  <a:t> stride height:</a:t>
                </a:r>
                <a:br>
                  <a:rPr lang="en-US" sz="3600" dirty="0" smtClean="0"/>
                </a:br>
                <a:r>
                  <a:rPr lang="en-US" sz="3600" dirty="0" smtClean="0"/>
                  <a:t/>
                </a:r>
                <a:br>
                  <a:rPr lang="en-US" sz="3600" dirty="0" smtClean="0"/>
                </a:br>
                <a:r>
                  <a:rPr lang="en-US" sz="3600" dirty="0" smtClean="0"/>
                  <a:t/>
                </a:r>
                <a:br>
                  <a:rPr lang="en-US" sz="3600" dirty="0" smtClean="0"/>
                </a:br>
                <a:r>
                  <a:rPr lang="en-US" sz="3600" dirty="0" smtClean="0"/>
                  <a:t/>
                </a:r>
                <a:br>
                  <a:rPr lang="en-US" sz="3600" dirty="0" smtClean="0"/>
                </a:br>
                <a:endParaRPr lang="en-US" sz="3600" dirty="0" smtClean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dirty="0" smtClean="0"/>
                  <a:t>For each gait cycle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3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3600" dirty="0" smtClean="0"/>
                  <a:t> from test dataset, to be evaluated against gait property </a:t>
                </a:r>
                <a14:m>
                  <m:oMath xmlns:m="http://schemas.openxmlformats.org/officeDocument/2006/math">
                    <m:r>
                      <a:rPr lang="de-DE" sz="36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3600" dirty="0" smtClean="0"/>
                  <a:t>, minimize</a:t>
                </a:r>
                <a:br>
                  <a:rPr lang="en-US" sz="3600" dirty="0" smtClean="0"/>
                </a:br>
                <a:r>
                  <a:rPr lang="en-US" sz="3600" dirty="0" smtClean="0"/>
                  <a:t>Mahalanobis distance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US" sz="3600" dirty="0" smtClean="0"/>
              </a:p>
            </p:txBody>
          </p:sp>
        </mc:Choice>
        <mc:Fallback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2000" y="19764000"/>
                <a:ext cx="18565403" cy="8188139"/>
              </a:xfrm>
              <a:prstGeom prst="rect">
                <a:avLst/>
              </a:prstGeom>
              <a:blipFill>
                <a:blip r:embed="rId28"/>
                <a:stretch>
                  <a:fillRect l="-1346" t="-1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feld 25"/>
          <p:cNvSpPr txBox="1"/>
          <p:nvPr/>
        </p:nvSpPr>
        <p:spPr>
          <a:xfrm>
            <a:off x="2682000" y="15927989"/>
            <a:ext cx="18526931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Problem Description</a:t>
            </a:r>
          </a:p>
          <a:p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Gait disorders and falls rank amongst the most frequent functional disorders of elderly patients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Declining muscular strength, degenerating visual perception, decreasing nerve conduction </a:t>
            </a:r>
            <a:br>
              <a:rPr lang="en-US" sz="3600" dirty="0" smtClean="0"/>
            </a:br>
            <a:r>
              <a:rPr lang="en-US" sz="3600" dirty="0" smtClean="0"/>
              <a:t>velocity, muscular-skeletal system illness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3600" dirty="0" smtClean="0">
                <a:cs typeface="Arial" panose="020B0604020202020204" pitchFamily="34" charset="0"/>
              </a:rPr>
              <a:t>typical changes of the human gait pattern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cs typeface="Arial" panose="020B0604020202020204" pitchFamily="34" charset="0"/>
              </a:rPr>
              <a:t>Gait disorders and falls represent significant challenges in geriatric diagnostics and therapy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cs typeface="Arial" panose="020B0604020202020204" pitchFamily="34" charset="0"/>
              </a:rPr>
              <a:t>Wheeled walkers are commonly deployed to support walking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cs typeface="Arial" panose="020B0604020202020204" pitchFamily="34" charset="0"/>
              </a:rPr>
              <a:t>Proper utilization is an essential prerequisite</a:t>
            </a:r>
            <a:endParaRPr lang="en-US" sz="3600" dirty="0" smtClean="0"/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06" y="6181920"/>
            <a:ext cx="1119148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4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193</Words>
  <Application>Microsoft Office PowerPoint</Application>
  <PresentationFormat>Benutzerdefiniert</PresentationFormat>
  <Paragraphs>56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Symbol</vt:lpstr>
      <vt:lpstr>Calibri Light</vt:lpstr>
      <vt:lpstr>Calibri</vt:lpstr>
      <vt:lpstr>Cambria Math</vt:lpstr>
      <vt:lpstr>Arial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Mandel</dc:creator>
  <cp:lastModifiedBy>Christian Mandel</cp:lastModifiedBy>
  <cp:revision>132</cp:revision>
  <cp:lastPrinted>2018-05-03T14:00:27Z</cp:lastPrinted>
  <dcterms:created xsi:type="dcterms:W3CDTF">2018-03-26T12:09:05Z</dcterms:created>
  <dcterms:modified xsi:type="dcterms:W3CDTF">2018-05-30T13:35:45Z</dcterms:modified>
</cp:coreProperties>
</file>