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6" r:id="rId3"/>
    <p:sldId id="257" r:id="rId4"/>
    <p:sldId id="258" r:id="rId5"/>
    <p:sldId id="259" r:id="rId6"/>
    <p:sldId id="275" r:id="rId7"/>
    <p:sldId id="260" r:id="rId8"/>
    <p:sldId id="261" r:id="rId9"/>
    <p:sldId id="262" r:id="rId10"/>
    <p:sldId id="270" r:id="rId11"/>
    <p:sldId id="271" r:id="rId12"/>
    <p:sldId id="272" r:id="rId13"/>
    <p:sldId id="263" r:id="rId14"/>
    <p:sldId id="278" r:id="rId15"/>
    <p:sldId id="273" r:id="rId16"/>
    <p:sldId id="264" r:id="rId17"/>
    <p:sldId id="265" r:id="rId18"/>
    <p:sldId id="266" r:id="rId19"/>
    <p:sldId id="267" r:id="rId20"/>
    <p:sldId id="268" r:id="rId21"/>
    <p:sldId id="269" r:id="rId22"/>
    <p:sldId id="277" r:id="rId23"/>
    <p:sldId id="274" r:id="rId24"/>
  </p:sldIdLst>
  <p:sldSz cx="12192000" cy="6858000"/>
  <p:notesSz cx="6745288" cy="98821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FD9"/>
    <a:srgbClr val="DEEAF6"/>
    <a:srgbClr val="F7F6EF"/>
    <a:srgbClr val="F0EEE1"/>
    <a:srgbClr val="A0BDE2"/>
    <a:srgbClr val="33CCFF"/>
    <a:srgbClr val="3264B9"/>
    <a:srgbClr val="5B84C8"/>
    <a:srgbClr val="E1E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513" autoAdjust="0"/>
    <p:restoredTop sz="91634" autoAdjust="0"/>
  </p:normalViewPr>
  <p:slideViewPr>
    <p:cSldViewPr>
      <p:cViewPr>
        <p:scale>
          <a:sx n="75" d="100"/>
          <a:sy n="75" d="100"/>
        </p:scale>
        <p:origin x="1068" y="6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2588" cy="493713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21114" y="1"/>
            <a:ext cx="2922587" cy="493713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12708E0A-F5D1-4CEC-ABDA-117816E19E88}" type="datetimeFigureOut">
              <a:rPr lang="de-DE" smtClean="0"/>
              <a:pPr/>
              <a:t>25.09.2018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86888"/>
            <a:ext cx="2922588" cy="49371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21114" y="9386888"/>
            <a:ext cx="2922587" cy="49371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2053D341-6534-4F61-B7C2-7E1315D4C0D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440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2588" cy="493713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21114" y="1"/>
            <a:ext cx="2922587" cy="493713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05E493B4-B0D4-DA44-A39D-8D3225202F6F}" type="datetimeFigureOut">
              <a:rPr lang="de-DE" smtClean="0"/>
              <a:pPr/>
              <a:t>25.09.2018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41363"/>
            <a:ext cx="6586538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4688" y="4694238"/>
            <a:ext cx="5395912" cy="4446587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86888"/>
            <a:ext cx="2922588" cy="49371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21114" y="9386888"/>
            <a:ext cx="2922587" cy="49371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BC9E2B7C-41C2-D740-889E-CFB48EC8FC0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26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 txBox="1">
            <a:spLocks noChangeArrowheads="1"/>
          </p:cNvSpPr>
          <p:nvPr userDrawn="1"/>
        </p:nvSpPr>
        <p:spPr bwMode="auto">
          <a:xfrm>
            <a:off x="932131" y="1120246"/>
            <a:ext cx="1036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A1F3D"/>
              </a:buClr>
              <a:defRPr sz="36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pitchFamily="-112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sz="3600" kern="0" dirty="0"/>
          </a:p>
        </p:txBody>
      </p:sp>
      <p:sp>
        <p:nvSpPr>
          <p:cNvPr id="7" name="TextShape 1"/>
          <p:cNvSpPr txBox="1"/>
          <p:nvPr userDrawn="1"/>
        </p:nvSpPr>
        <p:spPr>
          <a:xfrm>
            <a:off x="719402" y="2853685"/>
            <a:ext cx="7392821" cy="3300842"/>
          </a:xfrm>
          <a:prstGeom prst="rect">
            <a:avLst/>
          </a:prstGeom>
        </p:spPr>
        <p:txBody>
          <a:bodyPr lIns="82945" tIns="41473" rIns="82945" bIns="41473" anchor="t"/>
          <a:lstStyle/>
          <a:p>
            <a:pPr>
              <a:lnSpc>
                <a:spcPct val="100000"/>
              </a:lnSpc>
            </a:pPr>
            <a:r>
              <a:rPr lang="de-DE" sz="2000" noProof="0" dirty="0" smtClean="0">
                <a:solidFill>
                  <a:srgbClr val="000000"/>
                </a:solidFill>
                <a:latin typeface="Arial"/>
                <a:ea typeface="ＭＳ Ｐゴシック"/>
              </a:rPr>
              <a:t>Dr.-Ing. Christian</a:t>
            </a:r>
            <a:r>
              <a:rPr lang="de-DE" sz="2000" baseline="0" noProof="0" dirty="0" smtClean="0">
                <a:solidFill>
                  <a:srgbClr val="000000"/>
                </a:solidFill>
                <a:latin typeface="Arial"/>
                <a:ea typeface="ＭＳ Ｐゴシック"/>
              </a:rPr>
              <a:t> Mandel</a:t>
            </a:r>
          </a:p>
          <a:p>
            <a:pPr>
              <a:lnSpc>
                <a:spcPct val="100000"/>
              </a:lnSpc>
            </a:pPr>
            <a:endParaRPr lang="de-DE" sz="2000" baseline="0" noProof="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>
              <a:lnSpc>
                <a:spcPct val="100000"/>
              </a:lnSpc>
            </a:pPr>
            <a:r>
              <a:rPr lang="de-DE" sz="2000" noProof="0" dirty="0" smtClean="0">
                <a:solidFill>
                  <a:srgbClr val="000000"/>
                </a:solidFill>
                <a:latin typeface="Arial"/>
                <a:ea typeface="ＭＳ Ｐゴシック"/>
              </a:rPr>
              <a:t>Bremen </a:t>
            </a:r>
            <a:r>
              <a:rPr lang="de-DE" sz="2000" noProof="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Ambient</a:t>
            </a:r>
            <a:r>
              <a:rPr lang="de-DE" sz="2000" noProof="0" dirty="0" smtClean="0">
                <a:solidFill>
                  <a:srgbClr val="000000"/>
                </a:solidFill>
                <a:latin typeface="Arial"/>
                <a:ea typeface="ＭＳ Ｐゴシック"/>
              </a:rPr>
              <a:t> Assisted Living Lab </a:t>
            </a:r>
          </a:p>
          <a:p>
            <a:pPr>
              <a:lnSpc>
                <a:spcPct val="100000"/>
              </a:lnSpc>
            </a:pPr>
            <a:r>
              <a:rPr lang="de-DE" sz="2000" noProof="0" dirty="0" smtClean="0">
                <a:solidFill>
                  <a:srgbClr val="000000"/>
                </a:solidFill>
                <a:latin typeface="Arial"/>
                <a:ea typeface="ＭＳ Ｐゴシック"/>
              </a:rPr>
              <a:t>Forschungsbereich Cyber-Physical Systems (CPS)</a:t>
            </a:r>
          </a:p>
          <a:p>
            <a:pPr>
              <a:lnSpc>
                <a:spcPct val="100000"/>
              </a:lnSpc>
            </a:pPr>
            <a:endParaRPr lang="de-DE" sz="2000" baseline="0" noProof="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>
              <a:lnSpc>
                <a:spcPct val="100000"/>
              </a:lnSpc>
            </a:pPr>
            <a:r>
              <a:rPr lang="de-DE" sz="2000" noProof="0" dirty="0" smtClean="0">
                <a:solidFill>
                  <a:srgbClr val="000000"/>
                </a:solidFill>
                <a:latin typeface="Arial"/>
                <a:ea typeface="ＭＳ Ｐゴシック"/>
              </a:rPr>
              <a:t>Deutsches Forschungszentrum für Künstliche Intelligenz (DFKI)</a:t>
            </a:r>
          </a:p>
          <a:p>
            <a:pPr>
              <a:lnSpc>
                <a:spcPct val="100000"/>
              </a:lnSpc>
            </a:pPr>
            <a:r>
              <a:rPr lang="de-DE" sz="2000" noProof="0" dirty="0" smtClean="0">
                <a:solidFill>
                  <a:srgbClr val="000000"/>
                </a:solidFill>
                <a:latin typeface="Arial"/>
                <a:ea typeface="ＭＳ Ｐゴシック"/>
              </a:rPr>
              <a:t>Standort Bremen
</a:t>
            </a:r>
            <a:br>
              <a:rPr lang="de-DE" sz="2000" noProof="0" dirty="0" smtClean="0">
                <a:solidFill>
                  <a:srgbClr val="000000"/>
                </a:solidFill>
                <a:latin typeface="Arial"/>
                <a:ea typeface="ＭＳ Ｐゴシック"/>
              </a:rPr>
            </a:br>
            <a:r>
              <a:rPr lang="de-DE" sz="2000" noProof="0" dirty="0" smtClean="0">
                <a:solidFill>
                  <a:srgbClr val="000000"/>
                </a:solidFill>
                <a:latin typeface="Arial"/>
                <a:ea typeface="ＭＳ Ｐゴシック"/>
              </a:rPr>
              <a:t>
http://www.dfki.de/cps </a:t>
            </a:r>
            <a:endParaRPr lang="de-DE" sz="2000" noProof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19403" y="836712"/>
            <a:ext cx="10363200" cy="1600200"/>
          </a:xfrm>
        </p:spPr>
        <p:txBody>
          <a:bodyPr/>
          <a:lstStyle>
            <a:lvl1pPr>
              <a:spcBef>
                <a:spcPct val="20000"/>
              </a:spcBef>
              <a:buClr>
                <a:srgbClr val="DA1F3D"/>
              </a:buClr>
              <a:defRPr>
                <a:solidFill>
                  <a:srgbClr val="3264B9"/>
                </a:solidFill>
              </a:defRPr>
            </a:lvl1pPr>
          </a:lstStyle>
          <a:p>
            <a:r>
              <a:rPr lang="de-DE" altLang="en-US" smtClean="0"/>
              <a:t>Titelmasterformat durch Klicken bearbeiten</a:t>
            </a:r>
            <a:endParaRPr lang="en-US" altLang="en-US" dirty="0"/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223" y="2587663"/>
            <a:ext cx="3792421" cy="23852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7344139" y="5661248"/>
            <a:ext cx="412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christian.mandel@dfki.de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68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264B9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118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9806880" cy="634082"/>
          </a:xfrm>
        </p:spPr>
        <p:txBody>
          <a:bodyPr/>
          <a:lstStyle>
            <a:lvl1pPr>
              <a:defRPr>
                <a:solidFill>
                  <a:srgbClr val="3264B9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65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373" y="188640"/>
            <a:ext cx="9955047" cy="648072"/>
          </a:xfrm>
        </p:spPr>
        <p:txBody>
          <a:bodyPr/>
          <a:lstStyle>
            <a:lvl1pPr>
              <a:defRPr>
                <a:solidFill>
                  <a:srgbClr val="3264B9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3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3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383" y="2492896"/>
            <a:ext cx="11299196" cy="648072"/>
          </a:xfrm>
        </p:spPr>
        <p:txBody>
          <a:bodyPr/>
          <a:lstStyle>
            <a:lvl1pPr>
              <a:defRPr>
                <a:solidFill>
                  <a:srgbClr val="3264B9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9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99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/>
          <p:cNvGrpSpPr/>
          <p:nvPr/>
        </p:nvGrpSpPr>
        <p:grpSpPr>
          <a:xfrm>
            <a:off x="0" y="6193634"/>
            <a:ext cx="12192000" cy="664369"/>
            <a:chOff x="0" y="6193630"/>
            <a:chExt cx="9144000" cy="664369"/>
          </a:xfrm>
        </p:grpSpPr>
        <p:sp>
          <p:nvSpPr>
            <p:cNvPr id="2" name="Rectangle 9"/>
            <p:cNvSpPr>
              <a:spLocks noChangeArrowheads="1"/>
            </p:cNvSpPr>
            <p:nvPr userDrawn="1"/>
          </p:nvSpPr>
          <p:spPr bwMode="auto">
            <a:xfrm>
              <a:off x="0" y="6193630"/>
              <a:ext cx="9144000" cy="664369"/>
            </a:xfrm>
            <a:prstGeom prst="rect">
              <a:avLst/>
            </a:prstGeom>
            <a:solidFill>
              <a:srgbClr val="F0EEE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3497263">
                <a:defRPr/>
              </a:pPr>
              <a:endParaRPr lang="de-DE" sz="6900" dirty="0">
                <a:ea typeface="+mn-ea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 userDrawn="1"/>
          </p:nvSpPr>
          <p:spPr bwMode="auto">
            <a:xfrm>
              <a:off x="7235825" y="6193630"/>
              <a:ext cx="1908175" cy="25970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ea typeface="+mn-ea"/>
              </a:endParaRPr>
            </a:p>
          </p:txBody>
        </p:sp>
      </p:grpSp>
      <p:sp>
        <p:nvSpPr>
          <p:cNvPr id="102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208961"/>
            <a:ext cx="9914467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052736"/>
            <a:ext cx="11379200" cy="48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Erste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pic>
        <p:nvPicPr>
          <p:cNvPr id="1030" name="Picture 13"/>
          <p:cNvPicPr>
            <a:picLocks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76755" y="236126"/>
            <a:ext cx="1407505" cy="59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6384032" y="6453338"/>
            <a:ext cx="5757168" cy="4000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r"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9287A3E-2B14-3D49-B825-E8BE629421AF}" type="datetime1">
              <a:rPr lang="de-DE" sz="1000" noProof="0" smtClean="0">
                <a:solidFill>
                  <a:srgbClr val="292929"/>
                </a:solidFill>
                <a:cs typeface="Arial" charset="0"/>
              </a:rPr>
              <a:pPr algn="r" defTabSz="449263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25/09/2018</a:t>
            </a:fld>
            <a:r>
              <a:rPr lang="de-DE" sz="1000" noProof="0" dirty="0" smtClean="0">
                <a:solidFill>
                  <a:srgbClr val="292929"/>
                </a:solidFill>
                <a:cs typeface="Arial" charset="0"/>
              </a:rPr>
              <a:t> Copyright</a:t>
            </a:r>
            <a:r>
              <a:rPr lang="de-DE" sz="1000" baseline="0" noProof="0" dirty="0" smtClean="0">
                <a:solidFill>
                  <a:srgbClr val="292929"/>
                </a:solidFill>
                <a:cs typeface="Arial" charset="0"/>
              </a:rPr>
              <a:t> Dr.-Ing. Christian Mandel, DFKI GmbH</a:t>
            </a:r>
            <a:r>
              <a:rPr lang="en-GB" sz="1000" baseline="0" dirty="0" smtClean="0">
                <a:solidFill>
                  <a:srgbClr val="292929"/>
                </a:solidFill>
                <a:cs typeface="Arial" charset="0"/>
              </a:rPr>
              <a:t>  </a:t>
            </a:r>
            <a:r>
              <a:rPr lang="en-GB" sz="1000" dirty="0" smtClean="0">
                <a:solidFill>
                  <a:srgbClr val="292929"/>
                </a:solidFill>
                <a:cs typeface="Arial" charset="0"/>
              </a:rPr>
              <a:t> </a:t>
            </a:r>
            <a:fld id="{59E5B1EC-3049-49C5-8060-CE84B1EA5D9E}" type="slidenum">
              <a:rPr lang="en-GB" sz="1200" smtClean="0">
                <a:solidFill>
                  <a:srgbClr val="292929"/>
                </a:solidFill>
                <a:cs typeface="Arial" charset="0"/>
              </a:rPr>
              <a:pPr algn="r" defTabSz="449263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‹Nr.›</a:t>
            </a:fld>
            <a:r>
              <a:rPr lang="en-GB" dirty="0">
                <a:solidFill>
                  <a:srgbClr val="292929"/>
                </a:solidFill>
                <a:cs typeface="Arial" charset="0"/>
              </a:rPr>
              <a:t> </a:t>
            </a:r>
          </a:p>
        </p:txBody>
      </p:sp>
      <p:pic>
        <p:nvPicPr>
          <p:cNvPr id="1033" name="Picture 18" descr="\\files.dfki.uni-bremen.de\UK\Vorlagen\Logos\Universität Bremen\logo_4c_3 [Converted].pn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70" y="6381328"/>
            <a:ext cx="1847690" cy="30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29" r:id="rId2"/>
    <p:sldLayoutId id="2147483833" r:id="rId3"/>
    <p:sldLayoutId id="2147483834" r:id="rId4"/>
    <p:sldLayoutId id="2147483835" r:id="rId5"/>
    <p:sldLayoutId id="2147483842" r:id="rId6"/>
    <p:sldLayoutId id="2147483846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264B9"/>
          </a:solidFill>
          <a:latin typeface="+mj-lt"/>
          <a:ea typeface="ＭＳ Ｐゴシック" pitchFamily="-112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274638" indent="-274638" algn="l" rtl="0" eaLnBrk="1" fontAlgn="base" hangingPunct="1">
        <a:spcBef>
          <a:spcPct val="20000"/>
        </a:spcBef>
        <a:spcAft>
          <a:spcPct val="0"/>
        </a:spcAft>
        <a:buClr>
          <a:srgbClr val="D47C00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1pPr>
      <a:lvl2pPr marL="808038" indent="-354013" algn="l" rtl="0" eaLnBrk="1" fontAlgn="base" hangingPunct="1">
        <a:spcBef>
          <a:spcPct val="20000"/>
        </a:spcBef>
        <a:spcAft>
          <a:spcPct val="0"/>
        </a:spcAft>
        <a:buClr>
          <a:srgbClr val="3264B9"/>
        </a:buClr>
        <a:buFont typeface="Wingdings" pitchFamily="-112" charset="2"/>
        <a:buChar char="§"/>
        <a:defRPr sz="2200">
          <a:solidFill>
            <a:schemeClr val="tx1"/>
          </a:solidFill>
          <a:latin typeface="+mn-lt"/>
          <a:ea typeface="ＭＳ Ｐゴシック" pitchFamily="-112" charset="-128"/>
        </a:defRPr>
      </a:lvl2pPr>
      <a:lvl3pPr marL="1341438" indent="-354013" algn="l" rtl="0" eaLnBrk="1" fontAlgn="base" hangingPunct="1">
        <a:spcBef>
          <a:spcPct val="20000"/>
        </a:spcBef>
        <a:spcAft>
          <a:spcPct val="0"/>
        </a:spcAft>
        <a:buClr>
          <a:srgbClr val="D47C00"/>
        </a:buClr>
        <a:buSzPct val="66000"/>
        <a:buFont typeface="Arial" charset="0"/>
        <a:buChar char="►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798638" indent="-277813" algn="l" rtl="0" eaLnBrk="1" fontAlgn="base" hangingPunct="1">
        <a:spcBef>
          <a:spcPct val="20000"/>
        </a:spcBef>
        <a:spcAft>
          <a:spcPct val="0"/>
        </a:spcAft>
        <a:buClr>
          <a:srgbClr val="3264B9"/>
        </a:buClr>
        <a:buSzPct val="66000"/>
        <a:buFont typeface="LucidaGrande" charset="0"/>
        <a:buChar char="►"/>
        <a:defRPr sz="1600">
          <a:solidFill>
            <a:schemeClr val="tx1"/>
          </a:solidFill>
          <a:latin typeface="+mn-lt"/>
          <a:ea typeface="ＭＳ Ｐゴシック" pitchFamily="-112" charset="-128"/>
        </a:defRPr>
      </a:lvl4pPr>
      <a:lvl5pPr marL="2239963" indent="-2619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1400">
          <a:solidFill>
            <a:schemeClr val="tx1"/>
          </a:solidFill>
          <a:latin typeface="+mn-lt"/>
          <a:ea typeface="ＭＳ Ｐゴシック" pitchFamily="-112" charset="-128"/>
        </a:defRPr>
      </a:lvl5pPr>
      <a:lvl6pPr marL="2697163" indent="-261938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3154363" indent="-261938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611563" indent="-261938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4068763" indent="-261938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0.png"/><Relationship Id="rId7" Type="http://schemas.openxmlformats.org/officeDocument/2006/relationships/image" Target="../media/image37.pn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m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9402" y="836712"/>
            <a:ext cx="10561173" cy="1600200"/>
          </a:xfrm>
        </p:spPr>
        <p:txBody>
          <a:bodyPr/>
          <a:lstStyle/>
          <a:p>
            <a:r>
              <a:rPr lang="de-DE" sz="2800" dirty="0" smtClean="0"/>
              <a:t>Gangparameter-Klassifikation von Rollator-Nutzern:</a:t>
            </a:r>
            <a:br>
              <a:rPr lang="de-DE" sz="2800" dirty="0" smtClean="0"/>
            </a:br>
            <a:r>
              <a:rPr lang="de-DE" sz="2800" dirty="0" smtClean="0"/>
              <a:t>Vergleich zwischen Mahalanobis-Distanz und </a:t>
            </a:r>
            <a:br>
              <a:rPr lang="de-DE" sz="2800" dirty="0" smtClean="0"/>
            </a:br>
            <a:r>
              <a:rPr lang="de-DE" sz="2800" dirty="0" smtClean="0"/>
              <a:t>gefalteten Neuronalen Netzwerken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086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Mahalanobis-Distanz 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Im Rahmen der Klassifikation </a:t>
            </a:r>
            <a:br>
              <a:rPr lang="de-DE" dirty="0" smtClean="0"/>
            </a:br>
            <a:r>
              <a:rPr lang="de-DE" dirty="0" smtClean="0"/>
              <a:t>zu beantwortende Frage: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Zu welcher Verteilung (Klasse)</a:t>
            </a:r>
            <a:br>
              <a:rPr lang="de-DE" dirty="0" smtClean="0"/>
            </a:br>
            <a:r>
              <a:rPr lang="de-DE" dirty="0" smtClean="0"/>
              <a:t>von Trainingsbeispielen gehört</a:t>
            </a:r>
            <a:br>
              <a:rPr lang="de-DE" dirty="0" smtClean="0"/>
            </a:br>
            <a:r>
              <a:rPr lang="de-DE" dirty="0" smtClean="0"/>
              <a:t>eine gegebene Beobachtung?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890326"/>
            <a:ext cx="5276073" cy="5315032"/>
          </a:xfrm>
          <a:prstGeom prst="rect">
            <a:avLst/>
          </a:prstGeom>
        </p:spPr>
      </p:pic>
      <p:sp>
        <p:nvSpPr>
          <p:cNvPr id="5" name="Multiplizieren 4"/>
          <p:cNvSpPr/>
          <p:nvPr/>
        </p:nvSpPr>
        <p:spPr>
          <a:xfrm flipH="1">
            <a:off x="8184232" y="2996952"/>
            <a:ext cx="194320" cy="1943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7425331" y="1187227"/>
            <a:ext cx="140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Verteilung 2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238528" y="5484093"/>
            <a:ext cx="140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Verteilung 1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8282581" y="304460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Beobachtung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92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Mahalanobis-Distanz II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 smtClean="0"/>
                  <a:t>Welche der beiden Beobachtungen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 smtClean="0"/>
                  <a:t>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 smtClean="0"/>
                  <a:t> </a:t>
                </a:r>
                <a:br>
                  <a:rPr lang="de-DE" dirty="0" smtClean="0"/>
                </a:br>
                <a:r>
                  <a:rPr lang="de-DE" dirty="0" smtClean="0"/>
                  <a:t>liegt näher am Erwartungswert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 smtClean="0"/>
                  <a:t>? </a:t>
                </a:r>
                <a:br>
                  <a:rPr lang="de-DE" dirty="0" smtClean="0"/>
                </a:br>
                <a:endParaRPr lang="en-US" dirty="0" smtClean="0"/>
              </a:p>
              <a:p>
                <a:r>
                  <a:rPr lang="de-DE" dirty="0" smtClean="0"/>
                  <a:t>Die Euklidische Distanz berücksichtigt </a:t>
                </a:r>
                <a:br>
                  <a:rPr lang="de-DE" dirty="0" smtClean="0"/>
                </a:br>
                <a:r>
                  <a:rPr lang="de-DE" dirty="0" smtClean="0"/>
                  <a:t>nicht die Form der Verteilung:</a:t>
                </a:r>
                <a:br>
                  <a:rPr lang="de-DE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r>
                  <a:rPr lang="de-DE" dirty="0" smtClean="0"/>
                  <a:t>Skal</a:t>
                </a:r>
                <a:r>
                  <a:rPr lang="de-DE" dirty="0"/>
                  <a:t>iere</a:t>
                </a:r>
                <a:r>
                  <a:rPr lang="en-US" dirty="0" smtClean="0"/>
                  <a:t> die </a:t>
                </a:r>
                <a:r>
                  <a:rPr lang="de-DE" dirty="0" smtClean="0"/>
                  <a:t>Komponenten</a:t>
                </a:r>
                <a:r>
                  <a:rPr lang="en-US" dirty="0" smtClean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smtClean="0"/>
                  <a:t> </a:t>
                </a:r>
                <a:br>
                  <a:rPr lang="de-DE" dirty="0" smtClean="0"/>
                </a:br>
                <a:r>
                  <a:rPr lang="de-DE" dirty="0" smtClean="0"/>
                  <a:t>mit den Varianzen über den </a:t>
                </a:r>
                <a:br>
                  <a:rPr lang="de-DE" dirty="0" smtClean="0"/>
                </a:br>
                <a:r>
                  <a:rPr lang="de-DE" dirty="0" smtClean="0"/>
                  <a:t>Hauptachsen</a:t>
                </a:r>
                <a:r>
                  <a:rPr lang="de-DE" dirty="0"/>
                  <a:t> </a:t>
                </a:r>
                <a:r>
                  <a:rPr lang="de-DE" dirty="0" smtClean="0"/>
                  <a:t>der Verteilung!</a:t>
                </a:r>
                <a:br>
                  <a:rPr lang="de-DE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50" t="-8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feld 19"/>
              <p:cNvSpPr txBox="1"/>
              <p:nvPr/>
            </p:nvSpPr>
            <p:spPr>
              <a:xfrm>
                <a:off x="1183070" y="3204855"/>
                <a:ext cx="3078663" cy="372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070" y="3204855"/>
                <a:ext cx="3078663" cy="372090"/>
              </a:xfrm>
              <a:prstGeom prst="rect">
                <a:avLst/>
              </a:prstGeom>
              <a:blipFill>
                <a:blip r:embed="rId3"/>
                <a:stretch>
                  <a:fillRect l="-1782" b="-229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ieren 13"/>
          <p:cNvGrpSpPr/>
          <p:nvPr/>
        </p:nvGrpSpPr>
        <p:grpSpPr>
          <a:xfrm>
            <a:off x="6816080" y="1138461"/>
            <a:ext cx="5277600" cy="5313600"/>
            <a:chOff x="5446800" y="889200"/>
            <a:chExt cx="5277600" cy="5313600"/>
          </a:xfrm>
        </p:grpSpPr>
        <p:pic>
          <p:nvPicPr>
            <p:cNvPr id="5" name="Grafik 4" descr="Bildschirmausschnitt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800" y="889200"/>
              <a:ext cx="5277600" cy="5313600"/>
            </a:xfrm>
            <a:prstGeom prst="rect">
              <a:avLst/>
            </a:prstGeom>
          </p:spPr>
        </p:pic>
        <p:cxnSp>
          <p:nvCxnSpPr>
            <p:cNvPr id="10" name="Gerader Verbinder 9"/>
            <p:cNvCxnSpPr/>
            <p:nvPr/>
          </p:nvCxnSpPr>
          <p:spPr>
            <a:xfrm>
              <a:off x="7048500" y="2752725"/>
              <a:ext cx="1045369" cy="752475"/>
            </a:xfrm>
            <a:prstGeom prst="line">
              <a:avLst/>
            </a:prstGeom>
            <a:ln w="38100">
              <a:solidFill>
                <a:srgbClr val="00B0F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Multiplizieren 5"/>
            <p:cNvSpPr/>
            <p:nvPr/>
          </p:nvSpPr>
          <p:spPr>
            <a:xfrm flipH="1">
              <a:off x="6931571" y="2636912"/>
              <a:ext cx="194320" cy="19432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Gerader Verbinder 15"/>
            <p:cNvCxnSpPr/>
            <p:nvPr/>
          </p:nvCxnSpPr>
          <p:spPr>
            <a:xfrm flipV="1">
              <a:off x="6715125" y="3495675"/>
              <a:ext cx="1366839" cy="1047750"/>
            </a:xfrm>
            <a:prstGeom prst="line">
              <a:avLst/>
            </a:prstGeom>
            <a:ln w="38100">
              <a:solidFill>
                <a:srgbClr val="00B0F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Multiplizieren 6"/>
            <p:cNvSpPr/>
            <p:nvPr/>
          </p:nvSpPr>
          <p:spPr>
            <a:xfrm flipH="1">
              <a:off x="6619106" y="4427587"/>
              <a:ext cx="194320" cy="194320"/>
            </a:xfrm>
            <a:prstGeom prst="mathMultiply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ultiplizieren 7"/>
            <p:cNvSpPr/>
            <p:nvPr/>
          </p:nvSpPr>
          <p:spPr>
            <a:xfrm flipH="1">
              <a:off x="7988440" y="3401008"/>
              <a:ext cx="194320" cy="194320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feld 3"/>
                <p:cNvSpPr txBox="1"/>
                <p:nvPr/>
              </p:nvSpPr>
              <p:spPr>
                <a:xfrm>
                  <a:off x="6938788" y="2285542"/>
                  <a:ext cx="37420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4" name="Textfeld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8788" y="2285542"/>
                  <a:ext cx="374205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9836" r="-4918" b="-18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6564583" y="4543425"/>
                  <a:ext cx="38132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4583" y="4543425"/>
                  <a:ext cx="381323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7937" r="-3175" b="-1639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feld 8"/>
                <p:cNvSpPr txBox="1"/>
                <p:nvPr/>
              </p:nvSpPr>
              <p:spPr>
                <a:xfrm>
                  <a:off x="8237890" y="3395204"/>
                  <a:ext cx="261546" cy="369332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9" name="Textfeld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890" y="3395204"/>
                  <a:ext cx="261546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5581" r="-18605" b="-2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75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887804"/>
            <a:ext cx="5663952" cy="56461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Mahalanobis-Distanz III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91344" y="1556792"/>
                <a:ext cx="6002028" cy="40098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</m:rad>
                    </m:oMath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       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sSub>
                                <m:sSub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𝜎</m:t>
                                            </m:r>
                                          </m:e>
                                          <m:sub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  <m:e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𝜎</m:t>
                                            </m:r>
                                          </m:e>
                                          <m:sub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mr>
                              </m:m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rad>
                    </m:oMath>
                  </m:oMathPara>
                </a14:m>
                <a:r>
                  <a:rPr lang="de-DE" sz="24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de-DE" sz="2400" b="0" i="1" dirty="0" smtClean="0">
                    <a:latin typeface="Cambria Math" panose="02040503050406030204" pitchFamily="18" charset="0"/>
                  </a:rPr>
                </a:br>
                <a:r>
                  <a:rPr lang="de-DE" sz="2400" b="0" i="1" dirty="0" smtClean="0">
                    <a:latin typeface="Cambria Math" panose="020405030504060302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["/>
                            <m:endChr m:val="]"/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f>
                                    <m:f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  <m:e>
                                  <m:f>
                                    <m:f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rad>
                  </m:oMath>
                </a14:m>
                <a:r>
                  <a:rPr lang="de-DE" sz="24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de-DE" sz="2400" b="0" i="1" dirty="0" smtClean="0">
                    <a:latin typeface="Cambria Math" panose="02040503050406030204" pitchFamily="18" charset="0"/>
                  </a:rPr>
                </a:br>
                <a:r>
                  <a:rPr lang="de-DE" sz="2400" i="1" dirty="0">
                    <a:latin typeface="Cambria Math" panose="02040503050406030204" pitchFamily="18" charset="0"/>
                  </a:rPr>
                  <a:t> </a:t>
                </a:r>
                <a:r>
                  <a:rPr lang="de-DE" sz="2400" i="1" dirty="0" smtClean="0">
                    <a:latin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e-DE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rad>
                  </m:oMath>
                </a14:m>
                <a:r>
                  <a:rPr lang="de-DE" b="0" dirty="0" smtClean="0"/>
                  <a:t/>
                </a:r>
                <a:br>
                  <a:rPr lang="de-DE" b="0" dirty="0" smtClean="0"/>
                </a:br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1556792"/>
                <a:ext cx="6002028" cy="40098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Gerader Verbinder 24"/>
          <p:cNvCxnSpPr/>
          <p:nvPr/>
        </p:nvCxnSpPr>
        <p:spPr>
          <a:xfrm>
            <a:off x="9113520" y="1960245"/>
            <a:ext cx="312420" cy="516255"/>
          </a:xfrm>
          <a:prstGeom prst="line">
            <a:avLst/>
          </a:prstGeom>
          <a:ln w="38100">
            <a:solidFill>
              <a:srgbClr val="00B0F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ieren 10"/>
          <p:cNvGrpSpPr/>
          <p:nvPr/>
        </p:nvGrpSpPr>
        <p:grpSpPr>
          <a:xfrm>
            <a:off x="9018382" y="1524606"/>
            <a:ext cx="381422" cy="545690"/>
            <a:chOff x="9137444" y="1116618"/>
            <a:chExt cx="381422" cy="545690"/>
          </a:xfrm>
        </p:grpSpPr>
        <p:sp>
          <p:nvSpPr>
            <p:cNvPr id="9" name="Multiplizieren 8"/>
            <p:cNvSpPr/>
            <p:nvPr/>
          </p:nvSpPr>
          <p:spPr>
            <a:xfrm flipH="1">
              <a:off x="9137444" y="1467988"/>
              <a:ext cx="194320" cy="19432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/>
                <p:cNvSpPr txBox="1"/>
                <p:nvPr/>
              </p:nvSpPr>
              <p:spPr>
                <a:xfrm>
                  <a:off x="9144661" y="1116618"/>
                  <a:ext cx="37420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feld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661" y="1116618"/>
                  <a:ext cx="37420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9836" r="-4918" b="-163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Gerader Verbinder 26"/>
          <p:cNvCxnSpPr/>
          <p:nvPr/>
        </p:nvCxnSpPr>
        <p:spPr>
          <a:xfrm>
            <a:off x="8120063" y="2457450"/>
            <a:ext cx="1291590" cy="16669"/>
          </a:xfrm>
          <a:prstGeom prst="line">
            <a:avLst/>
          </a:prstGeom>
          <a:ln w="38100">
            <a:solidFill>
              <a:srgbClr val="00B0F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3"/>
          <p:cNvGrpSpPr/>
          <p:nvPr/>
        </p:nvGrpSpPr>
        <p:grpSpPr>
          <a:xfrm>
            <a:off x="7982221" y="2355106"/>
            <a:ext cx="381323" cy="485170"/>
            <a:chOff x="6564583" y="4427587"/>
            <a:chExt cx="381323" cy="4851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6564583" y="4543425"/>
                  <a:ext cx="381323" cy="369332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4583" y="4543425"/>
                  <a:ext cx="381323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7937" r="-3175" b="-163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Multiplizieren 11"/>
            <p:cNvSpPr/>
            <p:nvPr/>
          </p:nvSpPr>
          <p:spPr>
            <a:xfrm flipH="1">
              <a:off x="6619106" y="4427587"/>
              <a:ext cx="194320" cy="19432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9315604" y="2343222"/>
            <a:ext cx="439559" cy="369332"/>
            <a:chOff x="7988440" y="3369010"/>
            <a:chExt cx="439559" cy="369332"/>
          </a:xfrm>
        </p:grpSpPr>
        <p:sp>
          <p:nvSpPr>
            <p:cNvPr id="22" name="Multiplizieren 21"/>
            <p:cNvSpPr/>
            <p:nvPr/>
          </p:nvSpPr>
          <p:spPr>
            <a:xfrm flipH="1">
              <a:off x="7988440" y="3401008"/>
              <a:ext cx="194320" cy="19432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/>
                <p:cNvSpPr txBox="1"/>
                <p:nvPr/>
              </p:nvSpPr>
              <p:spPr>
                <a:xfrm>
                  <a:off x="8166453" y="3369010"/>
                  <a:ext cx="261546" cy="369332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feld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6453" y="3369010"/>
                  <a:ext cx="26154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3256" r="-20930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2" name="Gerader Verbinder 31"/>
          <p:cNvCxnSpPr/>
          <p:nvPr/>
        </p:nvCxnSpPr>
        <p:spPr>
          <a:xfrm>
            <a:off x="9332595" y="4227195"/>
            <a:ext cx="59055" cy="501968"/>
          </a:xfrm>
          <a:prstGeom prst="line">
            <a:avLst/>
          </a:prstGeom>
          <a:ln w="38100">
            <a:solidFill>
              <a:srgbClr val="00B0F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/>
          <p:cNvGrpSpPr/>
          <p:nvPr/>
        </p:nvGrpSpPr>
        <p:grpSpPr>
          <a:xfrm>
            <a:off x="9238251" y="3785206"/>
            <a:ext cx="381422" cy="545690"/>
            <a:chOff x="9137444" y="1116618"/>
            <a:chExt cx="381422" cy="545690"/>
          </a:xfrm>
        </p:grpSpPr>
        <p:sp>
          <p:nvSpPr>
            <p:cNvPr id="19" name="Multiplizieren 18"/>
            <p:cNvSpPr/>
            <p:nvPr/>
          </p:nvSpPr>
          <p:spPr>
            <a:xfrm flipH="1">
              <a:off x="9137444" y="1467988"/>
              <a:ext cx="194320" cy="19432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9144661" y="1116618"/>
                  <a:ext cx="37420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̀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e>
                            </m:acc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feld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661" y="1116618"/>
                  <a:ext cx="374205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9836" t="-14754" r="-40984" b="-163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4" name="Gerader Verbinder 33"/>
          <p:cNvCxnSpPr/>
          <p:nvPr/>
        </p:nvCxnSpPr>
        <p:spPr>
          <a:xfrm>
            <a:off x="9103519" y="4729163"/>
            <a:ext cx="288131" cy="4762"/>
          </a:xfrm>
          <a:prstGeom prst="line">
            <a:avLst/>
          </a:prstGeom>
          <a:ln w="38100">
            <a:solidFill>
              <a:srgbClr val="00B0F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/>
        </p:nvGrpSpPr>
        <p:grpSpPr>
          <a:xfrm>
            <a:off x="8962579" y="4625025"/>
            <a:ext cx="381322" cy="485170"/>
            <a:chOff x="6564583" y="4427587"/>
            <a:chExt cx="381322" cy="485170"/>
          </a:xfrm>
        </p:grpSpPr>
        <p:sp>
          <p:nvSpPr>
            <p:cNvPr id="16" name="Multiplizieren 15"/>
            <p:cNvSpPr/>
            <p:nvPr/>
          </p:nvSpPr>
          <p:spPr>
            <a:xfrm flipH="1">
              <a:off x="6619106" y="4427587"/>
              <a:ext cx="194320" cy="19432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6564583" y="4543425"/>
                  <a:ext cx="38132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̀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e>
                            </m:acc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4583" y="4543425"/>
                  <a:ext cx="381322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7937" t="-15000" r="-38095" b="-1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uppieren 28"/>
          <p:cNvGrpSpPr/>
          <p:nvPr/>
        </p:nvGrpSpPr>
        <p:grpSpPr>
          <a:xfrm>
            <a:off x="9291792" y="4605410"/>
            <a:ext cx="374990" cy="276999"/>
            <a:chOff x="7988440" y="3369010"/>
            <a:chExt cx="374990" cy="276999"/>
          </a:xfrm>
        </p:grpSpPr>
        <p:sp>
          <p:nvSpPr>
            <p:cNvPr id="30" name="Multiplizieren 29"/>
            <p:cNvSpPr/>
            <p:nvPr/>
          </p:nvSpPr>
          <p:spPr>
            <a:xfrm flipH="1">
              <a:off x="7988440" y="3401008"/>
              <a:ext cx="194320" cy="19432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feld 30"/>
                <p:cNvSpPr txBox="1"/>
                <p:nvPr/>
              </p:nvSpPr>
              <p:spPr>
                <a:xfrm>
                  <a:off x="8166453" y="3369010"/>
                  <a:ext cx="196977" cy="276999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̀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feld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6453" y="3369010"/>
                  <a:ext cx="196977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24242" t="-21739" r="-106061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907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Experimentelle Evaluation: Studiendesign 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052736"/>
            <a:ext cx="11379200" cy="5184576"/>
          </a:xfrm>
        </p:spPr>
        <p:txBody>
          <a:bodyPr/>
          <a:lstStyle/>
          <a:p>
            <a:r>
              <a:rPr lang="de-DE" dirty="0" smtClean="0"/>
              <a:t>Klinische Beobachtungsstudie mit </a:t>
            </a:r>
            <a:r>
              <a:rPr lang="de-DE" dirty="0" smtClean="0">
                <a:solidFill>
                  <a:srgbClr val="FF0000"/>
                </a:solidFill>
              </a:rPr>
              <a:t>24 </a:t>
            </a:r>
            <a:r>
              <a:rPr lang="de-DE" dirty="0" smtClean="0"/>
              <a:t>stationären</a:t>
            </a:r>
            <a:br>
              <a:rPr lang="de-DE" dirty="0" smtClean="0"/>
            </a:br>
            <a:r>
              <a:rPr lang="de-DE" dirty="0" smtClean="0"/>
              <a:t>und Tagespatienten im Alter von 47 bis 93 Jahren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smtClean="0">
                <a:solidFill>
                  <a:srgbClr val="FF0000"/>
                </a:solidFill>
                <a:cs typeface="Arial" panose="020B0604020202020204" pitchFamily="34" charset="0"/>
              </a:rPr>
              <a:t>Ø 74.3</a:t>
            </a:r>
            <a:r>
              <a:rPr lang="de-DE" dirty="0" smtClean="0">
                <a:cs typeface="Arial" panose="020B0604020202020204" pitchFamily="34" charset="0"/>
              </a:rPr>
              <a:t> </a:t>
            </a:r>
            <a:r>
              <a:rPr lang="de-DE" dirty="0" smtClean="0">
                <a:solidFill>
                  <a:srgbClr val="FF0000"/>
                </a:solidFill>
                <a:cs typeface="Arial" panose="020B0604020202020204" pitchFamily="34" charset="0"/>
              </a:rPr>
              <a:t>Jahre</a:t>
            </a:r>
            <a:r>
              <a:rPr lang="de-DE" dirty="0" smtClean="0"/>
              <a:t>) + </a:t>
            </a:r>
            <a:r>
              <a:rPr lang="de-DE" dirty="0" smtClean="0">
                <a:solidFill>
                  <a:srgbClr val="FF0000"/>
                </a:solidFill>
              </a:rPr>
              <a:t>5</a:t>
            </a:r>
            <a:r>
              <a:rPr lang="de-DE" dirty="0" smtClean="0"/>
              <a:t> gesunde Probanden</a:t>
            </a:r>
          </a:p>
          <a:p>
            <a:r>
              <a:rPr lang="de-DE" dirty="0" smtClean="0"/>
              <a:t>Probanden gingen eine ca. </a:t>
            </a:r>
            <a:r>
              <a:rPr lang="de-DE" dirty="0" smtClean="0">
                <a:solidFill>
                  <a:srgbClr val="FF0000"/>
                </a:solidFill>
              </a:rPr>
              <a:t>12m</a:t>
            </a:r>
            <a:r>
              <a:rPr lang="de-DE" dirty="0" smtClean="0"/>
              <a:t> lange Flurstrecke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an einem instrumentierten Rollator drei mal </a:t>
            </a:r>
            <a:br>
              <a:rPr lang="de-DE" dirty="0" smtClean="0"/>
            </a:br>
            <a:r>
              <a:rPr lang="de-DE" dirty="0" smtClean="0"/>
              <a:t>auf und ab</a:t>
            </a:r>
          </a:p>
          <a:p>
            <a:r>
              <a:rPr lang="de-DE" dirty="0" smtClean="0"/>
              <a:t>Zwei Tiefenbildvideos dokumentieren jeden Testlauf</a:t>
            </a:r>
            <a:endParaRPr lang="de-DE" dirty="0" smtClean="0"/>
          </a:p>
          <a:p>
            <a:r>
              <a:rPr lang="de-DE" dirty="0" smtClean="0"/>
              <a:t>Während der Testläufe beobachteten ein Arzt und</a:t>
            </a:r>
            <a:br>
              <a:rPr lang="de-DE" dirty="0" smtClean="0"/>
            </a:br>
            <a:r>
              <a:rPr lang="de-DE" dirty="0" smtClean="0"/>
              <a:t>drei Physiotherapeuten die Gangparameter und </a:t>
            </a:r>
            <a:br>
              <a:rPr lang="de-DE" dirty="0" smtClean="0"/>
            </a:br>
            <a:r>
              <a:rPr lang="de-DE" dirty="0" smtClean="0"/>
              <a:t>hielten die Beobachtungen in einem </a:t>
            </a:r>
            <a:br>
              <a:rPr lang="de-DE" dirty="0" smtClean="0"/>
            </a:br>
            <a:r>
              <a:rPr lang="de-DE" dirty="0" smtClean="0"/>
              <a:t>Fallerhebungsbogen fest</a:t>
            </a:r>
          </a:p>
          <a:p>
            <a:r>
              <a:rPr lang="de-DE" dirty="0" smtClean="0"/>
              <a:t>Fallerhebungsbögen dienten als Grundwahrheit für</a:t>
            </a:r>
            <a:br>
              <a:rPr lang="de-DE" dirty="0" smtClean="0"/>
            </a:br>
            <a:r>
              <a:rPr lang="de-DE" dirty="0" smtClean="0"/>
              <a:t>die anschließende Klassifikation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165217"/>
            <a:ext cx="4017711" cy="46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1" y="208961"/>
            <a:ext cx="10082087" cy="648072"/>
          </a:xfrm>
        </p:spPr>
        <p:txBody>
          <a:bodyPr/>
          <a:lstStyle/>
          <a:p>
            <a:r>
              <a:rPr lang="de-DE" dirty="0" smtClean="0"/>
              <a:t>Experimentelle Evaluation: Studiendesign II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Fallerhebungsbogen </a:t>
            </a:r>
            <a:br>
              <a:rPr lang="de-DE" dirty="0" smtClean="0"/>
            </a:br>
            <a:r>
              <a:rPr lang="de-DE" dirty="0" smtClean="0"/>
              <a:t>erfasst 14 Gangparameter:</a:t>
            </a:r>
          </a:p>
          <a:p>
            <a:pPr lvl="1"/>
            <a:r>
              <a:rPr lang="de-DE" sz="1900" dirty="0" smtClean="0"/>
              <a:t>2-wertiges Gangmuster</a:t>
            </a:r>
          </a:p>
          <a:p>
            <a:pPr lvl="1"/>
            <a:r>
              <a:rPr lang="de-DE" sz="1900" dirty="0" smtClean="0"/>
              <a:t>5-wertiges Gangmuster</a:t>
            </a:r>
          </a:p>
          <a:p>
            <a:pPr lvl="1"/>
            <a:r>
              <a:rPr lang="de-DE" sz="1900" dirty="0" smtClean="0"/>
              <a:t>Position zum Rollator</a:t>
            </a:r>
          </a:p>
          <a:p>
            <a:pPr lvl="1"/>
            <a:r>
              <a:rPr lang="de-DE" sz="1900" dirty="0" smtClean="0"/>
              <a:t>Abstand zum Rollator</a:t>
            </a:r>
          </a:p>
          <a:p>
            <a:pPr lvl="1"/>
            <a:r>
              <a:rPr lang="de-DE" sz="1900" dirty="0" smtClean="0"/>
              <a:t>Hüftflektion links/rechts</a:t>
            </a:r>
          </a:p>
          <a:p>
            <a:pPr lvl="1"/>
            <a:r>
              <a:rPr lang="de-DE" sz="1900" dirty="0" smtClean="0"/>
              <a:t>Knieflektion links/rechts</a:t>
            </a:r>
          </a:p>
          <a:p>
            <a:pPr lvl="1"/>
            <a:r>
              <a:rPr lang="de-DE" sz="1900" dirty="0" smtClean="0"/>
              <a:t>Oberkörperflektion</a:t>
            </a:r>
          </a:p>
          <a:p>
            <a:pPr lvl="1"/>
            <a:r>
              <a:rPr lang="de-DE" sz="1900" dirty="0" smtClean="0"/>
              <a:t>Schrittsymmetrie</a:t>
            </a:r>
          </a:p>
          <a:p>
            <a:pPr lvl="1"/>
            <a:r>
              <a:rPr lang="de-DE" sz="1900" dirty="0" smtClean="0"/>
              <a:t>Schrittbreite</a:t>
            </a:r>
          </a:p>
          <a:p>
            <a:pPr lvl="1"/>
            <a:r>
              <a:rPr lang="de-DE" sz="1900" dirty="0" smtClean="0"/>
              <a:t>Schrittvariabilität</a:t>
            </a:r>
          </a:p>
          <a:p>
            <a:pPr lvl="1"/>
            <a:r>
              <a:rPr lang="de-DE" sz="1900" dirty="0" smtClean="0"/>
              <a:t>Schrittlänge</a:t>
            </a:r>
          </a:p>
          <a:p>
            <a:pPr lvl="1"/>
            <a:r>
              <a:rPr lang="de-DE" sz="1900" dirty="0" smtClean="0"/>
              <a:t>Schritthöhe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20" y="1075814"/>
            <a:ext cx="3364995" cy="4895689"/>
          </a:xfrm>
          <a:prstGeom prst="rect">
            <a:avLst/>
          </a:prstGeom>
        </p:spPr>
      </p:pic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4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012" y="1075814"/>
            <a:ext cx="3350468" cy="379334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0056440" y="4581128"/>
            <a:ext cx="288032" cy="288032"/>
          </a:xfrm>
          <a:prstGeom prst="rect">
            <a:avLst/>
          </a:prstGeom>
          <a:pattFill prst="pct30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5102614" y="1556792"/>
            <a:ext cx="288032" cy="288032"/>
          </a:xfrm>
          <a:prstGeom prst="rect">
            <a:avLst/>
          </a:prstGeom>
          <a:pattFill prst="pct30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5376934" y="1785392"/>
            <a:ext cx="791074" cy="288032"/>
          </a:xfrm>
          <a:prstGeom prst="rect">
            <a:avLst/>
          </a:prstGeom>
          <a:pattFill prst="pct30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6316281" y="1700808"/>
            <a:ext cx="1086167" cy="425172"/>
          </a:xfrm>
          <a:prstGeom prst="rect">
            <a:avLst/>
          </a:prstGeom>
          <a:pattFill prst="pct30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051" y="228011"/>
            <a:ext cx="10154095" cy="648072"/>
          </a:xfrm>
        </p:spPr>
        <p:txBody>
          <a:bodyPr/>
          <a:lstStyle/>
          <a:p>
            <a:r>
              <a:rPr lang="de-DE" dirty="0" smtClean="0"/>
              <a:t>Experimentelle Evaluation: Studiendesign III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Ausgeschlossene Fälle: </a:t>
            </a:r>
            <a:r>
              <a:rPr lang="de-DE" dirty="0" smtClean="0">
                <a:solidFill>
                  <a:srgbClr val="FF0000"/>
                </a:solidFill>
              </a:rPr>
              <a:t>3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/>
              <a:t>(Schwäche, Probleme mit der Datenaufnahme)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~1.400 </a:t>
            </a:r>
            <a:r>
              <a:rPr lang="de-DE" dirty="0" smtClean="0"/>
              <a:t>auswertbare Schrittzyklen</a:t>
            </a:r>
          </a:p>
          <a:p>
            <a:r>
              <a:rPr lang="de-DE" dirty="0" smtClean="0"/>
              <a:t>Ausgewertete Gangparameter</a:t>
            </a:r>
          </a:p>
          <a:p>
            <a:pPr lvl="1"/>
            <a:r>
              <a:rPr lang="de-DE" dirty="0" smtClean="0"/>
              <a:t>In der Anforderungsanalyse: </a:t>
            </a:r>
            <a:r>
              <a:rPr lang="de-DE" dirty="0" smtClean="0">
                <a:solidFill>
                  <a:srgbClr val="FF0000"/>
                </a:solidFill>
              </a:rPr>
              <a:t>14</a:t>
            </a:r>
          </a:p>
          <a:p>
            <a:pPr lvl="1"/>
            <a:r>
              <a:rPr lang="de-DE" dirty="0" smtClean="0"/>
              <a:t>Für die Nutzerschnittstelle: </a:t>
            </a:r>
            <a:r>
              <a:rPr lang="de-DE" dirty="0" smtClean="0">
                <a:solidFill>
                  <a:srgbClr val="FF0000"/>
                </a:solidFill>
              </a:rPr>
              <a:t>3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(Torsoflektion, Position &amp; Distanz zum Rollator)</a:t>
            </a:r>
          </a:p>
          <a:p>
            <a:r>
              <a:rPr lang="de-DE" dirty="0" smtClean="0"/>
              <a:t># getestete  Konfigurationen der vds: </a:t>
            </a:r>
            <a:r>
              <a:rPr lang="de-DE" dirty="0" smtClean="0">
                <a:solidFill>
                  <a:srgbClr val="FF0000"/>
                </a:solidFill>
              </a:rPr>
              <a:t>&gt;4</a:t>
            </a:r>
          </a:p>
          <a:p>
            <a:r>
              <a:rPr lang="de-DE" dirty="0" smtClean="0"/>
              <a:t>Partitionierung der Datensätze:</a:t>
            </a:r>
          </a:p>
          <a:p>
            <a:pPr lvl="1"/>
            <a:r>
              <a:rPr lang="de-DE" dirty="0" smtClean="0"/>
              <a:t>Training: </a:t>
            </a:r>
            <a:r>
              <a:rPr lang="de-DE" dirty="0" smtClean="0">
                <a:solidFill>
                  <a:srgbClr val="FF0000"/>
                </a:solidFill>
              </a:rPr>
              <a:t>2/3</a:t>
            </a:r>
            <a:r>
              <a:rPr lang="de-DE" dirty="0" smtClean="0"/>
              <a:t> der auswertbaren Schrittzyklen</a:t>
            </a:r>
          </a:p>
          <a:p>
            <a:pPr lvl="1"/>
            <a:r>
              <a:rPr lang="de-DE" dirty="0" smtClean="0"/>
              <a:t>Test: </a:t>
            </a:r>
            <a:r>
              <a:rPr lang="de-DE" dirty="0" smtClean="0">
                <a:solidFill>
                  <a:srgbClr val="FF0000"/>
                </a:solidFill>
              </a:rPr>
              <a:t>1/3</a:t>
            </a:r>
            <a:r>
              <a:rPr lang="de-DE" dirty="0" smtClean="0"/>
              <a:t> der auswertbaren Schrittzyklen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889" y="1075953"/>
            <a:ext cx="4017711" cy="46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Auswertung &amp; Diskussion 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052736"/>
            <a:ext cx="11738272" cy="4890864"/>
          </a:xfrm>
        </p:spPr>
        <p:txBody>
          <a:bodyPr/>
          <a:lstStyle/>
          <a:p>
            <a:r>
              <a:rPr lang="de-DE" dirty="0" smtClean="0"/>
              <a:t>Fallerhebungsbögen von 26 Probanden zeigen folgende Klassen-Verteilung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für die 14 untersuchten Gangparameter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206036"/>
              </p:ext>
            </p:extLst>
          </p:nvPr>
        </p:nvGraphicFramePr>
        <p:xfrm>
          <a:off x="90761" y="2249504"/>
          <a:ext cx="12010318" cy="3439489"/>
        </p:xfrm>
        <a:graphic>
          <a:graphicData uri="http://schemas.openxmlformats.org/drawingml/2006/table">
            <a:tbl>
              <a:tblPr firstRow="1" firstCol="1" bandRow="1"/>
              <a:tblGrid>
                <a:gridCol w="2369382">
                  <a:extLst>
                    <a:ext uri="{9D8B030D-6E8A-4147-A177-3AD203B41FA5}">
                      <a16:colId xmlns:a16="http://schemas.microsoft.com/office/drawing/2014/main" val="2583185525"/>
                    </a:ext>
                  </a:extLst>
                </a:gridCol>
                <a:gridCol w="1225542">
                  <a:extLst>
                    <a:ext uri="{9D8B030D-6E8A-4147-A177-3AD203B41FA5}">
                      <a16:colId xmlns:a16="http://schemas.microsoft.com/office/drawing/2014/main" val="4009115155"/>
                    </a:ext>
                  </a:extLst>
                </a:gridCol>
                <a:gridCol w="817028">
                  <a:extLst>
                    <a:ext uri="{9D8B030D-6E8A-4147-A177-3AD203B41FA5}">
                      <a16:colId xmlns:a16="http://schemas.microsoft.com/office/drawing/2014/main" val="2856530468"/>
                    </a:ext>
                  </a:extLst>
                </a:gridCol>
                <a:gridCol w="1443768">
                  <a:extLst>
                    <a:ext uri="{9D8B030D-6E8A-4147-A177-3AD203B41FA5}">
                      <a16:colId xmlns:a16="http://schemas.microsoft.com/office/drawing/2014/main" val="3610505935"/>
                    </a:ext>
                  </a:extLst>
                </a:gridCol>
                <a:gridCol w="617373">
                  <a:extLst>
                    <a:ext uri="{9D8B030D-6E8A-4147-A177-3AD203B41FA5}">
                      <a16:colId xmlns:a16="http://schemas.microsoft.com/office/drawing/2014/main" val="2613326219"/>
                    </a:ext>
                  </a:extLst>
                </a:gridCol>
                <a:gridCol w="1533783">
                  <a:extLst>
                    <a:ext uri="{9D8B030D-6E8A-4147-A177-3AD203B41FA5}">
                      <a16:colId xmlns:a16="http://schemas.microsoft.com/office/drawing/2014/main" val="49065908"/>
                    </a:ext>
                  </a:extLst>
                </a:gridCol>
                <a:gridCol w="735325">
                  <a:extLst>
                    <a:ext uri="{9D8B030D-6E8A-4147-A177-3AD203B41FA5}">
                      <a16:colId xmlns:a16="http://schemas.microsoft.com/office/drawing/2014/main" val="3065096375"/>
                    </a:ext>
                  </a:extLst>
                </a:gridCol>
                <a:gridCol w="817028">
                  <a:extLst>
                    <a:ext uri="{9D8B030D-6E8A-4147-A177-3AD203B41FA5}">
                      <a16:colId xmlns:a16="http://schemas.microsoft.com/office/drawing/2014/main" val="3404210296"/>
                    </a:ext>
                  </a:extLst>
                </a:gridCol>
                <a:gridCol w="653623">
                  <a:extLst>
                    <a:ext uri="{9D8B030D-6E8A-4147-A177-3AD203B41FA5}">
                      <a16:colId xmlns:a16="http://schemas.microsoft.com/office/drawing/2014/main" val="1971950830"/>
                    </a:ext>
                  </a:extLst>
                </a:gridCol>
                <a:gridCol w="898731">
                  <a:extLst>
                    <a:ext uri="{9D8B030D-6E8A-4147-A177-3AD203B41FA5}">
                      <a16:colId xmlns:a16="http://schemas.microsoft.com/office/drawing/2014/main" val="3699990513"/>
                    </a:ext>
                  </a:extLst>
                </a:gridCol>
                <a:gridCol w="898735">
                  <a:extLst>
                    <a:ext uri="{9D8B030D-6E8A-4147-A177-3AD203B41FA5}">
                      <a16:colId xmlns:a16="http://schemas.microsoft.com/office/drawing/2014/main" val="3216273670"/>
                    </a:ext>
                  </a:extLst>
                </a:gridCol>
              </a:tblGrid>
              <a:tr h="2435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Gangparameter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Klasse 1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Klasse 2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Klasse 3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Klasse 4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Klasse 5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905067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2-wertiges 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Gangmuster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physiologisch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28.6%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pathologisch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71.4%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197362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5-wertiges 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Gangmuster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physiologisch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28.6%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antalgisch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20.4%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protektiv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30.6%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ataktisch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paretisch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12.2%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169305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Position zum 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Rollator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zentriert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51.0%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links abweichend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40.8%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rechts abweichend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rowSpan="4"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459886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Distanz zum 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Rollator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normal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57.1%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erhöht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42.9%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442669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Hüftflektion 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links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59.2%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10-30°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38.8%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&gt;30°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139712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Hüftflektion 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rechts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44.9%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10-30°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44.9%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&gt;30°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10.2%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912341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Knieflektion 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links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12.8%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72.3%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10-30°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10.6%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&gt;30°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4.3%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983544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Knieflektion </a:t>
                      </a: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rechts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12.8%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63.8%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10-30°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23.4%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967419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Torsoflektion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aufrecht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36.7%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anteflektiert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59.2%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retroflektiert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4.1%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090260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Schrittsymmetrie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einheitlich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46.9%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links abweichend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24.5%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rechts abweichend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28.6%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812376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Schrittbreite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normal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69.4%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schmalspurig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16.3%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breitspurig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14.3%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594075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Schrittvariabilität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regulär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61.2%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leicht erhöht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20.4%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unregelmäßig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18.4%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411566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Schrittlänge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normal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61.2%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reduziert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34.7%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erhöht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4.1%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96527"/>
                  </a:ext>
                </a:extLst>
              </a:tr>
              <a:tr h="222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Schritthöhe</a:t>
                      </a: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normal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65.3%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reduziert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34.7%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813" marR="7781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7813" marR="778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307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9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Auswertung &amp; Diskussion II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207568" y="1540858"/>
            <a:ext cx="9984432" cy="5317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618383"/>
            <a:ext cx="9768408" cy="5239617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Klassifikationsraten und 95% Konfidenzintervalle für einzelne Probanden und Gangparameter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218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Auswertung und Diskussion III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Mittlere Klassifikationsrate über alle Gangparameter und Fälle: </a:t>
            </a:r>
            <a:r>
              <a:rPr lang="de-DE" dirty="0" smtClean="0">
                <a:solidFill>
                  <a:srgbClr val="FF0000"/>
                </a:solidFill>
              </a:rPr>
              <a:t>96.9%</a:t>
            </a:r>
          </a:p>
          <a:p>
            <a:r>
              <a:rPr lang="de-DE" dirty="0" smtClean="0"/>
              <a:t>Mittlere Abweichung der vom System gemessenen Kadenzrate: </a:t>
            </a:r>
            <a:r>
              <a:rPr lang="de-DE" dirty="0" smtClean="0">
                <a:solidFill>
                  <a:srgbClr val="FF0000"/>
                </a:solidFill>
              </a:rPr>
              <a:t>1.86%</a:t>
            </a:r>
            <a:endParaRPr lang="de-DE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2153298"/>
            <a:ext cx="2458546" cy="425151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72" y="1956893"/>
            <a:ext cx="8608215" cy="430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36" y="208961"/>
            <a:ext cx="10297143" cy="648072"/>
          </a:xfrm>
        </p:spPr>
        <p:txBody>
          <a:bodyPr/>
          <a:lstStyle/>
          <a:p>
            <a:r>
              <a:rPr lang="de-DE" sz="2800" dirty="0" smtClean="0"/>
              <a:t>Schrittzyklus Klassifikation: Gefaltete Neuronale Netzwerke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Alternative zur Mahalanobis-Distanz basierten Klassifikationsmethode</a:t>
            </a:r>
          </a:p>
          <a:p>
            <a:r>
              <a:rPr lang="de-DE" dirty="0" smtClean="0"/>
              <a:t>Aktuelle Implementierung überführt vds-Zeitreihen in Ein-/Mehrkanalbilder</a:t>
            </a:r>
          </a:p>
          <a:p>
            <a:r>
              <a:rPr lang="de-DE" dirty="0" smtClean="0"/>
              <a:t>Einfache LeNet-Architektur realisiert mit                   und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58" y="1916729"/>
            <a:ext cx="1512168" cy="43852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40" y="1888744"/>
            <a:ext cx="2561639" cy="462389"/>
          </a:xfrm>
          <a:prstGeom prst="rect">
            <a:avLst/>
          </a:prstGeom>
        </p:spPr>
      </p:pic>
      <p:pic>
        <p:nvPicPr>
          <p:cNvPr id="140" name="Grafik 1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6" y="3140968"/>
            <a:ext cx="12100736" cy="203323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200672" y="5578911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24×24 pixel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029900" y="5328036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</a:t>
            </a:r>
            <a:r>
              <a:rPr lang="de-DE" dirty="0" smtClean="0"/>
              <a:t>0* </a:t>
            </a:r>
            <a:br>
              <a:rPr lang="de-DE" dirty="0" smtClean="0"/>
            </a:br>
            <a:r>
              <a:rPr lang="de-DE" dirty="0" smtClean="0"/>
              <a:t>5×5 kernel</a:t>
            </a:r>
            <a:br>
              <a:rPr lang="de-DE" dirty="0" smtClean="0"/>
            </a:br>
            <a:r>
              <a:rPr lang="de-DE" dirty="0" smtClean="0"/>
              <a:t>convolution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448760" y="5600316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2×2 </a:t>
            </a:r>
            <a:br>
              <a:rPr lang="de-DE" dirty="0" smtClean="0"/>
            </a:br>
            <a:r>
              <a:rPr lang="de-DE" dirty="0" smtClean="0"/>
              <a:t>max. pooling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285267" y="5289936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50* </a:t>
            </a:r>
            <a:br>
              <a:rPr lang="de-DE" dirty="0" smtClean="0"/>
            </a:br>
            <a:r>
              <a:rPr lang="de-DE" dirty="0" smtClean="0"/>
              <a:t>5×5 kernel</a:t>
            </a:r>
            <a:br>
              <a:rPr lang="de-DE" dirty="0" smtClean="0"/>
            </a:br>
            <a:r>
              <a:rPr lang="de-DE" dirty="0" smtClean="0"/>
              <a:t>convolution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498697" y="5079866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2×2 </a:t>
            </a:r>
            <a:br>
              <a:rPr lang="de-DE" dirty="0" smtClean="0"/>
            </a:br>
            <a:r>
              <a:rPr lang="de-DE" dirty="0" smtClean="0"/>
              <a:t>max. pooling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9487686" y="490684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250 fc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0060658" y="465860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 fc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682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792000"/>
            <a:ext cx="11379200" cy="5445312"/>
          </a:xfrm>
        </p:spPr>
        <p:txBody>
          <a:bodyPr/>
          <a:lstStyle/>
          <a:p>
            <a:r>
              <a:rPr lang="de-DE" sz="1800" dirty="0" smtClean="0"/>
              <a:t>Projekt ModESt (Rollator-Modul zur Haltungs-Erkennung und Sturz-Prävention)</a:t>
            </a:r>
          </a:p>
          <a:p>
            <a:pPr lvl="1"/>
            <a:r>
              <a:rPr lang="de-DE" sz="1800" dirty="0" smtClean="0"/>
              <a:t>Konsortium</a:t>
            </a:r>
          </a:p>
          <a:p>
            <a:pPr lvl="1"/>
            <a:r>
              <a:rPr lang="de-DE" sz="1800" dirty="0" smtClean="0"/>
              <a:t>Hintergrund &amp; Problembeschreibung</a:t>
            </a:r>
          </a:p>
          <a:p>
            <a:pPr lvl="1"/>
            <a:r>
              <a:rPr lang="de-DE" sz="1800" dirty="0" smtClean="0"/>
              <a:t>Lösungsansatz</a:t>
            </a:r>
          </a:p>
          <a:p>
            <a:pPr lvl="1"/>
            <a:r>
              <a:rPr lang="de-DE" sz="1800" dirty="0" smtClean="0"/>
              <a:t>Verwandte Arbeiten im Bereich der klinischen Ganganalyse</a:t>
            </a:r>
          </a:p>
          <a:p>
            <a:r>
              <a:rPr lang="de-DE" sz="1800" dirty="0" smtClean="0"/>
              <a:t>Datenaufnahme &amp; Repräsentation</a:t>
            </a:r>
          </a:p>
          <a:p>
            <a:r>
              <a:rPr lang="de-DE" sz="1800" dirty="0" smtClean="0"/>
              <a:t>Schrittzyklus Segmentierung &amp; Filterung</a:t>
            </a:r>
          </a:p>
          <a:p>
            <a:r>
              <a:rPr lang="de-DE" sz="1800" dirty="0" smtClean="0"/>
              <a:t>Schrittzyklus Klassifikation: Mahalanobis-Distanz </a:t>
            </a:r>
            <a:r>
              <a:rPr lang="de-DE" sz="1800" dirty="0" smtClean="0"/>
              <a:t>auf </a:t>
            </a:r>
            <a:r>
              <a:rPr lang="de-DE" sz="1800" dirty="0" smtClean="0"/>
              <a:t>Zeitreihen über Distanzmessungen</a:t>
            </a:r>
          </a:p>
          <a:p>
            <a:pPr lvl="1"/>
            <a:r>
              <a:rPr lang="de-DE" sz="1600" dirty="0" smtClean="0"/>
              <a:t>Von der  Euklidischen Distanz  zwischen Punkten zur Mahalanobis-Distanz zwischen Punkt &amp; Verteilung</a:t>
            </a:r>
            <a:endParaRPr lang="de-DE" sz="1600" baseline="30000" dirty="0" smtClean="0"/>
          </a:p>
          <a:p>
            <a:r>
              <a:rPr lang="de-DE" sz="1800" dirty="0" smtClean="0"/>
              <a:t>Experimentelle </a:t>
            </a:r>
            <a:r>
              <a:rPr lang="de-DE" sz="1800" dirty="0" smtClean="0"/>
              <a:t>Evaluation</a:t>
            </a:r>
            <a:endParaRPr lang="de-DE" sz="1800" dirty="0" smtClean="0"/>
          </a:p>
          <a:p>
            <a:pPr lvl="1"/>
            <a:r>
              <a:rPr lang="de-DE" sz="1600" dirty="0" smtClean="0"/>
              <a:t>Studiendesign</a:t>
            </a:r>
          </a:p>
          <a:p>
            <a:pPr lvl="1"/>
            <a:r>
              <a:rPr lang="de-DE" sz="1600" dirty="0" smtClean="0"/>
              <a:t>Auswertung &amp; Diskussion</a:t>
            </a:r>
          </a:p>
          <a:p>
            <a:pPr lvl="1"/>
            <a:r>
              <a:rPr lang="de-DE" sz="1600" dirty="0" smtClean="0"/>
              <a:t>Schrittzyklus Klassifikation: Gefaltete Neuronale Netzwerke (CNNs)</a:t>
            </a:r>
          </a:p>
          <a:p>
            <a:pPr lvl="2"/>
            <a:r>
              <a:rPr lang="de-DE" sz="1400" dirty="0" smtClean="0"/>
              <a:t>Training des ModESt </a:t>
            </a:r>
            <a:r>
              <a:rPr lang="de-DE" sz="1400" dirty="0" smtClean="0"/>
              <a:t>LeNet CNN</a:t>
            </a:r>
            <a:endParaRPr lang="de-DE" sz="1400" dirty="0" smtClean="0"/>
          </a:p>
          <a:p>
            <a:pPr lvl="1"/>
            <a:r>
              <a:rPr lang="de-DE" sz="1600" dirty="0" smtClean="0"/>
              <a:t>Vergleich der Klassifikationsraten: Mahalanobis-Distanz vs. ModESt LeNet CNN</a:t>
            </a:r>
          </a:p>
          <a:p>
            <a:r>
              <a:rPr lang="de-DE" sz="1800" dirty="0" smtClean="0"/>
              <a:t>Aktuelle &amp; zukünftige Arbeiten</a:t>
            </a:r>
          </a:p>
          <a:p>
            <a:r>
              <a:rPr lang="de-DE" sz="1800" dirty="0" smtClean="0"/>
              <a:t>Literaturverzeichnis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702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Training des ModESt LeNet CNN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Konvergenzrate von Training/Validation loss und accuracy hängt von der Position und Orientierung der vds im Raum ab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994528" y="1982574"/>
            <a:ext cx="10505930" cy="3943988"/>
            <a:chOff x="29123424" y="9196056"/>
            <a:chExt cx="11950595" cy="4486324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23424" y="9196056"/>
              <a:ext cx="5976000" cy="448200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8019" y="9200380"/>
              <a:ext cx="5976000" cy="448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1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Vergleich: Mahalanobis vs. LeNet CNN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CNN LeNet Klassifikationsrate </a:t>
            </a:r>
            <a:br>
              <a:rPr lang="de-DE" dirty="0" smtClean="0"/>
            </a:br>
            <a:r>
              <a:rPr lang="de-DE" dirty="0" smtClean="0"/>
              <a:t>übertrifft Mahalanobis-Distanz-</a:t>
            </a:r>
            <a:br>
              <a:rPr lang="de-DE" dirty="0" smtClean="0"/>
            </a:br>
            <a:r>
              <a:rPr lang="de-DE" dirty="0" smtClean="0"/>
              <a:t>basierte Klassifikationsmethode</a:t>
            </a:r>
            <a:endParaRPr lang="de-DE" dirty="0"/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81" y="1591364"/>
            <a:ext cx="6540619" cy="4547939"/>
          </a:xfrm>
          <a:prstGeom prst="rect">
            <a:avLst/>
          </a:prstGeom>
        </p:spPr>
      </p:pic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3212976"/>
            <a:ext cx="2189701" cy="2808461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" y="3212976"/>
            <a:ext cx="2455512" cy="27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0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83" y="1101633"/>
            <a:ext cx="3447404" cy="229826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9096251" y="885609"/>
            <a:ext cx="804317" cy="295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052736"/>
            <a:ext cx="11379200" cy="5184576"/>
          </a:xfrm>
        </p:spPr>
        <p:txBody>
          <a:bodyPr/>
          <a:lstStyle/>
          <a:p>
            <a:r>
              <a:rPr lang="de-DE" dirty="0" smtClean="0"/>
              <a:t>Wechsel von Tiefenbildkameras und virtuellen Distanzsensoren </a:t>
            </a:r>
            <a:br>
              <a:rPr lang="de-DE" dirty="0" smtClean="0"/>
            </a:br>
            <a:r>
              <a:rPr lang="de-DE" dirty="0" smtClean="0"/>
              <a:t>zu 1D Lidar Sensoren</a:t>
            </a:r>
          </a:p>
          <a:p>
            <a:r>
              <a:rPr lang="de-DE" dirty="0" smtClean="0"/>
              <a:t>Online/On-</a:t>
            </a:r>
            <a:r>
              <a:rPr lang="de-DE" dirty="0" smtClean="0"/>
              <a:t>Walker </a:t>
            </a:r>
            <a:r>
              <a:rPr lang="de-DE" dirty="0" smtClean="0"/>
              <a:t>Klassifikation auf </a:t>
            </a:r>
            <a:br>
              <a:rPr lang="de-DE" dirty="0" smtClean="0"/>
            </a:br>
            <a:r>
              <a:rPr lang="de-DE" dirty="0" smtClean="0"/>
              <a:t>ARM-Mikrocontroller/Embedded Linux</a:t>
            </a:r>
          </a:p>
          <a:p>
            <a:r>
              <a:rPr lang="de-DE" dirty="0" smtClean="0"/>
              <a:t>Zweite Evaluation mit aktuellem Rollator-Prototyp</a:t>
            </a:r>
            <a:br>
              <a:rPr lang="de-DE" dirty="0" smtClean="0"/>
            </a:br>
            <a:r>
              <a:rPr lang="de-DE" dirty="0" smtClean="0"/>
              <a:t>fand im Juni/Juli 2018 statt </a:t>
            </a:r>
          </a:p>
          <a:p>
            <a:pPr lvl="1"/>
            <a:r>
              <a:rPr lang="de-DE" dirty="0" smtClean="0"/>
              <a:t>Test des neuen Hardware-Konzepts</a:t>
            </a:r>
          </a:p>
          <a:p>
            <a:pPr lvl="1"/>
            <a:r>
              <a:rPr lang="de-DE" dirty="0" smtClean="0"/>
              <a:t>Zusammenführung beider Evaluations Datensätze</a:t>
            </a:r>
          </a:p>
          <a:p>
            <a:pPr lvl="1"/>
            <a:r>
              <a:rPr lang="de-DE" dirty="0" smtClean="0"/>
              <a:t>Fragebögen zur Beurteilung eines</a:t>
            </a:r>
            <a:br>
              <a:rPr lang="de-DE" dirty="0" smtClean="0"/>
            </a:br>
            <a:r>
              <a:rPr lang="de-DE" dirty="0" smtClean="0"/>
              <a:t>User-Interface Mockups</a:t>
            </a:r>
          </a:p>
          <a:p>
            <a:r>
              <a:rPr lang="de-DE" dirty="0" smtClean="0"/>
              <a:t>Integration der Nutzerschnittstelle und </a:t>
            </a:r>
            <a:br>
              <a:rPr lang="de-DE" dirty="0" smtClean="0"/>
            </a:br>
            <a:r>
              <a:rPr lang="de-DE" dirty="0" smtClean="0"/>
              <a:t>abschließende Evaluation 2019</a:t>
            </a:r>
          </a:p>
          <a:p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75" y="1065561"/>
            <a:ext cx="3439284" cy="51589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Aktuelle und zukünftige Arbeiten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2001376" y="857033"/>
            <a:ext cx="912267" cy="3355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Gerader Verbinder 15"/>
          <p:cNvCxnSpPr/>
          <p:nvPr/>
        </p:nvCxnSpPr>
        <p:spPr>
          <a:xfrm>
            <a:off x="9007599" y="2567689"/>
            <a:ext cx="898401" cy="826386"/>
          </a:xfrm>
          <a:prstGeom prst="line">
            <a:avLst/>
          </a:prstGeom>
          <a:ln w="25400">
            <a:solidFill>
              <a:srgbClr val="FF000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>
            <a:stCxn id="9" idx="1"/>
          </p:cNvCxnSpPr>
          <p:nvPr/>
        </p:nvCxnSpPr>
        <p:spPr>
          <a:xfrm flipV="1">
            <a:off x="9003073" y="1117600"/>
            <a:ext cx="896577" cy="1237774"/>
          </a:xfrm>
          <a:prstGeom prst="line">
            <a:avLst/>
          </a:prstGeom>
          <a:ln w="25400">
            <a:solidFill>
              <a:srgbClr val="FF000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8960892" y="2313193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Literaturverzeichnis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052736"/>
            <a:ext cx="11594256" cy="4890864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 smtClean="0"/>
              <a:t>[1]	Yves J. Gschwind: Gehhilfen im Alter: alles im Griff? In: Primary Care, 13(22), 2013.</a:t>
            </a:r>
          </a:p>
          <a:p>
            <a:pPr marL="0" indent="0">
              <a:buNone/>
            </a:pPr>
            <a:r>
              <a:rPr lang="en-US" sz="1800" dirty="0" smtClean="0"/>
              <a:t>[2]	Tinetti, M.E.: Performance-Oriented Assessment of Mobility Problems in Elderly Patients. In: Journal of </a:t>
            </a:r>
            <a:br>
              <a:rPr lang="en-US" sz="1800" dirty="0" smtClean="0"/>
            </a:br>
            <a:r>
              <a:rPr lang="en-US" sz="1800" dirty="0" smtClean="0"/>
              <a:t>	the American Geriatrics Society, 34:119-126, 1986.</a:t>
            </a:r>
          </a:p>
          <a:p>
            <a:pPr marL="0" indent="0">
              <a:buNone/>
            </a:pPr>
            <a:r>
              <a:rPr lang="en-US" sz="1800" dirty="0" smtClean="0"/>
              <a:t>[3]	Ballesteros, J. &amp; Urdiales, C. &amp; Martinez, A.B. &amp; Tirado, M.: Automatic Assessment of a Rollator-User’s </a:t>
            </a:r>
            <a:br>
              <a:rPr lang="en-US" sz="1800" dirty="0" smtClean="0"/>
            </a:br>
            <a:r>
              <a:rPr lang="en-US" sz="1800" dirty="0" smtClean="0"/>
              <a:t>	Condition during Rehabilitation using the i-Walker Platform. In: IEEE Transactions on Neural systems </a:t>
            </a:r>
            <a:br>
              <a:rPr lang="en-US" sz="1800" dirty="0" smtClean="0"/>
            </a:br>
            <a:r>
              <a:rPr lang="en-US" sz="1800" dirty="0" smtClean="0"/>
              <a:t>	and Rehabilitation Engineering. pp(pp):pp, 2017.</a:t>
            </a:r>
          </a:p>
          <a:p>
            <a:pPr marL="0" indent="0">
              <a:buNone/>
            </a:pPr>
            <a:r>
              <a:rPr lang="en-US" sz="1800" dirty="0" smtClean="0"/>
              <a:t>[4]	Ameli, S. &amp; Naghdy, F. &amp; Stirling, D. &amp; Naghdy, G. &amp; Aghmeshsh, M.: Objective clinical gait analysis</a:t>
            </a:r>
            <a:br>
              <a:rPr lang="en-US" sz="1800" dirty="0" smtClean="0"/>
            </a:br>
            <a:r>
              <a:rPr lang="en-US" sz="1800" dirty="0" smtClean="0"/>
              <a:t>	using inertial sensors and six minute walking test. In: Pattern Recognition, 63:246-257, 2017.</a:t>
            </a:r>
          </a:p>
          <a:p>
            <a:pPr marL="0" indent="0">
              <a:buNone/>
            </a:pPr>
            <a:r>
              <a:rPr lang="en-US" sz="1800" dirty="0" smtClean="0"/>
              <a:t>[5] 	Z. Zhang: A Flexible New Technique for Camera Calibration. In: IEEE Transactions on Pattern Analysis </a:t>
            </a:r>
            <a:br>
              <a:rPr lang="en-US" sz="1800" dirty="0" smtClean="0"/>
            </a:br>
            <a:r>
              <a:rPr lang="en-US" sz="1800" dirty="0" smtClean="0"/>
              <a:t>      	and Machine Intelligence, 22(11):1330-1334, 2000.</a:t>
            </a:r>
          </a:p>
          <a:p>
            <a:pPr marL="0" indent="0">
              <a:buNone/>
            </a:pPr>
            <a:r>
              <a:rPr lang="en-US" sz="1800" dirty="0" smtClean="0"/>
              <a:t>[6]	Mahalanobis, P.C.: On the Generalized Distance in Statistics. In: Proceedings of the National Institute</a:t>
            </a:r>
            <a:br>
              <a:rPr lang="en-US" sz="1800" dirty="0" smtClean="0"/>
            </a:br>
            <a:r>
              <a:rPr lang="en-US" sz="1800" dirty="0" smtClean="0"/>
              <a:t>	of Sciences of India, 2(1):49-55, 1936.</a:t>
            </a:r>
            <a:endParaRPr lang="en-US" sz="1800" dirty="0"/>
          </a:p>
        </p:txBody>
      </p:sp>
      <p:sp>
        <p:nvSpPr>
          <p:cNvPr id="4" name="Textfeld 3"/>
          <p:cNvSpPr txBox="1"/>
          <p:nvPr/>
        </p:nvSpPr>
        <p:spPr>
          <a:xfrm>
            <a:off x="9687015" y="5594021"/>
            <a:ext cx="2529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latin typeface="Chiller" panose="04020404031007020602" pitchFamily="82" charset="0"/>
              </a:rPr>
              <a:t>Vielen Dank</a:t>
            </a:r>
            <a:endParaRPr lang="de-DE" sz="5400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869160"/>
            <a:ext cx="2789942" cy="12039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1" y="208961"/>
            <a:ext cx="10802167" cy="648072"/>
          </a:xfrm>
        </p:spPr>
        <p:txBody>
          <a:bodyPr/>
          <a:lstStyle/>
          <a:p>
            <a:r>
              <a:rPr lang="de-DE" sz="2600" dirty="0" smtClean="0"/>
              <a:t>Projekt ModESt</a:t>
            </a:r>
            <a:br>
              <a:rPr lang="de-DE" sz="2600" dirty="0" smtClean="0"/>
            </a:br>
            <a:r>
              <a:rPr lang="de-DE" sz="2600" dirty="0" smtClean="0"/>
              <a:t>Rollator-Modul zur Haltungs-Erkennung und Sturz-Prävention</a:t>
            </a:r>
            <a:endParaRPr lang="de-DE" sz="2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Gefördert vom Bundesministerium für Bildung und Forschung im Rahmen des</a:t>
            </a:r>
            <a:br>
              <a:rPr lang="de-DE" dirty="0" smtClean="0"/>
            </a:br>
            <a:r>
              <a:rPr lang="de-DE" dirty="0" smtClean="0"/>
              <a:t>KMU-Innovativ Programms (2017-2019)</a:t>
            </a:r>
          </a:p>
          <a:p>
            <a:r>
              <a:rPr lang="de-DE" dirty="0" smtClean="0"/>
              <a:t>Konsortialpartner:</a:t>
            </a:r>
          </a:p>
          <a:p>
            <a:pPr lvl="1"/>
            <a:r>
              <a:rPr lang="de-DE" sz="2000" i="1" dirty="0" smtClean="0"/>
              <a:t>Gesundheit Nord gGmbH</a:t>
            </a:r>
            <a:r>
              <a:rPr lang="de-DE" sz="2000" dirty="0" smtClean="0"/>
              <a:t>: Kommunales Krankenhaus-Netzwerk in Bremen</a:t>
            </a:r>
            <a:br>
              <a:rPr lang="de-DE" sz="2000" dirty="0" smtClean="0"/>
            </a:br>
            <a:r>
              <a:rPr lang="de-DE" sz="2000" dirty="0" smtClean="0"/>
              <a:t>spezialisiert auf geriatrische Bereiche, z.B.: Schlaganfall, Traumatologie, </a:t>
            </a:r>
            <a:br>
              <a:rPr lang="de-DE" sz="2000" dirty="0" smtClean="0"/>
            </a:br>
            <a:r>
              <a:rPr lang="de-DE" sz="2000" dirty="0" smtClean="0"/>
              <a:t>Demenz, Diagnose und Therapie von Gangstörungen, …</a:t>
            </a:r>
            <a:br>
              <a:rPr lang="de-DE" sz="2000" dirty="0" smtClean="0"/>
            </a:br>
            <a:endParaRPr lang="de-DE" sz="2000" dirty="0" smtClean="0"/>
          </a:p>
          <a:p>
            <a:pPr lvl="1"/>
            <a:r>
              <a:rPr lang="de-DE" sz="2000" i="1" dirty="0" smtClean="0"/>
              <a:t>Budelmann Elektronik GmbH</a:t>
            </a:r>
            <a:r>
              <a:rPr lang="de-DE" sz="2000" dirty="0" smtClean="0"/>
              <a:t>: Kleines mittelständisches Unternehmen</a:t>
            </a:r>
            <a:br>
              <a:rPr lang="de-DE" sz="2000" dirty="0" smtClean="0"/>
            </a:br>
            <a:r>
              <a:rPr lang="de-DE" sz="2000" dirty="0" smtClean="0"/>
              <a:t>spezialisiert auf eingebettete Systeme: Entwicklung individueller Elektronik- </a:t>
            </a:r>
            <a:br>
              <a:rPr lang="de-DE" sz="2000" dirty="0" smtClean="0"/>
            </a:br>
            <a:r>
              <a:rPr lang="de-DE" sz="2000" dirty="0" smtClean="0"/>
              <a:t>Lösungen vom kompakten Mikrocontroller zum komplexen Industrie-PC</a:t>
            </a:r>
            <a:br>
              <a:rPr lang="de-DE" sz="2000" dirty="0" smtClean="0"/>
            </a:br>
            <a:endParaRPr lang="de-DE" sz="2000" dirty="0" smtClean="0"/>
          </a:p>
          <a:p>
            <a:pPr lvl="1"/>
            <a:r>
              <a:rPr lang="de-DE" sz="2000" i="1" dirty="0" smtClean="0"/>
              <a:t>Topro GmbH</a:t>
            </a:r>
            <a:r>
              <a:rPr lang="de-DE" sz="2000" dirty="0" smtClean="0"/>
              <a:t>: Tochterunternehmen des Norwegischen Unternehmens</a:t>
            </a:r>
            <a:br>
              <a:rPr lang="de-DE" sz="2000" dirty="0" smtClean="0"/>
            </a:br>
            <a:r>
              <a:rPr lang="de-DE" sz="2000" dirty="0" smtClean="0"/>
              <a:t>Topro AS. Topro produziert und vermarktet eine breite Auswahl an </a:t>
            </a:r>
            <a:br>
              <a:rPr lang="de-DE" sz="2000" dirty="0" smtClean="0"/>
            </a:br>
            <a:r>
              <a:rPr lang="de-DE" sz="2000" dirty="0" smtClean="0"/>
              <a:t>Hilfsmitteln wie z.B. Rollatoren und Aufstehstühle</a:t>
            </a:r>
          </a:p>
          <a:p>
            <a:pPr lvl="1"/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42" y="2276872"/>
            <a:ext cx="1770758" cy="6940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3501008"/>
            <a:ext cx="1513136" cy="10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ModESt: Hintergrund und Problembeschreibung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052736"/>
            <a:ext cx="11594256" cy="4890864"/>
          </a:xfrm>
        </p:spPr>
        <p:txBody>
          <a:bodyPr/>
          <a:lstStyle/>
          <a:p>
            <a:r>
              <a:rPr lang="de-DE" dirty="0" smtClean="0"/>
              <a:t>Gangstörungen und Stürze zählen zu den häufigsten Problemen älterer Patienten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Abnehmende Muskelstärke, nachlassende visuelle Wahrnehmung, sinkende Nervenleitgeschwindigkeit, und Krankheiten des Halte- und Stützapparats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verursachen typische Veränderungen des Menschlichen </a:t>
            </a:r>
            <a:r>
              <a:rPr lang="de-DE" dirty="0" smtClean="0">
                <a:cs typeface="Arial" panose="020B0604020202020204" pitchFamily="34" charset="0"/>
              </a:rPr>
              <a:t>Gangbildes</a:t>
            </a:r>
            <a:br>
              <a:rPr lang="de-DE" dirty="0" smtClean="0">
                <a:cs typeface="Arial" panose="020B0604020202020204" pitchFamily="34" charset="0"/>
              </a:rPr>
            </a:br>
            <a:endParaRPr lang="de-DE" dirty="0" smtClean="0">
              <a:cs typeface="Arial" panose="020B0604020202020204" pitchFamily="34" charset="0"/>
            </a:endParaRPr>
          </a:p>
          <a:p>
            <a:r>
              <a:rPr lang="de-DE" dirty="0" smtClean="0">
                <a:cs typeface="Arial" panose="020B0604020202020204" pitchFamily="34" charset="0"/>
              </a:rPr>
              <a:t>Rollatoren werden häufig zur Gangunterstützung eingesetzt</a:t>
            </a:r>
            <a:br>
              <a:rPr lang="de-DE" dirty="0" smtClean="0">
                <a:cs typeface="Arial" panose="020B0604020202020204" pitchFamily="34" charset="0"/>
              </a:rPr>
            </a:br>
            <a:endParaRPr lang="de-DE" dirty="0" smtClean="0">
              <a:cs typeface="Arial" panose="020B0604020202020204" pitchFamily="34" charset="0"/>
            </a:endParaRPr>
          </a:p>
          <a:p>
            <a:r>
              <a:rPr lang="de-DE" dirty="0" smtClean="0">
                <a:cs typeface="Arial" panose="020B0604020202020204" pitchFamily="34" charset="0"/>
              </a:rPr>
              <a:t>Korrekte Verwendung des Rollators ist eine unerlässliche Voraussetzung</a:t>
            </a:r>
            <a:r>
              <a:rPr lang="de-DE" baseline="30000" dirty="0" smtClean="0">
                <a:cs typeface="Arial" panose="020B0604020202020204" pitchFamily="34" charset="0"/>
              </a:rPr>
              <a:t>[1]</a:t>
            </a:r>
            <a:r>
              <a:rPr lang="de-DE" dirty="0" smtClean="0">
                <a:cs typeface="Arial" panose="020B0604020202020204" pitchFamily="34" charset="0"/>
              </a:rPr>
              <a:t> </a:t>
            </a:r>
            <a:br>
              <a:rPr lang="de-DE" dirty="0" smtClean="0">
                <a:cs typeface="Arial" panose="020B0604020202020204" pitchFamily="34" charset="0"/>
              </a:rPr>
            </a:br>
            <a:endParaRPr lang="de-DE" dirty="0" smtClean="0">
              <a:cs typeface="Arial" panose="020B0604020202020204" pitchFamily="34" charset="0"/>
            </a:endParaRPr>
          </a:p>
          <a:p>
            <a:r>
              <a:rPr lang="de-DE" dirty="0" smtClean="0">
                <a:cs typeface="Arial" panose="020B0604020202020204" pitchFamily="34" charset="0"/>
              </a:rPr>
              <a:t>Klinische Gangdiagnose beruht häufig auf subjektiver Beurteilung, </a:t>
            </a:r>
            <a:br>
              <a:rPr lang="de-DE" dirty="0" smtClean="0">
                <a:cs typeface="Arial" panose="020B0604020202020204" pitchFamily="34" charset="0"/>
              </a:rPr>
            </a:br>
            <a:r>
              <a:rPr lang="de-DE" dirty="0" smtClean="0">
                <a:cs typeface="Arial" panose="020B0604020202020204" pitchFamily="34" charset="0"/>
              </a:rPr>
              <a:t>z.B. der Mobilitätstest nach Tinetti</a:t>
            </a:r>
            <a:r>
              <a:rPr lang="de-DE" baseline="30000" dirty="0" smtClean="0">
                <a:cs typeface="Arial" panose="020B0604020202020204" pitchFamily="34" charset="0"/>
              </a:rPr>
              <a:t>[2]</a:t>
            </a:r>
            <a:endParaRPr lang="de-DE" baseline="30000" dirty="0" smtClean="0"/>
          </a:p>
          <a:p>
            <a:pPr marL="0" indent="0">
              <a:buNone/>
            </a:pPr>
            <a:endParaRPr lang="en-US" dirty="0"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ModESt: Lösungsansatz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Beobachtung des Gangs mit einfachen am Rollator </a:t>
            </a:r>
            <a:br>
              <a:rPr lang="de-DE" dirty="0"/>
            </a:br>
            <a:r>
              <a:rPr lang="de-DE" dirty="0"/>
              <a:t>montierten Sensoren</a:t>
            </a:r>
          </a:p>
          <a:p>
            <a:r>
              <a:rPr lang="de-DE" dirty="0" smtClean="0"/>
              <a:t>Klassifikation von Zeitreihen über Distanzmessungen </a:t>
            </a:r>
            <a:br>
              <a:rPr lang="de-DE" dirty="0" smtClean="0"/>
            </a:br>
            <a:r>
              <a:rPr lang="de-DE" dirty="0" smtClean="0"/>
              <a:t>im Hinblick auf vorgegebene Menge von Gangparametern</a:t>
            </a:r>
          </a:p>
          <a:p>
            <a:r>
              <a:rPr lang="de-DE" dirty="0" smtClean="0"/>
              <a:t>Rückmeldung zu korrekturbedürftigen Gangeigenschaften</a:t>
            </a:r>
          </a:p>
          <a:p>
            <a:r>
              <a:rPr lang="de-DE" dirty="0" smtClean="0"/>
              <a:t>Evaluation </a:t>
            </a:r>
            <a:r>
              <a:rPr lang="de-DE" dirty="0" smtClean="0"/>
              <a:t>möglicher Nutzerschnittstellen</a:t>
            </a:r>
          </a:p>
          <a:p>
            <a:r>
              <a:rPr lang="de-DE" dirty="0" smtClean="0"/>
              <a:t>Vorschläge für das UI-Design unterscheiden zwischen </a:t>
            </a:r>
            <a:br>
              <a:rPr lang="de-DE" dirty="0" smtClean="0"/>
            </a:br>
            <a:r>
              <a:rPr lang="de-DE" dirty="0" smtClean="0"/>
              <a:t>Visualisierung von Fehlhaltungen und Korrekturvorschlägen</a:t>
            </a:r>
          </a:p>
          <a:p>
            <a:endParaRPr lang="en-US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3837" y="4900909"/>
            <a:ext cx="10409377" cy="1238394"/>
            <a:chOff x="3455932" y="26594819"/>
            <a:chExt cx="17490256" cy="20808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9716" y="26596747"/>
              <a:ext cx="2046472" cy="2046472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62" y="26594819"/>
              <a:ext cx="2048400" cy="2048400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952" y="26627219"/>
              <a:ext cx="2048400" cy="204840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7207" y="26594819"/>
              <a:ext cx="2048400" cy="20484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697" y="26594819"/>
              <a:ext cx="2048400" cy="204840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442" y="26612259"/>
              <a:ext cx="2048400" cy="204840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187" y="26611019"/>
              <a:ext cx="2048400" cy="2048400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932" y="26611019"/>
              <a:ext cx="2048400" cy="2048400"/>
            </a:xfrm>
            <a:prstGeom prst="rect">
              <a:avLst/>
            </a:prstGeom>
          </p:spPr>
        </p:pic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97" y="936208"/>
            <a:ext cx="2590730" cy="38860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017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1" y="208961"/>
            <a:ext cx="10442127" cy="648072"/>
          </a:xfrm>
        </p:spPr>
        <p:txBody>
          <a:bodyPr/>
          <a:lstStyle/>
          <a:p>
            <a:r>
              <a:rPr lang="de-DE" sz="3200" dirty="0" smtClean="0"/>
              <a:t>Verwandte Arbeiten in der klinischen Ganganalyse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052736"/>
            <a:ext cx="5329560" cy="4890864"/>
          </a:xfrm>
        </p:spPr>
        <p:txBody>
          <a:bodyPr/>
          <a:lstStyle/>
          <a:p>
            <a:r>
              <a:rPr lang="de-DE" dirty="0" smtClean="0"/>
              <a:t>Ballesteros et al.</a:t>
            </a:r>
            <a:r>
              <a:rPr lang="de-DE" baseline="30000" dirty="0" smtClean="0"/>
              <a:t>[3]</a:t>
            </a:r>
            <a:r>
              <a:rPr lang="de-DE" dirty="0" smtClean="0"/>
              <a:t> nutzen </a:t>
            </a:r>
            <a:br>
              <a:rPr lang="de-DE" dirty="0" smtClean="0"/>
            </a:br>
            <a:r>
              <a:rPr lang="de-DE" dirty="0" smtClean="0"/>
              <a:t>drucksensitive Handgriffe </a:t>
            </a:r>
            <a:br>
              <a:rPr lang="de-DE" dirty="0" smtClean="0"/>
            </a:br>
            <a:r>
              <a:rPr lang="de-DE" dirty="0" smtClean="0"/>
              <a:t>und präzise Hinterrad-Odometrie </a:t>
            </a:r>
            <a:br>
              <a:rPr lang="de-DE" dirty="0" smtClean="0"/>
            </a:br>
            <a:r>
              <a:rPr lang="de-DE" dirty="0" smtClean="0"/>
              <a:t>um Schrittdauer und –länge, </a:t>
            </a:r>
            <a:br>
              <a:rPr lang="de-DE" dirty="0" smtClean="0"/>
            </a:br>
            <a:r>
              <a:rPr lang="de-DE" dirty="0" smtClean="0"/>
              <a:t>sowie Schrittzyklusdauer </a:t>
            </a:r>
            <a:br>
              <a:rPr lang="de-DE" dirty="0" smtClean="0"/>
            </a:br>
            <a:r>
              <a:rPr lang="de-DE" dirty="0" smtClean="0"/>
              <a:t>und –länge mit dem </a:t>
            </a:r>
            <a:br>
              <a:rPr lang="de-DE" dirty="0" smtClean="0"/>
            </a:br>
            <a:r>
              <a:rPr lang="de-DE" dirty="0" smtClean="0"/>
              <a:t>Tinetti-Score </a:t>
            </a:r>
            <a:br>
              <a:rPr lang="de-DE" dirty="0" smtClean="0"/>
            </a:br>
            <a:r>
              <a:rPr lang="de-DE" dirty="0" smtClean="0"/>
              <a:t>zu korrelieren</a:t>
            </a:r>
            <a:endParaRPr lang="de-DE" dirty="0"/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09" y="3204605"/>
            <a:ext cx="1486947" cy="245808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0645" y="5672119"/>
            <a:ext cx="503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Proband bei der Nutzung der i-Walker Plattform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6088424" y="1052736"/>
            <a:ext cx="5329560" cy="48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46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47C00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1pPr>
            <a:lvl2pPr marL="808038" indent="-3540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264B9"/>
              </a:buClr>
              <a:buFont typeface="Wingdings" pitchFamily="-112" charset="2"/>
              <a:buChar char="§"/>
              <a:defRPr sz="22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41438" indent="-3540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47C00"/>
              </a:buClr>
              <a:buSzPct val="66000"/>
              <a:buFont typeface="Arial" charset="0"/>
              <a:buChar char="►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79863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264B9"/>
              </a:buClr>
              <a:buSzPct val="66000"/>
              <a:buFont typeface="LucidaGrande" charset="0"/>
              <a:buChar char="►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39963" indent="-2619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-"/>
              <a:defRPr sz="1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697163" indent="-261938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3154363" indent="-261938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611563" indent="-261938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4068763" indent="-261938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 smtClean="0"/>
              <a:t>Zur Ableitung eines physischen Performance-Status clustern </a:t>
            </a:r>
            <a:br>
              <a:rPr lang="de-DE" kern="0" dirty="0" smtClean="0"/>
            </a:br>
            <a:r>
              <a:rPr lang="de-DE" kern="0" dirty="0" smtClean="0"/>
              <a:t>Ameli et al.</a:t>
            </a:r>
            <a:r>
              <a:rPr lang="de-DE" kern="0" baseline="30000" dirty="0" smtClean="0"/>
              <a:t>[4] </a:t>
            </a:r>
            <a:r>
              <a:rPr lang="de-DE" kern="0" dirty="0" smtClean="0"/>
              <a:t>Messungen von 16 Inertialsensoren während eines sechsminütigen Testlaufs</a:t>
            </a:r>
            <a:endParaRPr lang="de-DE" kern="0" dirty="0"/>
          </a:p>
        </p:txBody>
      </p:sp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20" y="3177611"/>
            <a:ext cx="5686097" cy="261541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533390" y="5672119"/>
            <a:ext cx="4237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Xsens Moven-suit Sensor </a:t>
            </a:r>
            <a:r>
              <a:rPr lang="en-US" dirty="0" err="1" smtClean="0"/>
              <a:t>Konfiguration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Datenaufnahme &amp; Repräsentation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400" y="1052736"/>
            <a:ext cx="11608072" cy="4890864"/>
          </a:xfrm>
        </p:spPr>
        <p:txBody>
          <a:bodyPr/>
          <a:lstStyle/>
          <a:p>
            <a:r>
              <a:rPr lang="de-DE" dirty="0" smtClean="0"/>
              <a:t>Zwei am Rollator montierte Tiefenbildkameras </a:t>
            </a:r>
            <a:br>
              <a:rPr lang="de-DE" dirty="0" smtClean="0"/>
            </a:br>
            <a:r>
              <a:rPr lang="de-DE" dirty="0" smtClean="0"/>
              <a:t>messen die Distanz zur Körperoberfläche</a:t>
            </a:r>
          </a:p>
          <a:p>
            <a:r>
              <a:rPr lang="de-DE" dirty="0" smtClean="0"/>
              <a:t>Kalibrierung extrinsischer Kameraparameter</a:t>
            </a:r>
            <a:r>
              <a:rPr lang="de-DE" baseline="30000" dirty="0" smtClean="0"/>
              <a:t>[5]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ermöglicht Punktwolkenintegration</a:t>
            </a:r>
            <a:endParaRPr lang="de-DE" baseline="30000" dirty="0" smtClean="0"/>
          </a:p>
          <a:p>
            <a:r>
              <a:rPr lang="de-DE" dirty="0" smtClean="0"/>
              <a:t>Acht </a:t>
            </a:r>
            <a:r>
              <a:rPr lang="de-DE" i="1" dirty="0" smtClean="0"/>
              <a:t>virtuelle Distanzsensoren </a:t>
            </a:r>
            <a:r>
              <a:rPr lang="de-DE" dirty="0" smtClean="0"/>
              <a:t>(vds) messen </a:t>
            </a:r>
            <a:br>
              <a:rPr lang="de-DE" dirty="0" smtClean="0"/>
            </a:br>
            <a:r>
              <a:rPr lang="de-DE" dirty="0" smtClean="0"/>
              <a:t>Zeitreihen über Distanzen zur Punktwolke</a:t>
            </a:r>
          </a:p>
          <a:p>
            <a:r>
              <a:rPr lang="de-DE" dirty="0" smtClean="0"/>
              <a:t>vds werden in Abhängigkeit zur Körpergröße </a:t>
            </a:r>
            <a:br>
              <a:rPr lang="de-DE" dirty="0" smtClean="0"/>
            </a:br>
            <a:r>
              <a:rPr lang="de-DE" dirty="0" smtClean="0"/>
              <a:t>definiert und „zielen“ auf Schienbein, </a:t>
            </a:r>
            <a:br>
              <a:rPr lang="de-DE" dirty="0" smtClean="0"/>
            </a:br>
            <a:r>
              <a:rPr lang="de-DE" dirty="0" smtClean="0"/>
              <a:t>Oberschenkel, Beckenschaufel, und Schulter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Messungen zum Zeitpunkt </a:t>
            </a:r>
            <a:r>
              <a:rPr lang="de-DE" i="1" dirty="0" smtClean="0"/>
              <a:t>t</a:t>
            </a:r>
            <a:r>
              <a:rPr lang="de-DE" dirty="0" smtClean="0"/>
              <a:t>:                                       </a:t>
            </a:r>
            <a:br>
              <a:rPr lang="de-DE" dirty="0" smtClean="0"/>
            </a:br>
            <a:r>
              <a:rPr lang="de-DE" dirty="0" smtClean="0"/>
              <a:t>während des Zeitintervalls T: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4273162" y="4980774"/>
                <a:ext cx="3584188" cy="466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de-DE" sz="2400" i="0">
                          <a:latin typeface="Cambria Math" panose="02040503050406030204" pitchFamily="18" charset="0"/>
                        </a:rPr>
                        <m:t>∶=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de-DE" sz="2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i="0" smtClean="0">
                              <a:latin typeface="Cambria Math" panose="02040503050406030204" pitchFamily="18" charset="0"/>
                            </a:rPr>
                            <m:t>⋯</m:t>
                          </m:r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24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162" y="4980774"/>
                <a:ext cx="3584188" cy="466410"/>
              </a:xfrm>
              <a:prstGeom prst="rect">
                <a:avLst/>
              </a:prstGeom>
              <a:blipFill>
                <a:blip r:embed="rId2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4537310" y="5364751"/>
                <a:ext cx="2992935" cy="52187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2400" i="0">
                          <a:latin typeface="Cambria Math" panose="02040503050406030204" pitchFamily="18" charset="0"/>
                        </a:rPr>
                        <m:t>∶=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de-DE" sz="24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,⋱</m:t>
                          </m:r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de-DE" sz="2400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310" y="5364751"/>
                <a:ext cx="2992935" cy="5218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ieren 8"/>
          <p:cNvGrpSpPr/>
          <p:nvPr/>
        </p:nvGrpSpPr>
        <p:grpSpPr>
          <a:xfrm>
            <a:off x="9425260" y="2473989"/>
            <a:ext cx="2660180" cy="3907339"/>
            <a:chOff x="9336360" y="2473989"/>
            <a:chExt cx="2660180" cy="3907339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4252" y="2473989"/>
              <a:ext cx="2592288" cy="3888430"/>
            </a:xfrm>
            <a:prstGeom prst="rect">
              <a:avLst/>
            </a:prstGeom>
            <a:noFill/>
            <a:ln w="88900" cap="sq">
              <a:solidFill>
                <a:srgbClr val="FFFFFF"/>
              </a:solidFill>
              <a:miter lim="800000"/>
            </a:ln>
            <a:effectLst/>
          </p:spPr>
        </p:pic>
        <p:sp>
          <p:nvSpPr>
            <p:cNvPr id="8" name="Rechteck 7"/>
            <p:cNvSpPr/>
            <p:nvPr/>
          </p:nvSpPr>
          <p:spPr>
            <a:xfrm>
              <a:off x="9336360" y="6139303"/>
              <a:ext cx="360040" cy="242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37" y="1141948"/>
            <a:ext cx="2281299" cy="26850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50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Schrittzyklus Segmentierung &amp; Filterung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Schrittzyklus ist durch die Zeitspanne zwischen zwei</a:t>
            </a:r>
            <a:br>
              <a:rPr lang="de-DE" dirty="0" smtClean="0"/>
            </a:br>
            <a:r>
              <a:rPr lang="de-DE" dirty="0" smtClean="0"/>
              <a:t>aufeinanderfolgenden Bodenkontakten desselben </a:t>
            </a:r>
            <a:br>
              <a:rPr lang="de-DE" dirty="0" smtClean="0"/>
            </a:br>
            <a:r>
              <a:rPr lang="de-DE" dirty="0" smtClean="0"/>
              <a:t>Fußes definiert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dirty="0" smtClean="0"/>
              <a:t> </a:t>
            </a:r>
            <a:r>
              <a:rPr lang="de-DE" dirty="0" smtClean="0">
                <a:cs typeface="Arial" panose="020B0604020202020204" pitchFamily="34" charset="0"/>
              </a:rPr>
              <a:t>nicht messbar mit vds</a:t>
            </a:r>
          </a:p>
          <a:p>
            <a:r>
              <a:rPr lang="de-DE" dirty="0" smtClean="0">
                <a:cs typeface="Arial" panose="020B0604020202020204" pitchFamily="34" charset="0"/>
              </a:rPr>
              <a:t>Partitionierung des Bewegungsmusters zum Zeitpunkt </a:t>
            </a:r>
            <a:br>
              <a:rPr lang="de-DE" dirty="0" smtClean="0">
                <a:cs typeface="Arial" panose="020B0604020202020204" pitchFamily="34" charset="0"/>
              </a:rPr>
            </a:br>
            <a:r>
              <a:rPr lang="de-DE" dirty="0" smtClean="0">
                <a:cs typeface="Arial" panose="020B0604020202020204" pitchFamily="34" charset="0"/>
              </a:rPr>
              <a:t>an dem Schienbein-vds Maximum misst</a:t>
            </a:r>
          </a:p>
          <a:p>
            <a:r>
              <a:rPr lang="de-DE" dirty="0" smtClean="0">
                <a:cs typeface="Arial" panose="020B0604020202020204" pitchFamily="34" charset="0"/>
              </a:rPr>
              <a:t>Menge der resultierenden Schrittzyklus-Kandidaten</a:t>
            </a:r>
            <a:br>
              <a:rPr lang="de-DE" dirty="0" smtClean="0">
                <a:cs typeface="Arial" panose="020B0604020202020204" pitchFamily="34" charset="0"/>
              </a:rPr>
            </a:br>
            <a:r>
              <a:rPr lang="de-DE" dirty="0" smtClean="0">
                <a:cs typeface="Arial" panose="020B0604020202020204" pitchFamily="34" charset="0"/>
              </a:rPr>
              <a:t>gegeben durch:</a:t>
            </a:r>
          </a:p>
          <a:p>
            <a:r>
              <a:rPr lang="de-DE" dirty="0" smtClean="0">
                <a:cs typeface="Arial" panose="020B0604020202020204" pitchFamily="34" charset="0"/>
              </a:rPr>
              <a:t>Für nachfolgende Klassifikation werden Schrittzyklen </a:t>
            </a:r>
            <a:br>
              <a:rPr lang="de-DE" dirty="0" smtClean="0">
                <a:cs typeface="Arial" panose="020B0604020202020204" pitchFamily="34" charset="0"/>
              </a:rPr>
            </a:br>
            <a:r>
              <a:rPr lang="de-DE" dirty="0" smtClean="0">
                <a:cs typeface="Arial" panose="020B0604020202020204" pitchFamily="34" charset="0"/>
              </a:rPr>
              <a:t>gefiltert die aus untypischen Gangmuster resultieren</a:t>
            </a:r>
            <a:br>
              <a:rPr lang="de-DE" dirty="0" smtClean="0">
                <a:cs typeface="Arial" panose="020B0604020202020204" pitchFamily="34" charset="0"/>
              </a:rPr>
            </a:br>
            <a:r>
              <a:rPr lang="de-DE" dirty="0" smtClean="0">
                <a:cs typeface="Arial" panose="020B0604020202020204" pitchFamily="34" charset="0"/>
              </a:rPr>
              <a:t>z.B. Drehen auf der Stelle</a:t>
            </a:r>
          </a:p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2934061" y="3371794"/>
                <a:ext cx="2131546" cy="52411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𝐺𝐶𝐶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2400" i="0">
                          <a:latin typeface="Cambria Math" panose="02040503050406030204" pitchFamily="18" charset="0"/>
                        </a:rPr>
                        <m:t>∶=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061" y="3371794"/>
                <a:ext cx="2131546" cy="5241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-916582" y="4785904"/>
                <a:ext cx="12730703" cy="1405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𝐺𝐶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2400" i="0">
                          <a:latin typeface="Cambria Math" panose="02040503050406030204" pitchFamily="18" charset="0"/>
                        </a:rPr>
                        <m:t>∶=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de-DE" sz="2400" i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de-DE" sz="2400" i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de-DE" sz="2400" i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𝐺𝐶𝐶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2400" i="0">
                          <a:latin typeface="Cambria Math" panose="02040503050406030204" pitchFamily="18" charset="0"/>
                        </a:rPr>
                        <m:t>, 1−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2400" i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𝜙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 i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𝐺𝐶𝐶</m:t>
                              </m:r>
                            </m:e>
                          </m:d>
                        </m:den>
                      </m:f>
                      <m:r>
                        <a:rPr lang="de-DE" sz="2400" i="0">
                          <a:latin typeface="Cambria Math" panose="02040503050406030204" pitchFamily="18" charset="0"/>
                        </a:rPr>
                        <m:t>&lt;1+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2400" i="0">
                          <a:latin typeface="Cambria Math" panose="02040503050406030204" pitchFamily="18" charset="0"/>
                        </a:rPr>
                        <m:t>,1−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400" i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𝑣𝑟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𝜙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𝑣𝑟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𝐺𝐶𝐶</m:t>
                              </m:r>
                            </m:e>
                          </m:d>
                        </m:den>
                      </m:f>
                      <m:r>
                        <a:rPr lang="de-DE" sz="2400" i="0">
                          <a:latin typeface="Cambria Math" panose="02040503050406030204" pitchFamily="18" charset="0"/>
                        </a:rPr>
                        <m:t>&lt;1+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6582" y="4785904"/>
                <a:ext cx="12730703" cy="14053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929967"/>
            <a:ext cx="3276547" cy="2299242"/>
          </a:xfrm>
          <a:prstGeom prst="rect">
            <a:avLst/>
          </a:prstGeom>
        </p:spPr>
      </p:pic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298600"/>
            <a:ext cx="3221036" cy="227352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887564" y="6193670"/>
            <a:ext cx="813043" cy="369332"/>
          </a:xfrm>
          <a:prstGeom prst="rect">
            <a:avLst/>
          </a:prstGeom>
          <a:solidFill>
            <a:srgbClr val="F7F6EF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Dauer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384281" y="6194463"/>
            <a:ext cx="1552669" cy="369332"/>
          </a:xfrm>
          <a:prstGeom prst="rect">
            <a:avLst/>
          </a:prstGeom>
          <a:solidFill>
            <a:srgbClr val="F7F6EF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Wertebereich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796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Schrittzyklus Klassifikation: </a:t>
            </a:r>
            <a:br>
              <a:rPr lang="de-DE" sz="3200" dirty="0" smtClean="0"/>
            </a:br>
            <a:r>
              <a:rPr lang="de-DE" sz="3200" dirty="0" smtClean="0"/>
              <a:t>Mahalanobis-Distanz auf Zeitreihen</a:t>
            </a:r>
            <a:endParaRPr lang="de-DE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052736"/>
                <a:ext cx="11666264" cy="4890864"/>
              </a:xfrm>
            </p:spPr>
            <p:txBody>
              <a:bodyPr/>
              <a:lstStyle/>
              <a:p>
                <a:r>
                  <a:rPr lang="de-DE" dirty="0" smtClean="0"/>
                  <a:t>Abtastratenkonvertierung für Schrittzyklen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:r>
                  <a:rPr lang="de-DE" dirty="0" smtClean="0"/>
                  <a:t>z.B. 30 Messungen/vds </a:t>
                </a:r>
              </a:p>
              <a:p>
                <a:r>
                  <a:rPr lang="de-DE" dirty="0" smtClean="0"/>
                  <a:t>Festlegung von Gangparametern und deren Klassen </a:t>
                </a:r>
                <a:br>
                  <a:rPr lang="de-DE" dirty="0" smtClean="0"/>
                </a:br>
                <a:r>
                  <a:rPr lang="de-DE" dirty="0" smtClean="0"/>
                  <a:t>z.B. </a:t>
                </a:r>
                <a:r>
                  <a:rPr lang="de-DE" i="1" dirty="0" smtClean="0"/>
                  <a:t>Schritthöhe</a:t>
                </a:r>
                <a:r>
                  <a:rPr lang="de-DE" dirty="0" smtClean="0"/>
                  <a:t>:</a:t>
                </a:r>
                <a:endParaRPr lang="de-DE" dirty="0" smtClean="0"/>
              </a:p>
              <a:p>
                <a:r>
                  <a:rPr lang="de-DE" dirty="0" smtClean="0"/>
                  <a:t>Berechne Zentroid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:r>
                  <a:rPr lang="de-DE" dirty="0" smtClean="0"/>
                  <a:t>und Kovarianzmatrix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für </a:t>
                </a:r>
                <a:r>
                  <a:rPr lang="de-DE" dirty="0" smtClean="0"/>
                  <a:t>jede Klasse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</a:t>
                </a:r>
                <a:r>
                  <a:rPr lang="de-DE" dirty="0" smtClean="0"/>
                  <a:t>eines gegebenen Gangparameters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de-DE" dirty="0" smtClean="0"/>
                  <a:t>aus dem Trainingsdatensatz, z.B. </a:t>
                </a:r>
                <a:r>
                  <a:rPr lang="en-US" dirty="0" smtClean="0"/>
                  <a:t>für </a:t>
                </a:r>
                <a:r>
                  <a:rPr lang="de-DE" i="1" dirty="0" smtClean="0"/>
                  <a:t>normale</a:t>
                </a:r>
                <a:r>
                  <a:rPr lang="de-DE" dirty="0" smtClean="0"/>
                  <a:t> </a:t>
                </a:r>
                <a:r>
                  <a:rPr lang="de-DE" i="1" dirty="0" smtClean="0"/>
                  <a:t>Schritthöhe</a:t>
                </a:r>
                <a:r>
                  <a:rPr lang="en-US" dirty="0" smtClean="0"/>
                  <a:t>: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r>
                  <a:rPr lang="de-DE" dirty="0" smtClean="0"/>
                  <a:t>Minimiere Mahalanobis-Distanz</a:t>
                </a:r>
                <a:r>
                  <a:rPr lang="de-DE" baseline="30000" dirty="0" smtClean="0"/>
                  <a:t>[6</a:t>
                </a:r>
                <a:r>
                  <a:rPr lang="en-US" baseline="30000" dirty="0" smtClean="0"/>
                  <a:t>]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 smtClean="0"/>
                  <a:t> f</a:t>
                </a:r>
                <a:r>
                  <a:rPr lang="en-US" dirty="0" smtClean="0"/>
                  <a:t>ür </a:t>
                </a:r>
                <a:r>
                  <a:rPr lang="de-DE" dirty="0" smtClean="0"/>
                  <a:t>jeden Schrittzyklus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 i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de-DE" dirty="0" smtClean="0"/>
                  <a:t>aus dem Testdatensatz</a:t>
                </a:r>
                <a:r>
                  <a:rPr lang="en-US" dirty="0" smtClean="0"/>
                  <a:t>, der auf </a:t>
                </a:r>
                <a:r>
                  <a:rPr lang="de-DE" dirty="0" smtClean="0"/>
                  <a:t>Gangparameter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de-DE" dirty="0" smtClean="0"/>
                  <a:t>getestet werden soll:</a:t>
                </a:r>
                <a:br>
                  <a:rPr lang="de-DE" dirty="0" smtClean="0"/>
                </a:br>
                <a:r>
                  <a:rPr lang="de-DE" dirty="0"/>
                  <a:t/>
                </a:r>
                <a:br>
                  <a:rPr lang="de-DE" dirty="0"/>
                </a:b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052736"/>
                <a:ext cx="11666264" cy="4890864"/>
              </a:xfrm>
              <a:blipFill>
                <a:blip r:embed="rId2"/>
                <a:stretch>
                  <a:fillRect l="-732" t="-8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feld 3"/>
              <p:cNvSpPr txBox="1"/>
              <p:nvPr/>
            </p:nvSpPr>
            <p:spPr>
              <a:xfrm>
                <a:off x="3257769" y="1888403"/>
                <a:ext cx="42117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𝑠h</m:t>
                          </m:r>
                        </m:sub>
                      </m:sSub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𝑛𝑜𝑟𝑚𝑎𝑙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𝑟𝑒𝑑𝑢𝑧𝑖𝑒𝑟𝑡</m:t>
                          </m:r>
                        </m:e>
                      </m:d>
                    </m:oMath>
                  </m:oMathPara>
                </a14:m>
                <a:endParaRPr lang="de-DE" sz="2400" dirty="0"/>
              </a:p>
            </p:txBody>
          </p:sp>
        </mc:Choice>
        <mc:Fallback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769" y="1888403"/>
                <a:ext cx="4211729" cy="369332"/>
              </a:xfrm>
              <a:prstGeom prst="rect">
                <a:avLst/>
              </a:prstGeom>
              <a:blipFill>
                <a:blip r:embed="rId3"/>
                <a:stretch>
                  <a:fillRect l="-1013" b="-18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-1176808" y="3289105"/>
                <a:ext cx="14128118" cy="1297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de-DE" sz="24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24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sz="2400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24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de-DE" sz="2400" i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24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sz="2400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𝑛𝑚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de-DE" sz="24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de-DE" sz="24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de-DE" sz="24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𝑛𝑚</m:t>
                                        </m:r>
                                      </m:sub>
                                    </m:sSub>
                                    <m:r>
                                      <a:rPr lang="de-DE" sz="2400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24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de-DE" sz="2400" i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𝑛𝑚</m:t>
                                        </m:r>
                                      </m:sub>
                                    </m:sSub>
                                    <m:r>
                                      <a:rPr lang="de-DE" sz="2400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𝑛𝑚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de-DE" sz="2400" i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sz="2400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de-DE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𝐺𝐶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acc>
                                    </m:sub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𝑡𝑟</m:t>
                                      </m:r>
                                    </m:sup>
                                  </m:sSubSup>
                                </m:e>
                              </m:d>
                            </m:sup>
                            <m:e>
                              <m:d>
                                <m:d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bSup>
                                  <m:r>
                                    <a:rPr lang="de-DE" sz="2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bSup>
                                  <m:r>
                                    <a:rPr lang="de-DE" sz="2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𝐺𝐶</m:t>
                                  </m:r>
                                </m:e>
                                <m:sub>
                                  <m:acc>
                                    <m:accPr>
                                      <m:chr m:val="̂"/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76808" y="3289105"/>
                <a:ext cx="14128118" cy="12970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4151784" y="5348471"/>
                <a:ext cx="7781489" cy="85940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i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lim>
                              </m:limLow>
                              <m:r>
                                <a:rPr lang="de-DE" sz="2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acc>
                                    </m:sub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p>
                                  </m:sSubSup>
                                  <m:r>
                                    <a:rPr lang="de-DE" sz="24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acc>
                                    </m:sub>
                                  </m:sSub>
                                </m:e>
                              </m:d>
                              <m:r>
                                <a:rPr lang="de-DE" sz="24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2400" i="0">
                                      <a:latin typeface="Cambria Math" panose="02040503050406030204" pitchFamily="18" charset="0"/>
                                    </a:rPr>
                                    <m:t>arg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2400" i="0">
                                              <a:latin typeface="Cambria Math" panose="02040503050406030204" pitchFamily="18" charset="0"/>
                                            </a:rPr>
                                            <m:t>min</m:t>
                                          </m:r>
                                        </m:e>
                                        <m:lim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rad>
                                        <m:radPr>
                                          <m:degHide m:val="on"/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de-DE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Sup>
                                                    <m:sSubSupPr>
                                                      <m:ctrlPr>
                                                        <a:rPr lang="de-D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de-D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𝐷</m:t>
                                                      </m:r>
                                                    </m:e>
                                                    <m:sub>
                                                      <m:acc>
                                                        <m:accPr>
                                                          <m:chr m:val="̂"/>
                                                          <m:ctrlPr>
                                                            <a:rPr lang="de-DE" sz="24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r>
                                                            <a:rPr lang="de-DE" sz="24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𝑇</m:t>
                                                          </m:r>
                                                        </m:e>
                                                      </m:acc>
                                                    </m:sub>
                                                    <m:sup>
                                                      <m:r>
                                                        <a:rPr lang="de-D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𝑝</m:t>
                                                      </m:r>
                                                    </m:sup>
                                                  </m:sSubSup>
                                                  <m:r>
                                                    <a:rPr lang="de-DE" sz="2400" i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de-D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𝐷</m:t>
                                                      </m:r>
                                                    </m:e>
                                                    <m:sub>
                                                      <m:acc>
                                                        <m:accPr>
                                                          <m:chr m:val="̂"/>
                                                          <m:ctrlPr>
                                                            <a:rPr lang="de-DE" sz="24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r>
                                                            <a:rPr lang="de-DE" sz="24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𝑇</m:t>
                                                          </m:r>
                                                        </m:e>
                                                      </m:acc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sSup>
                                            <m:sSupPr>
                                              <m:ctrlP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p>
                                              <m:r>
                                                <a:rPr lang="de-DE" sz="2400" i="0"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de-DE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de-D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  <m:sub>
                                                  <m:acc>
                                                    <m:accPr>
                                                      <m:chr m:val="̂"/>
                                                      <m:ctrlPr>
                                                        <a:rPr lang="de-D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de-D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e>
                                                  </m:acc>
                                                </m:sub>
                                                <m:sup>
                                                  <m:r>
                                                    <a:rPr lang="de-D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de-DE" sz="2400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DE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  <m:sub>
                                                  <m:acc>
                                                    <m:accPr>
                                                      <m:chr m:val="̂"/>
                                                      <m:ctrlPr>
                                                        <a:rPr lang="de-D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de-D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e>
                                                  </m:acc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rad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784" y="5348471"/>
                <a:ext cx="7781489" cy="8594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914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FKI_CPS_Folie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accent1">
              <a:lumMod val="50000"/>
            </a:schemeClr>
          </a:solidFill>
          <a:headEnd type="triangl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FKI_CPS_BALLL_Slides-en" id="{C1D12EDF-3583-274E-B7BF-EF42E88B58D4}" vid="{B4CC5B76-DB63-D440-A9DF-AB1F2643BFCD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EAC5601-84BD-DA4F-9733-B7B6B68234CD}">
  <we:reference id="wa104178141" version="2.0.9.0" store="en-GB" storeType="OMEX"/>
  <we:alternateReferences>
    <we:reference id="WA104178141" version="2.0.9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DFKI_CPS_BALLL_Slides-en</Template>
  <TotalTime>0</TotalTime>
  <Words>549</Words>
  <Application>Microsoft Office PowerPoint</Application>
  <PresentationFormat>Breitbild</PresentationFormat>
  <Paragraphs>275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2" baseType="lpstr">
      <vt:lpstr>MS PGothic</vt:lpstr>
      <vt:lpstr>Arial</vt:lpstr>
      <vt:lpstr>Calibri</vt:lpstr>
      <vt:lpstr>Cambria Math</vt:lpstr>
      <vt:lpstr>Chiller</vt:lpstr>
      <vt:lpstr>LucidaGrande</vt:lpstr>
      <vt:lpstr>Times New Roman</vt:lpstr>
      <vt:lpstr>Wingdings</vt:lpstr>
      <vt:lpstr>DFKI_CPS_Folien</vt:lpstr>
      <vt:lpstr>Gangparameter-Klassifikation von Rollator-Nutzern: Vergleich zwischen Mahalanobis-Distanz und  gefalteten Neuronalen Netzwerken</vt:lpstr>
      <vt:lpstr>Überblick </vt:lpstr>
      <vt:lpstr>Projekt ModESt Rollator-Modul zur Haltungs-Erkennung und Sturz-Prävention</vt:lpstr>
      <vt:lpstr>ModESt: Hintergrund und Problembeschreibung</vt:lpstr>
      <vt:lpstr>ModESt: Lösungsansatz</vt:lpstr>
      <vt:lpstr>Verwandte Arbeiten in der klinischen Ganganalyse</vt:lpstr>
      <vt:lpstr>Datenaufnahme &amp; Repräsentation</vt:lpstr>
      <vt:lpstr>Schrittzyklus Segmentierung &amp; Filterung</vt:lpstr>
      <vt:lpstr>Schrittzyklus Klassifikation:  Mahalanobis-Distanz auf Zeitreihen</vt:lpstr>
      <vt:lpstr>Mahalanobis-Distanz I</vt:lpstr>
      <vt:lpstr>Mahalanobis-Distanz II</vt:lpstr>
      <vt:lpstr>Mahalanobis-Distanz III</vt:lpstr>
      <vt:lpstr>Experimentelle Evaluation: Studiendesign I</vt:lpstr>
      <vt:lpstr>Experimentelle Evaluation: Studiendesign II</vt:lpstr>
      <vt:lpstr>Experimentelle Evaluation: Studiendesign III</vt:lpstr>
      <vt:lpstr>Auswertung &amp; Diskussion I</vt:lpstr>
      <vt:lpstr>Auswertung &amp; Diskussion II</vt:lpstr>
      <vt:lpstr>Auswertung und Diskussion III</vt:lpstr>
      <vt:lpstr>Schrittzyklus Klassifikation: Gefaltete Neuronale Netzwerke</vt:lpstr>
      <vt:lpstr>Training des ModESt LeNet CNN</vt:lpstr>
      <vt:lpstr>Vergleich: Mahalanobis vs. LeNet CNN</vt:lpstr>
      <vt:lpstr>Aktuelle und zukünftige Arbeiten</vt:lpstr>
      <vt:lpstr>Literaturverzeichnis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Introduction CPS</dc:subject>
  <dc:creator/>
  <cp:lastModifiedBy/>
  <cp:revision>1</cp:revision>
  <cp:lastPrinted>2017-09-20T05:00:41Z</cp:lastPrinted>
  <dcterms:created xsi:type="dcterms:W3CDTF">2018-05-24T08:01:30Z</dcterms:created>
  <dcterms:modified xsi:type="dcterms:W3CDTF">2018-09-25T14:23:00Z</dcterms:modified>
  <cp:contentStatus>Final</cp:contentStatus>
</cp:coreProperties>
</file>