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57" r:id="rId4"/>
    <p:sldId id="264" r:id="rId5"/>
    <p:sldId id="265" r:id="rId6"/>
    <p:sldId id="258" r:id="rId7"/>
    <p:sldId id="276" r:id="rId8"/>
    <p:sldId id="275" r:id="rId9"/>
    <p:sldId id="274" r:id="rId10"/>
    <p:sldId id="272" r:id="rId11"/>
    <p:sldId id="259" r:id="rId12"/>
    <p:sldId id="266" r:id="rId13"/>
    <p:sldId id="270" r:id="rId14"/>
    <p:sldId id="267" r:id="rId15"/>
    <p:sldId id="268" r:id="rId16"/>
    <p:sldId id="277" r:id="rId17"/>
    <p:sldId id="278" r:id="rId18"/>
    <p:sldId id="273" r:id="rId19"/>
    <p:sldId id="260" r:id="rId20"/>
    <p:sldId id="279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6666FF"/>
    <a:srgbClr val="9999FF"/>
    <a:srgbClr val="FF3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38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v[m/s]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0.18000000000000013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v[m/s]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0.14000000000000001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v[m/s]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0.21000000000000013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rgbClr val="FF37CB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v[m/s]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0.18000000000000013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004480"/>
        <c:axId val="108006016"/>
      </c:barChart>
      <c:catAx>
        <c:axId val="108004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08006016"/>
        <c:crosses val="autoZero"/>
        <c:auto val="1"/>
        <c:lblAlgn val="ctr"/>
        <c:lblOffset val="100"/>
        <c:noMultiLvlLbl val="0"/>
      </c:catAx>
      <c:valAx>
        <c:axId val="108006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004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c/l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4.0000000000000022E-2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c/l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0.27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c/l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3.07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37CB"/>
              </a:solidFill>
            </c:spPr>
          </c:dPt>
          <c:cat>
            <c:strRef>
              <c:f>Tabelle1!$A$2</c:f>
              <c:strCache>
                <c:ptCount val="1"/>
                <c:pt idx="0">
                  <c:v>c/l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9.3700000000000028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040960"/>
        <c:axId val="108042496"/>
      </c:barChart>
      <c:catAx>
        <c:axId val="108040960"/>
        <c:scaling>
          <c:orientation val="minMax"/>
        </c:scaling>
        <c:delete val="0"/>
        <c:axPos val="b"/>
        <c:majorTickMark val="out"/>
        <c:minorTickMark val="none"/>
        <c:tickLblPos val="nextTo"/>
        <c:crossAx val="108042496"/>
        <c:crosses val="autoZero"/>
        <c:auto val="1"/>
        <c:lblAlgn val="ctr"/>
        <c:lblOffset val="100"/>
        <c:noMultiLvlLbl val="0"/>
      </c:catAx>
      <c:valAx>
        <c:axId val="108042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040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e/l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0.63000000000000056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Tabelle1!$A$2</c:f>
              <c:strCache>
                <c:ptCount val="1"/>
                <c:pt idx="0">
                  <c:v>e/l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e/l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0.6900000000000005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rgbClr val="FF37CB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e/l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1.21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656704"/>
        <c:axId val="105658240"/>
      </c:barChart>
      <c:catAx>
        <c:axId val="105656704"/>
        <c:scaling>
          <c:orientation val="minMax"/>
        </c:scaling>
        <c:delete val="0"/>
        <c:axPos val="b"/>
        <c:majorTickMark val="out"/>
        <c:minorTickMark val="none"/>
        <c:tickLblPos val="nextTo"/>
        <c:crossAx val="105658240"/>
        <c:crosses val="autoZero"/>
        <c:auto val="1"/>
        <c:lblAlgn val="ctr"/>
        <c:lblOffset val="100"/>
        <c:noMultiLvlLbl val="0"/>
      </c:catAx>
      <c:valAx>
        <c:axId val="105658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6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   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2.8300000000000001E-3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   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1.2100000000000014E-4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   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4.0000000000000044E-3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rgbClr val="FF37CB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   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1.2000000000000011E-4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949440"/>
        <c:axId val="107951232"/>
      </c:barChart>
      <c:catAx>
        <c:axId val="107949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7951232"/>
        <c:crosses val="autoZero"/>
        <c:auto val="1"/>
        <c:lblAlgn val="ctr"/>
        <c:lblOffset val="100"/>
        <c:noMultiLvlLbl val="0"/>
      </c:catAx>
      <c:valAx>
        <c:axId val="107951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949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62AE1-0396-41CB-B014-5F74283B4C22}" type="datetimeFigureOut">
              <a:rPr lang="de-DE" smtClean="0"/>
              <a:t>14.06.2013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2B0ED-26BE-44D4-92B1-C9619E7CD1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43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.jpeg"/><Relationship Id="rId7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Benutzer\Christian\Papers\T2 Final Evaluation\ICORR2013\Workshop Talk\figures\icorr_2013_v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7451" cy="235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11"/>
          <p:cNvSpPr txBox="1"/>
          <p:nvPr userDrawn="1"/>
        </p:nvSpPr>
        <p:spPr>
          <a:xfrm>
            <a:off x="7171292" y="4324532"/>
            <a:ext cx="196431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u="none" dirty="0">
                <a:latin typeface="+mn-lt"/>
                <a:cs typeface="Arial" pitchFamily="34" charset="0"/>
              </a:rPr>
              <a:t>Christian </a:t>
            </a:r>
            <a:r>
              <a:rPr lang="en-US" sz="2000" u="none" dirty="0" smtClean="0">
                <a:latin typeface="+mn-lt"/>
                <a:cs typeface="Arial" pitchFamily="34" charset="0"/>
              </a:rPr>
              <a:t>Mandel</a:t>
            </a:r>
            <a:endParaRPr lang="en-US" sz="1800" u="none" baseline="30000" dirty="0">
              <a:latin typeface="+mn-lt"/>
              <a:cs typeface="Arial" pitchFamily="34" charset="0"/>
            </a:endParaRPr>
          </a:p>
        </p:txBody>
      </p:sp>
      <p:sp>
        <p:nvSpPr>
          <p:cNvPr id="8" name="Textfeld 15"/>
          <p:cNvSpPr txBox="1"/>
          <p:nvPr userDrawn="1"/>
        </p:nvSpPr>
        <p:spPr>
          <a:xfrm>
            <a:off x="23450" y="2929124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 smtClean="0">
                <a:latin typeface="+mn-lt"/>
                <a:cs typeface="+mn-cs"/>
              </a:rPr>
              <a:t>Development and Evaluation of Mobility Assistants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 smtClean="0">
                <a:latin typeface="+mn-lt"/>
                <a:cs typeface="+mn-cs"/>
              </a:rPr>
              <a:t>and Smart User Interfaces for Electrically Powered Wheelchairs</a:t>
            </a:r>
            <a:endParaRPr lang="en-US" sz="2400" b="0" dirty="0">
              <a:latin typeface="+mn-lt"/>
              <a:cs typeface="+mn-cs"/>
            </a:endParaRPr>
          </a:p>
        </p:txBody>
      </p:sp>
      <p:grpSp>
        <p:nvGrpSpPr>
          <p:cNvPr id="10" name="Gruppieren 20"/>
          <p:cNvGrpSpPr>
            <a:grpSpLocks noChangeAspect="1"/>
          </p:cNvGrpSpPr>
          <p:nvPr userDrawn="1"/>
        </p:nvGrpSpPr>
        <p:grpSpPr bwMode="auto">
          <a:xfrm>
            <a:off x="65288" y="6276845"/>
            <a:ext cx="2832928" cy="539506"/>
            <a:chOff x="4736301" y="6009435"/>
            <a:chExt cx="4317203" cy="822307"/>
          </a:xfrm>
        </p:grpSpPr>
        <p:grpSp>
          <p:nvGrpSpPr>
            <p:cNvPr id="11" name="Gruppieren 18"/>
            <p:cNvGrpSpPr>
              <a:grpSpLocks/>
            </p:cNvGrpSpPr>
            <p:nvPr userDrawn="1"/>
          </p:nvGrpSpPr>
          <p:grpSpPr bwMode="auto">
            <a:xfrm>
              <a:off x="4736301" y="6009435"/>
              <a:ext cx="4227695" cy="822307"/>
              <a:chOff x="4736301" y="6009435"/>
              <a:chExt cx="4227695" cy="822307"/>
            </a:xfrm>
          </p:grpSpPr>
          <p:pic>
            <p:nvPicPr>
              <p:cNvPr id="13" name="Grafik 15" descr="Logo Uni_Bremen.jpg"/>
              <p:cNvPicPr>
                <a:picLocks noChangeAspect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24000" y="6072184"/>
                <a:ext cx="4139996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hteck 16"/>
              <p:cNvSpPr/>
              <p:nvPr userDrawn="1"/>
            </p:nvSpPr>
            <p:spPr>
              <a:xfrm>
                <a:off x="4736301" y="6009435"/>
                <a:ext cx="101581" cy="822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2" name="Rechteck 19"/>
            <p:cNvSpPr/>
            <p:nvPr userDrawn="1"/>
          </p:nvSpPr>
          <p:spPr>
            <a:xfrm>
              <a:off x="4834708" y="6034834"/>
              <a:ext cx="4218796" cy="44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1" name="Textfeld 20"/>
          <p:cNvSpPr txBox="1"/>
          <p:nvPr userDrawn="1"/>
        </p:nvSpPr>
        <p:spPr>
          <a:xfrm>
            <a:off x="-13240" y="3762"/>
            <a:ext cx="918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>
                <a:solidFill>
                  <a:schemeClr val="tx1"/>
                </a:solidFill>
              </a:rPr>
              <a:t>Workshop: Evaluation of Intelligent Powered Wheelchairs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5" name="Grafik 14" descr="spatcog_sfbtr8.eps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224120" y="6119620"/>
            <a:ext cx="2200782" cy="568712"/>
          </a:xfrm>
          <a:prstGeom prst="rect">
            <a:avLst/>
          </a:prstGeom>
        </p:spPr>
      </p:pic>
      <p:pic>
        <p:nvPicPr>
          <p:cNvPr id="16" name="Picture 3" descr="C:\Users\Christian Mandel\dfki-hb-repository\Vorlagen\Logos\DFKI-SSCS-large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4811" y="6015101"/>
            <a:ext cx="167798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ieren 3"/>
          <p:cNvGrpSpPr/>
          <p:nvPr userDrawn="1"/>
        </p:nvGrpSpPr>
        <p:grpSpPr>
          <a:xfrm>
            <a:off x="5928059" y="5897948"/>
            <a:ext cx="993429" cy="876162"/>
            <a:chOff x="7981986" y="5010795"/>
            <a:chExt cx="993429" cy="876162"/>
          </a:xfrm>
        </p:grpSpPr>
        <p:graphicFrame>
          <p:nvGraphicFramePr>
            <p:cNvPr id="2" name="Objekt 1"/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87400536"/>
                </p:ext>
              </p:extLst>
            </p:nvPr>
          </p:nvGraphicFramePr>
          <p:xfrm>
            <a:off x="7981986" y="5032876"/>
            <a:ext cx="920365" cy="7869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8" name="Acrobat Document" r:id="rId7" imgW="3285941" imgH="2809763" progId="AcroExch.Document.11">
                    <p:embed/>
                  </p:oleObj>
                </mc:Choice>
                <mc:Fallback>
                  <p:oleObj name="Acrobat Document" r:id="rId7" imgW="3285941" imgH="2809763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981986" y="5032876"/>
                          <a:ext cx="920365" cy="7869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hteck 2"/>
            <p:cNvSpPr/>
            <p:nvPr userDrawn="1"/>
          </p:nvSpPr>
          <p:spPr>
            <a:xfrm>
              <a:off x="8878242" y="5010795"/>
              <a:ext cx="72008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 userDrawn="1"/>
          </p:nvSpPr>
          <p:spPr>
            <a:xfrm rot="16200000">
              <a:off x="8463800" y="5375341"/>
              <a:ext cx="72008" cy="951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5"/>
          <p:cNvSpPr txBox="1"/>
          <p:nvPr userDrawn="1"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 smtClean="0">
                <a:latin typeface="+mn-lt"/>
                <a:cs typeface="+mn-cs"/>
              </a:rPr>
              <a:t>Development and Evaluation of Mobility Assistants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 smtClean="0">
                <a:latin typeface="+mn-lt"/>
                <a:cs typeface="+mn-cs"/>
              </a:rPr>
              <a:t>and Smart User Interfaces for Electrically Powered Wheelchairs</a:t>
            </a:r>
            <a:endParaRPr lang="en-US" sz="2000" b="0" dirty="0">
              <a:latin typeface="+mn-lt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B5B44-D9AC-47BA-AA1D-EB361934E97D}" type="datetimeFigureOut">
              <a:rPr lang="en-GB" smtClean="0"/>
              <a:pPr/>
              <a:t>14/06/2013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D0511-8B54-4641-A51B-318C8BD0F49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chart" Target="../charts/chart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.emf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241685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86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User Interfaces</a:t>
            </a:r>
            <a:endParaRPr lang="en-US" sz="1600" b="1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286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Speech Interface II</a:t>
            </a:r>
            <a:endParaRPr lang="en-US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7659947" y="6504626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[Mandel2007]</a:t>
            </a:r>
            <a:endParaRPr lang="de-DE" sz="1600" dirty="0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4874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Verbal path selection from an offered route-set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Name spatially meaningful paths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Apply of-the-shelf speech recognition</a:t>
            </a:r>
          </a:p>
          <a:p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Local path planning using cubic Bezier curves</a:t>
            </a:r>
          </a:p>
        </p:txBody>
      </p:sp>
      <p:pic>
        <p:nvPicPr>
          <p:cNvPr id="6146" name="Picture 2" descr="D:\Benutzer\Christian\Papers\ECMR 2007\images\FriedehorstInnenh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7" y="4171567"/>
            <a:ext cx="4163474" cy="25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Benutzer\Christian\Papers\ECMR 2007\images\t1PathPlannerEGWithPath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42" y="2666612"/>
            <a:ext cx="3723521" cy="34947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7218808" y="1333195"/>
            <a:ext cx="1908700" cy="45639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</a:t>
            </a:r>
            <a:r>
              <a:rPr lang="en-GB" dirty="0" smtClean="0">
                <a:solidFill>
                  <a:schemeClr val="tx1"/>
                </a:solidFill>
              </a:rPr>
              <a:t>he bigger picture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156343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572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Evaluation</a:t>
            </a:r>
            <a:endParaRPr lang="en-US" sz="1600" b="1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72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Setup</a:t>
            </a:r>
            <a:endParaRPr lang="en-US" sz="1600" b="1" dirty="0"/>
          </a:p>
        </p:txBody>
      </p:sp>
      <p:pic>
        <p:nvPicPr>
          <p:cNvPr id="59" name="Picture 2" descr="C:\Users\Christian Mandel\Papers\T2 Final Evaluation\IROS2012 workshop\Talk\figures\InnenhofMap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0869" y="2551515"/>
            <a:ext cx="5941913" cy="4178507"/>
          </a:xfrm>
          <a:prstGeom prst="rect">
            <a:avLst/>
          </a:prstGeom>
          <a:noFill/>
        </p:spPr>
      </p:pic>
      <p:grpSp>
        <p:nvGrpSpPr>
          <p:cNvPr id="60" name="Gruppieren 59"/>
          <p:cNvGrpSpPr/>
          <p:nvPr/>
        </p:nvGrpSpPr>
        <p:grpSpPr>
          <a:xfrm>
            <a:off x="360000" y="2700000"/>
            <a:ext cx="4700935" cy="814088"/>
            <a:chOff x="360000" y="2700000"/>
            <a:chExt cx="4700935" cy="814088"/>
          </a:xfrm>
        </p:grpSpPr>
        <p:grpSp>
          <p:nvGrpSpPr>
            <p:cNvPr id="61" name="Gruppieren 49"/>
            <p:cNvGrpSpPr/>
            <p:nvPr/>
          </p:nvGrpSpPr>
          <p:grpSpPr>
            <a:xfrm>
              <a:off x="4693678" y="3167255"/>
              <a:ext cx="367257" cy="346833"/>
              <a:chOff x="4693678" y="3167255"/>
              <a:chExt cx="367257" cy="346833"/>
            </a:xfrm>
          </p:grpSpPr>
          <p:sp>
            <p:nvSpPr>
              <p:cNvPr id="63" name="Ellipse 62"/>
              <p:cNvSpPr/>
              <p:nvPr/>
            </p:nvSpPr>
            <p:spPr>
              <a:xfrm>
                <a:off x="4693678" y="3167255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4706378" y="3411730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Gerade Verbindung 64"/>
              <p:cNvCxnSpPr/>
              <p:nvPr/>
            </p:nvCxnSpPr>
            <p:spPr>
              <a:xfrm>
                <a:off x="4700895" y="3343604"/>
                <a:ext cx="36004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feld 61"/>
            <p:cNvSpPr txBox="1"/>
            <p:nvPr/>
          </p:nvSpPr>
          <p:spPr>
            <a:xfrm>
              <a:off x="360000" y="2700000"/>
              <a:ext cx="978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Start</a:t>
              </a: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107504" y="2348880"/>
            <a:ext cx="5854920" cy="2016224"/>
            <a:chOff x="107504" y="2348880"/>
            <a:chExt cx="5854920" cy="2016224"/>
          </a:xfrm>
        </p:grpSpPr>
        <p:grpSp>
          <p:nvGrpSpPr>
            <p:cNvPr id="67" name="Gruppieren 50"/>
            <p:cNvGrpSpPr/>
            <p:nvPr/>
          </p:nvGrpSpPr>
          <p:grpSpPr>
            <a:xfrm>
              <a:off x="5376862" y="3494280"/>
              <a:ext cx="585562" cy="461009"/>
              <a:chOff x="5376862" y="3494280"/>
              <a:chExt cx="585562" cy="461009"/>
            </a:xfrm>
          </p:grpSpPr>
          <p:sp>
            <p:nvSpPr>
              <p:cNvPr id="70" name="Ellipse 69"/>
              <p:cNvSpPr/>
              <p:nvPr/>
            </p:nvSpPr>
            <p:spPr>
              <a:xfrm>
                <a:off x="5509653" y="3494280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Ellipse 10"/>
              <p:cNvSpPr/>
              <p:nvPr/>
            </p:nvSpPr>
            <p:spPr>
              <a:xfrm>
                <a:off x="5386448" y="3720846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5776973" y="3609721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5664955" y="3852931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Freihandform 73"/>
              <p:cNvSpPr/>
              <p:nvPr/>
            </p:nvSpPr>
            <p:spPr>
              <a:xfrm>
                <a:off x="5376862" y="3554580"/>
                <a:ext cx="585562" cy="346145"/>
              </a:xfrm>
              <a:custGeom>
                <a:avLst/>
                <a:gdLst>
                  <a:gd name="connsiteX0" fmla="*/ 0 w 585562"/>
                  <a:gd name="connsiteY0" fmla="*/ 0 h 346145"/>
                  <a:gd name="connsiteX1" fmla="*/ 147112 w 585562"/>
                  <a:gd name="connsiteY1" fmla="*/ 83652 h 346145"/>
                  <a:gd name="connsiteX2" fmla="*/ 262493 w 585562"/>
                  <a:gd name="connsiteY2" fmla="*/ 126920 h 346145"/>
                  <a:gd name="connsiteX3" fmla="*/ 320184 w 585562"/>
                  <a:gd name="connsiteY3" fmla="*/ 161534 h 346145"/>
                  <a:gd name="connsiteX4" fmla="*/ 328838 w 585562"/>
                  <a:gd name="connsiteY4" fmla="*/ 216341 h 346145"/>
                  <a:gd name="connsiteX5" fmla="*/ 279801 w 585562"/>
                  <a:gd name="connsiteY5" fmla="*/ 259609 h 346145"/>
                  <a:gd name="connsiteX6" fmla="*/ 199033 w 585562"/>
                  <a:gd name="connsiteY6" fmla="*/ 216341 h 346145"/>
                  <a:gd name="connsiteX7" fmla="*/ 204803 w 585562"/>
                  <a:gd name="connsiteY7" fmla="*/ 155765 h 346145"/>
                  <a:gd name="connsiteX8" fmla="*/ 297108 w 585562"/>
                  <a:gd name="connsiteY8" fmla="*/ 181726 h 346145"/>
                  <a:gd name="connsiteX9" fmla="*/ 447104 w 585562"/>
                  <a:gd name="connsiteY9" fmla="*/ 262493 h 346145"/>
                  <a:gd name="connsiteX10" fmla="*/ 585562 w 585562"/>
                  <a:gd name="connsiteY10" fmla="*/ 346145 h 34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5562" h="346145">
                    <a:moveTo>
                      <a:pt x="0" y="0"/>
                    </a:moveTo>
                    <a:cubicBezTo>
                      <a:pt x="51681" y="31249"/>
                      <a:pt x="103363" y="62499"/>
                      <a:pt x="147112" y="83652"/>
                    </a:cubicBezTo>
                    <a:cubicBezTo>
                      <a:pt x="190861" y="104805"/>
                      <a:pt x="233648" y="113940"/>
                      <a:pt x="262493" y="126920"/>
                    </a:cubicBezTo>
                    <a:cubicBezTo>
                      <a:pt x="291338" y="139900"/>
                      <a:pt x="309127" y="146631"/>
                      <a:pt x="320184" y="161534"/>
                    </a:cubicBezTo>
                    <a:cubicBezTo>
                      <a:pt x="331242" y="176438"/>
                      <a:pt x="335569" y="199995"/>
                      <a:pt x="328838" y="216341"/>
                    </a:cubicBezTo>
                    <a:cubicBezTo>
                      <a:pt x="322107" y="232687"/>
                      <a:pt x="301435" y="259609"/>
                      <a:pt x="279801" y="259609"/>
                    </a:cubicBezTo>
                    <a:cubicBezTo>
                      <a:pt x="258167" y="259609"/>
                      <a:pt x="211533" y="233648"/>
                      <a:pt x="199033" y="216341"/>
                    </a:cubicBezTo>
                    <a:cubicBezTo>
                      <a:pt x="186533" y="199034"/>
                      <a:pt x="188457" y="161534"/>
                      <a:pt x="204803" y="155765"/>
                    </a:cubicBezTo>
                    <a:cubicBezTo>
                      <a:pt x="221149" y="149996"/>
                      <a:pt x="256725" y="163938"/>
                      <a:pt x="297108" y="181726"/>
                    </a:cubicBezTo>
                    <a:cubicBezTo>
                      <a:pt x="337491" y="199514"/>
                      <a:pt x="399028" y="235090"/>
                      <a:pt x="447104" y="262493"/>
                    </a:cubicBezTo>
                    <a:cubicBezTo>
                      <a:pt x="495180" y="289896"/>
                      <a:pt x="540371" y="318020"/>
                      <a:pt x="585562" y="346145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8" name="Rechteck 67"/>
            <p:cNvSpPr/>
            <p:nvPr/>
          </p:nvSpPr>
          <p:spPr>
            <a:xfrm>
              <a:off x="107504" y="2348880"/>
              <a:ext cx="208823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360000" y="2700000"/>
              <a:ext cx="23649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Start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Square of 360° turn</a:t>
              </a:r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251520" y="2492896"/>
            <a:ext cx="6801743" cy="2016224"/>
            <a:chOff x="251520" y="2492896"/>
            <a:chExt cx="6801743" cy="2016224"/>
          </a:xfrm>
        </p:grpSpPr>
        <p:sp>
          <p:nvSpPr>
            <p:cNvPr id="76" name="Rechteck 75"/>
            <p:cNvSpPr/>
            <p:nvPr/>
          </p:nvSpPr>
          <p:spPr>
            <a:xfrm>
              <a:off x="251520" y="2492896"/>
              <a:ext cx="2448272" cy="201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7" name="Gruppieren 63"/>
            <p:cNvGrpSpPr/>
            <p:nvPr/>
          </p:nvGrpSpPr>
          <p:grpSpPr>
            <a:xfrm>
              <a:off x="360000" y="2700000"/>
              <a:ext cx="6693263" cy="1807921"/>
              <a:chOff x="360000" y="2700000"/>
              <a:chExt cx="6693263" cy="1807921"/>
            </a:xfrm>
          </p:grpSpPr>
          <p:grpSp>
            <p:nvGrpSpPr>
              <p:cNvPr id="78" name="Gruppieren 51"/>
              <p:cNvGrpSpPr/>
              <p:nvPr/>
            </p:nvGrpSpPr>
            <p:grpSpPr>
              <a:xfrm>
                <a:off x="6220111" y="3722364"/>
                <a:ext cx="833152" cy="785557"/>
                <a:chOff x="6220111" y="3722364"/>
                <a:chExt cx="833152" cy="785557"/>
              </a:xfrm>
            </p:grpSpPr>
            <p:sp>
              <p:nvSpPr>
                <p:cNvPr id="80" name="Ellipse 79"/>
                <p:cNvSpPr/>
                <p:nvPr/>
              </p:nvSpPr>
              <p:spPr>
                <a:xfrm>
                  <a:off x="6350516" y="3935194"/>
                  <a:ext cx="109182" cy="10235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Ellipse 80"/>
                <p:cNvSpPr/>
                <p:nvPr/>
              </p:nvSpPr>
              <p:spPr>
                <a:xfrm>
                  <a:off x="6592818" y="4102497"/>
                  <a:ext cx="109182" cy="10235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Ellipse 81"/>
                <p:cNvSpPr/>
                <p:nvPr/>
              </p:nvSpPr>
              <p:spPr>
                <a:xfrm>
                  <a:off x="6812043" y="4272685"/>
                  <a:ext cx="109182" cy="10235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Freihandform 82"/>
                <p:cNvSpPr/>
                <p:nvPr/>
              </p:nvSpPr>
              <p:spPr>
                <a:xfrm>
                  <a:off x="6220111" y="3722364"/>
                  <a:ext cx="833152" cy="785557"/>
                </a:xfrm>
                <a:custGeom>
                  <a:avLst/>
                  <a:gdLst>
                    <a:gd name="connsiteX0" fmla="*/ 88459 w 833152"/>
                    <a:gd name="connsiteY0" fmla="*/ 37019 h 785557"/>
                    <a:gd name="connsiteX1" fmla="*/ 275954 w 833152"/>
                    <a:gd name="connsiteY1" fmla="*/ 143747 h 785557"/>
                    <a:gd name="connsiteX2" fmla="*/ 330760 w 833152"/>
                    <a:gd name="connsiteY2" fmla="*/ 293743 h 785557"/>
                    <a:gd name="connsiteX3" fmla="*/ 281723 w 833152"/>
                    <a:gd name="connsiteY3" fmla="*/ 461046 h 785557"/>
                    <a:gd name="connsiteX4" fmla="*/ 313453 w 833152"/>
                    <a:gd name="connsiteY4" fmla="*/ 579313 h 785557"/>
                    <a:gd name="connsiteX5" fmla="*/ 498064 w 833152"/>
                    <a:gd name="connsiteY5" fmla="*/ 582197 h 785557"/>
                    <a:gd name="connsiteX6" fmla="*/ 633637 w 833152"/>
                    <a:gd name="connsiteY6" fmla="*/ 429316 h 785557"/>
                    <a:gd name="connsiteX7" fmla="*/ 803825 w 833152"/>
                    <a:gd name="connsiteY7" fmla="*/ 475469 h 785557"/>
                    <a:gd name="connsiteX8" fmla="*/ 795172 w 833152"/>
                    <a:gd name="connsiteY8" fmla="*/ 706232 h 785557"/>
                    <a:gd name="connsiteX9" fmla="*/ 575946 w 833152"/>
                    <a:gd name="connsiteY9" fmla="*/ 746616 h 785557"/>
                    <a:gd name="connsiteX10" fmla="*/ 529794 w 833152"/>
                    <a:gd name="connsiteY10" fmla="*/ 472585 h 785557"/>
                    <a:gd name="connsiteX11" fmla="*/ 578831 w 833152"/>
                    <a:gd name="connsiteY11" fmla="*/ 345665 h 785557"/>
                    <a:gd name="connsiteX12" fmla="*/ 535563 w 833152"/>
                    <a:gd name="connsiteY12" fmla="*/ 253359 h 785557"/>
                    <a:gd name="connsiteX13" fmla="*/ 391336 w 833152"/>
                    <a:gd name="connsiteY13" fmla="*/ 241821 h 785557"/>
                    <a:gd name="connsiteX14" fmla="*/ 218263 w 833152"/>
                    <a:gd name="connsiteY14" fmla="*/ 420663 h 785557"/>
                    <a:gd name="connsiteX15" fmla="*/ 94228 w 833152"/>
                    <a:gd name="connsiteY15" fmla="*/ 394702 h 785557"/>
                    <a:gd name="connsiteX16" fmla="*/ 36537 w 833152"/>
                    <a:gd name="connsiteY16" fmla="*/ 244706 h 785557"/>
                    <a:gd name="connsiteX17" fmla="*/ 313453 w 833152"/>
                    <a:gd name="connsiteY17" fmla="*/ 34134 h 785557"/>
                    <a:gd name="connsiteX18" fmla="*/ 463449 w 833152"/>
                    <a:gd name="connsiteY18" fmla="*/ 39903 h 785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33152" h="785557">
                      <a:moveTo>
                        <a:pt x="88459" y="37019"/>
                      </a:moveTo>
                      <a:cubicBezTo>
                        <a:pt x="162015" y="68989"/>
                        <a:pt x="235571" y="100960"/>
                        <a:pt x="275954" y="143747"/>
                      </a:cubicBezTo>
                      <a:cubicBezTo>
                        <a:pt x="316337" y="186534"/>
                        <a:pt x="329799" y="240860"/>
                        <a:pt x="330760" y="293743"/>
                      </a:cubicBezTo>
                      <a:cubicBezTo>
                        <a:pt x="331721" y="346626"/>
                        <a:pt x="284607" y="413451"/>
                        <a:pt x="281723" y="461046"/>
                      </a:cubicBezTo>
                      <a:cubicBezTo>
                        <a:pt x="278839" y="508641"/>
                        <a:pt x="277396" y="559121"/>
                        <a:pt x="313453" y="579313"/>
                      </a:cubicBezTo>
                      <a:cubicBezTo>
                        <a:pt x="349510" y="599505"/>
                        <a:pt x="444700" y="607197"/>
                        <a:pt x="498064" y="582197"/>
                      </a:cubicBezTo>
                      <a:cubicBezTo>
                        <a:pt x="551428" y="557198"/>
                        <a:pt x="582677" y="447104"/>
                        <a:pt x="633637" y="429316"/>
                      </a:cubicBezTo>
                      <a:cubicBezTo>
                        <a:pt x="684597" y="411528"/>
                        <a:pt x="776903" y="429316"/>
                        <a:pt x="803825" y="475469"/>
                      </a:cubicBezTo>
                      <a:cubicBezTo>
                        <a:pt x="830748" y="521622"/>
                        <a:pt x="833152" y="661041"/>
                        <a:pt x="795172" y="706232"/>
                      </a:cubicBezTo>
                      <a:cubicBezTo>
                        <a:pt x="757192" y="751423"/>
                        <a:pt x="620176" y="785557"/>
                        <a:pt x="575946" y="746616"/>
                      </a:cubicBezTo>
                      <a:cubicBezTo>
                        <a:pt x="531716" y="707675"/>
                        <a:pt x="529313" y="539410"/>
                        <a:pt x="529794" y="472585"/>
                      </a:cubicBezTo>
                      <a:cubicBezTo>
                        <a:pt x="530275" y="405760"/>
                        <a:pt x="577870" y="382203"/>
                        <a:pt x="578831" y="345665"/>
                      </a:cubicBezTo>
                      <a:cubicBezTo>
                        <a:pt x="579793" y="309127"/>
                        <a:pt x="566812" y="270666"/>
                        <a:pt x="535563" y="253359"/>
                      </a:cubicBezTo>
                      <a:cubicBezTo>
                        <a:pt x="504314" y="236052"/>
                        <a:pt x="444219" y="213937"/>
                        <a:pt x="391336" y="241821"/>
                      </a:cubicBezTo>
                      <a:cubicBezTo>
                        <a:pt x="338453" y="269705"/>
                        <a:pt x="267781" y="395183"/>
                        <a:pt x="218263" y="420663"/>
                      </a:cubicBezTo>
                      <a:cubicBezTo>
                        <a:pt x="168745" y="446143"/>
                        <a:pt x="124516" y="424028"/>
                        <a:pt x="94228" y="394702"/>
                      </a:cubicBezTo>
                      <a:cubicBezTo>
                        <a:pt x="63940" y="365376"/>
                        <a:pt x="0" y="304801"/>
                        <a:pt x="36537" y="244706"/>
                      </a:cubicBezTo>
                      <a:cubicBezTo>
                        <a:pt x="73075" y="184611"/>
                        <a:pt x="242301" y="68268"/>
                        <a:pt x="313453" y="34134"/>
                      </a:cubicBezTo>
                      <a:cubicBezTo>
                        <a:pt x="384605" y="0"/>
                        <a:pt x="424027" y="19951"/>
                        <a:pt x="463449" y="39903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9" name="Textfeld 78"/>
              <p:cNvSpPr txBox="1"/>
              <p:nvPr/>
            </p:nvSpPr>
            <p:spPr>
              <a:xfrm>
                <a:off x="360000" y="2700000"/>
                <a:ext cx="23649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>
                    <a:latin typeface="Calibri" pitchFamily="34" charset="0"/>
                  </a:rPr>
                  <a:t>Start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>
                    <a:latin typeface="Calibri" pitchFamily="34" charset="0"/>
                  </a:rPr>
                  <a:t>Square of 360° turn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>
                    <a:latin typeface="Calibri" pitchFamily="34" charset="0"/>
                  </a:rPr>
                  <a:t>Figure of eight</a:t>
                </a:r>
              </a:p>
            </p:txBody>
          </p:sp>
        </p:grpSp>
      </p:grpSp>
      <p:grpSp>
        <p:nvGrpSpPr>
          <p:cNvPr id="84" name="Gruppieren 83"/>
          <p:cNvGrpSpPr/>
          <p:nvPr/>
        </p:nvGrpSpPr>
        <p:grpSpPr>
          <a:xfrm>
            <a:off x="251520" y="2636912"/>
            <a:ext cx="8139208" cy="2550319"/>
            <a:chOff x="251520" y="2636912"/>
            <a:chExt cx="8139208" cy="2550319"/>
          </a:xfrm>
        </p:grpSpPr>
        <p:grpSp>
          <p:nvGrpSpPr>
            <p:cNvPr id="85" name="Gruppieren 52"/>
            <p:cNvGrpSpPr/>
            <p:nvPr/>
          </p:nvGrpSpPr>
          <p:grpSpPr>
            <a:xfrm>
              <a:off x="7693150" y="4432378"/>
              <a:ext cx="697578" cy="754853"/>
              <a:chOff x="7693150" y="4432378"/>
              <a:chExt cx="697578" cy="754853"/>
            </a:xfrm>
          </p:grpSpPr>
          <p:cxnSp>
            <p:nvCxnSpPr>
              <p:cNvPr id="88" name="Gerade Verbindung 87"/>
              <p:cNvCxnSpPr/>
              <p:nvPr/>
            </p:nvCxnSpPr>
            <p:spPr>
              <a:xfrm>
                <a:off x="7857709" y="4432378"/>
                <a:ext cx="521962" cy="183714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88"/>
              <p:cNvCxnSpPr/>
              <p:nvPr/>
            </p:nvCxnSpPr>
            <p:spPr>
              <a:xfrm>
                <a:off x="7764923" y="4648238"/>
                <a:ext cx="265719" cy="91889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89"/>
              <p:cNvCxnSpPr/>
              <p:nvPr/>
            </p:nvCxnSpPr>
            <p:spPr>
              <a:xfrm flipH="1">
                <a:off x="7926798" y="4743012"/>
                <a:ext cx="98074" cy="199033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90"/>
              <p:cNvCxnSpPr/>
              <p:nvPr/>
            </p:nvCxnSpPr>
            <p:spPr>
              <a:xfrm flipH="1">
                <a:off x="8200830" y="4604074"/>
                <a:ext cx="189898" cy="430276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Freihandform 91"/>
              <p:cNvSpPr/>
              <p:nvPr/>
            </p:nvSpPr>
            <p:spPr>
              <a:xfrm>
                <a:off x="7693150" y="4486287"/>
                <a:ext cx="494218" cy="700944"/>
              </a:xfrm>
              <a:custGeom>
                <a:avLst/>
                <a:gdLst>
                  <a:gd name="connsiteX0" fmla="*/ 0 w 494218"/>
                  <a:gd name="connsiteY0" fmla="*/ 0 h 700944"/>
                  <a:gd name="connsiteX1" fmla="*/ 227879 w 494218"/>
                  <a:gd name="connsiteY1" fmla="*/ 80767 h 700944"/>
                  <a:gd name="connsiteX2" fmla="*/ 386529 w 494218"/>
                  <a:gd name="connsiteY2" fmla="*/ 141343 h 700944"/>
                  <a:gd name="connsiteX3" fmla="*/ 473065 w 494218"/>
                  <a:gd name="connsiteY3" fmla="*/ 196149 h 700944"/>
                  <a:gd name="connsiteX4" fmla="*/ 484603 w 494218"/>
                  <a:gd name="connsiteY4" fmla="*/ 262494 h 700944"/>
                  <a:gd name="connsiteX5" fmla="*/ 415374 w 494218"/>
                  <a:gd name="connsiteY5" fmla="*/ 444220 h 700944"/>
                  <a:gd name="connsiteX6" fmla="*/ 282685 w 494218"/>
                  <a:gd name="connsiteY6" fmla="*/ 700944 h 70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4218" h="700944">
                    <a:moveTo>
                      <a:pt x="0" y="0"/>
                    </a:moveTo>
                    <a:lnTo>
                      <a:pt x="227879" y="80767"/>
                    </a:lnTo>
                    <a:cubicBezTo>
                      <a:pt x="292300" y="104324"/>
                      <a:pt x="345665" y="122113"/>
                      <a:pt x="386529" y="141343"/>
                    </a:cubicBezTo>
                    <a:cubicBezTo>
                      <a:pt x="427393" y="160573"/>
                      <a:pt x="456719" y="175957"/>
                      <a:pt x="473065" y="196149"/>
                    </a:cubicBezTo>
                    <a:cubicBezTo>
                      <a:pt x="489411" y="216341"/>
                      <a:pt x="494218" y="221149"/>
                      <a:pt x="484603" y="262494"/>
                    </a:cubicBezTo>
                    <a:cubicBezTo>
                      <a:pt x="474988" y="303839"/>
                      <a:pt x="449027" y="371145"/>
                      <a:pt x="415374" y="444220"/>
                    </a:cubicBezTo>
                    <a:cubicBezTo>
                      <a:pt x="381721" y="517295"/>
                      <a:pt x="332203" y="609119"/>
                      <a:pt x="282685" y="700944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6" name="Rechteck 85"/>
            <p:cNvSpPr/>
            <p:nvPr/>
          </p:nvSpPr>
          <p:spPr>
            <a:xfrm>
              <a:off x="251520" y="2636912"/>
              <a:ext cx="2592288" cy="216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360000" y="2700000"/>
              <a:ext cx="23649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Start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Square of 360° turn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Figure of eight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Inclines with a turn</a:t>
              </a: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360000" y="2700000"/>
            <a:ext cx="6643744" cy="3321288"/>
            <a:chOff x="360000" y="2700000"/>
            <a:chExt cx="6643744" cy="3321288"/>
          </a:xfrm>
        </p:grpSpPr>
        <p:grpSp>
          <p:nvGrpSpPr>
            <p:cNvPr id="94" name="Gruppieren 53"/>
            <p:cNvGrpSpPr/>
            <p:nvPr/>
          </p:nvGrpSpPr>
          <p:grpSpPr>
            <a:xfrm>
              <a:off x="6329943" y="5132990"/>
              <a:ext cx="673801" cy="476408"/>
              <a:chOff x="6329943" y="5132990"/>
              <a:chExt cx="673801" cy="476408"/>
            </a:xfrm>
          </p:grpSpPr>
          <p:sp>
            <p:nvSpPr>
              <p:cNvPr id="97" name="Ellipse 96"/>
              <p:cNvSpPr/>
              <p:nvPr/>
            </p:nvSpPr>
            <p:spPr>
              <a:xfrm>
                <a:off x="6588476" y="5155607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Ellipse 97"/>
              <p:cNvSpPr/>
              <p:nvPr/>
            </p:nvSpPr>
            <p:spPr>
              <a:xfrm>
                <a:off x="6836546" y="5302718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6657223" y="5507040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Ellipse 99"/>
              <p:cNvSpPr/>
              <p:nvPr/>
            </p:nvSpPr>
            <p:spPr>
              <a:xfrm>
                <a:off x="6417325" y="5362332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1" name="Gruppieren 43"/>
              <p:cNvGrpSpPr/>
              <p:nvPr/>
            </p:nvGrpSpPr>
            <p:grpSpPr>
              <a:xfrm>
                <a:off x="6329943" y="5132990"/>
                <a:ext cx="673801" cy="420578"/>
                <a:chOff x="4904904" y="5002362"/>
                <a:chExt cx="673801" cy="420578"/>
              </a:xfrm>
            </p:grpSpPr>
            <p:sp>
              <p:nvSpPr>
                <p:cNvPr id="102" name="Freihandform 101"/>
                <p:cNvSpPr/>
                <p:nvPr/>
              </p:nvSpPr>
              <p:spPr>
                <a:xfrm>
                  <a:off x="4967182" y="5050834"/>
                  <a:ext cx="611523" cy="372106"/>
                </a:xfrm>
                <a:custGeom>
                  <a:avLst/>
                  <a:gdLst>
                    <a:gd name="connsiteX0" fmla="*/ 611523 w 611523"/>
                    <a:gd name="connsiteY0" fmla="*/ 372106 h 372106"/>
                    <a:gd name="connsiteX1" fmla="*/ 299993 w 611523"/>
                    <a:gd name="connsiteY1" fmla="*/ 144227 h 372106"/>
                    <a:gd name="connsiteX2" fmla="*/ 392298 w 611523"/>
                    <a:gd name="connsiteY2" fmla="*/ 224994 h 372106"/>
                    <a:gd name="connsiteX3" fmla="*/ 389414 w 611523"/>
                    <a:gd name="connsiteY3" fmla="*/ 262493 h 372106"/>
                    <a:gd name="connsiteX4" fmla="*/ 343261 w 611523"/>
                    <a:gd name="connsiteY4" fmla="*/ 268263 h 372106"/>
                    <a:gd name="connsiteX5" fmla="*/ 248071 w 611523"/>
                    <a:gd name="connsiteY5" fmla="*/ 216341 h 372106"/>
                    <a:gd name="connsiteX6" fmla="*/ 152881 w 611523"/>
                    <a:gd name="connsiteY6" fmla="*/ 115382 h 372106"/>
                    <a:gd name="connsiteX7" fmla="*/ 0 w 611523"/>
                    <a:gd name="connsiteY7" fmla="*/ 0 h 372106"/>
                    <a:gd name="connsiteX8" fmla="*/ 0 w 611523"/>
                    <a:gd name="connsiteY8" fmla="*/ 0 h 372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1523" h="372106">
                      <a:moveTo>
                        <a:pt x="611523" y="372106"/>
                      </a:moveTo>
                      <a:lnTo>
                        <a:pt x="299993" y="144227"/>
                      </a:lnTo>
                      <a:cubicBezTo>
                        <a:pt x="263456" y="119708"/>
                        <a:pt x="377395" y="205283"/>
                        <a:pt x="392298" y="224994"/>
                      </a:cubicBezTo>
                      <a:cubicBezTo>
                        <a:pt x="407201" y="244705"/>
                        <a:pt x="397587" y="255282"/>
                        <a:pt x="389414" y="262493"/>
                      </a:cubicBezTo>
                      <a:cubicBezTo>
                        <a:pt x="381241" y="269704"/>
                        <a:pt x="366818" y="275955"/>
                        <a:pt x="343261" y="268263"/>
                      </a:cubicBezTo>
                      <a:cubicBezTo>
                        <a:pt x="319704" y="260571"/>
                        <a:pt x="279801" y="241821"/>
                        <a:pt x="248071" y="216341"/>
                      </a:cubicBezTo>
                      <a:cubicBezTo>
                        <a:pt x="216341" y="190861"/>
                        <a:pt x="194226" y="151439"/>
                        <a:pt x="152881" y="115382"/>
                      </a:cubicBezTo>
                      <a:cubicBezTo>
                        <a:pt x="111536" y="79325"/>
                        <a:pt x="0" y="0"/>
                        <a:pt x="0" y="0"/>
                      </a:cubicBezTo>
                      <a:lnTo>
                        <a:pt x="0" y="0"/>
                      </a:lnTo>
                    </a:path>
                  </a:pathLst>
                </a:custGeom>
                <a:ln w="25400">
                  <a:solidFill>
                    <a:srgbClr val="FF0000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3" name="Gerade Verbindung 102"/>
                <p:cNvCxnSpPr/>
                <p:nvPr/>
              </p:nvCxnSpPr>
              <p:spPr>
                <a:xfrm flipH="1" flipV="1">
                  <a:off x="4904904" y="5002362"/>
                  <a:ext cx="66675" cy="52387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head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5" name="Rechteck 94"/>
            <p:cNvSpPr/>
            <p:nvPr/>
          </p:nvSpPr>
          <p:spPr>
            <a:xfrm>
              <a:off x="395536" y="2708920"/>
              <a:ext cx="2304256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360000" y="2700000"/>
              <a:ext cx="268547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Start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Square of 360° turn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Figure of eight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Inclines with a turn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Square for turn of 180°</a:t>
              </a: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179512" y="2667000"/>
            <a:ext cx="5435393" cy="3930352"/>
            <a:chOff x="179512" y="2667000"/>
            <a:chExt cx="5435393" cy="3930352"/>
          </a:xfrm>
        </p:grpSpPr>
        <p:grpSp>
          <p:nvGrpSpPr>
            <p:cNvPr id="105" name="Gruppieren 54"/>
            <p:cNvGrpSpPr/>
            <p:nvPr/>
          </p:nvGrpSpPr>
          <p:grpSpPr>
            <a:xfrm>
              <a:off x="4941104" y="5270035"/>
              <a:ext cx="673801" cy="420578"/>
              <a:chOff x="4941104" y="5270035"/>
              <a:chExt cx="673801" cy="420578"/>
            </a:xfrm>
          </p:grpSpPr>
          <p:sp>
            <p:nvSpPr>
              <p:cNvPr id="108" name="Ellipse 20"/>
              <p:cNvSpPr/>
              <p:nvPr/>
            </p:nvSpPr>
            <p:spPr>
              <a:xfrm>
                <a:off x="4954381" y="5344544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Ellipse 21"/>
              <p:cNvSpPr/>
              <p:nvPr/>
            </p:nvSpPr>
            <p:spPr>
              <a:xfrm>
                <a:off x="4965438" y="5586365"/>
                <a:ext cx="109182" cy="10235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0" name="Gruppieren 44"/>
              <p:cNvGrpSpPr/>
              <p:nvPr/>
            </p:nvGrpSpPr>
            <p:grpSpPr>
              <a:xfrm rot="19373424">
                <a:off x="4941104" y="5270035"/>
                <a:ext cx="673801" cy="420578"/>
                <a:chOff x="4904904" y="5002362"/>
                <a:chExt cx="673801" cy="420578"/>
              </a:xfrm>
            </p:grpSpPr>
            <p:sp>
              <p:nvSpPr>
                <p:cNvPr id="111" name="Freihandform 110"/>
                <p:cNvSpPr/>
                <p:nvPr/>
              </p:nvSpPr>
              <p:spPr>
                <a:xfrm>
                  <a:off x="4967182" y="5050834"/>
                  <a:ext cx="611523" cy="372106"/>
                </a:xfrm>
                <a:custGeom>
                  <a:avLst/>
                  <a:gdLst>
                    <a:gd name="connsiteX0" fmla="*/ 611523 w 611523"/>
                    <a:gd name="connsiteY0" fmla="*/ 372106 h 372106"/>
                    <a:gd name="connsiteX1" fmla="*/ 299993 w 611523"/>
                    <a:gd name="connsiteY1" fmla="*/ 144227 h 372106"/>
                    <a:gd name="connsiteX2" fmla="*/ 392298 w 611523"/>
                    <a:gd name="connsiteY2" fmla="*/ 224994 h 372106"/>
                    <a:gd name="connsiteX3" fmla="*/ 389414 w 611523"/>
                    <a:gd name="connsiteY3" fmla="*/ 262493 h 372106"/>
                    <a:gd name="connsiteX4" fmla="*/ 343261 w 611523"/>
                    <a:gd name="connsiteY4" fmla="*/ 268263 h 372106"/>
                    <a:gd name="connsiteX5" fmla="*/ 248071 w 611523"/>
                    <a:gd name="connsiteY5" fmla="*/ 216341 h 372106"/>
                    <a:gd name="connsiteX6" fmla="*/ 152881 w 611523"/>
                    <a:gd name="connsiteY6" fmla="*/ 115382 h 372106"/>
                    <a:gd name="connsiteX7" fmla="*/ 0 w 611523"/>
                    <a:gd name="connsiteY7" fmla="*/ 0 h 372106"/>
                    <a:gd name="connsiteX8" fmla="*/ 0 w 611523"/>
                    <a:gd name="connsiteY8" fmla="*/ 0 h 372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1523" h="372106">
                      <a:moveTo>
                        <a:pt x="611523" y="372106"/>
                      </a:moveTo>
                      <a:lnTo>
                        <a:pt x="299993" y="144227"/>
                      </a:lnTo>
                      <a:cubicBezTo>
                        <a:pt x="263456" y="119708"/>
                        <a:pt x="377395" y="205283"/>
                        <a:pt x="392298" y="224994"/>
                      </a:cubicBezTo>
                      <a:cubicBezTo>
                        <a:pt x="407201" y="244705"/>
                        <a:pt x="397587" y="255282"/>
                        <a:pt x="389414" y="262493"/>
                      </a:cubicBezTo>
                      <a:cubicBezTo>
                        <a:pt x="381241" y="269704"/>
                        <a:pt x="366818" y="275955"/>
                        <a:pt x="343261" y="268263"/>
                      </a:cubicBezTo>
                      <a:cubicBezTo>
                        <a:pt x="319704" y="260571"/>
                        <a:pt x="279801" y="241821"/>
                        <a:pt x="248071" y="216341"/>
                      </a:cubicBezTo>
                      <a:cubicBezTo>
                        <a:pt x="216341" y="190861"/>
                        <a:pt x="194226" y="151439"/>
                        <a:pt x="152881" y="115382"/>
                      </a:cubicBezTo>
                      <a:cubicBezTo>
                        <a:pt x="111536" y="79325"/>
                        <a:pt x="0" y="0"/>
                        <a:pt x="0" y="0"/>
                      </a:cubicBezTo>
                      <a:lnTo>
                        <a:pt x="0" y="0"/>
                      </a:lnTo>
                    </a:path>
                  </a:pathLst>
                </a:custGeom>
                <a:ln w="25400">
                  <a:solidFill>
                    <a:srgbClr val="FF0000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2" name="Gerade Verbindung 111"/>
                <p:cNvCxnSpPr/>
                <p:nvPr/>
              </p:nvCxnSpPr>
              <p:spPr>
                <a:xfrm flipH="1" flipV="1">
                  <a:off x="4904904" y="5002362"/>
                  <a:ext cx="66675" cy="52387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head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6" name="Rechteck 105"/>
            <p:cNvSpPr/>
            <p:nvPr/>
          </p:nvSpPr>
          <p:spPr>
            <a:xfrm>
              <a:off x="179512" y="2667000"/>
              <a:ext cx="2706563" cy="3930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Textfeld 106"/>
            <p:cNvSpPr txBox="1"/>
            <p:nvPr/>
          </p:nvSpPr>
          <p:spPr>
            <a:xfrm>
              <a:off x="360000" y="2700000"/>
              <a:ext cx="268547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Start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Square of 360° turn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Figure of eight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Inclines with a turn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Square for turn of 180°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Inversion door</a:t>
              </a:r>
            </a:p>
            <a:p>
              <a:endParaRPr lang="en-GB" dirty="0"/>
            </a:p>
          </p:txBody>
        </p:sp>
      </p:grpSp>
      <p:grpSp>
        <p:nvGrpSpPr>
          <p:cNvPr id="113" name="Gruppieren 112"/>
          <p:cNvGrpSpPr/>
          <p:nvPr/>
        </p:nvGrpSpPr>
        <p:grpSpPr>
          <a:xfrm>
            <a:off x="360000" y="2700000"/>
            <a:ext cx="4439249" cy="2886214"/>
            <a:chOff x="360000" y="2700000"/>
            <a:chExt cx="4439249" cy="2886214"/>
          </a:xfrm>
        </p:grpSpPr>
        <p:sp>
          <p:nvSpPr>
            <p:cNvPr id="114" name="Ellipse 113"/>
            <p:cNvSpPr/>
            <p:nvPr/>
          </p:nvSpPr>
          <p:spPr>
            <a:xfrm>
              <a:off x="4399411" y="4209843"/>
              <a:ext cx="109182" cy="10235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4690067" y="4203719"/>
              <a:ext cx="109182" cy="10235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6" name="Gerade Verbindung 115"/>
            <p:cNvCxnSpPr/>
            <p:nvPr/>
          </p:nvCxnSpPr>
          <p:spPr>
            <a:xfrm flipV="1">
              <a:off x="4593669" y="4068045"/>
              <a:ext cx="4288" cy="330609"/>
            </a:xfrm>
            <a:prstGeom prst="line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hteck 116"/>
            <p:cNvSpPr/>
            <p:nvPr/>
          </p:nvSpPr>
          <p:spPr>
            <a:xfrm>
              <a:off x="393204" y="2727201"/>
              <a:ext cx="2490539" cy="2859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Textfeld 117"/>
            <p:cNvSpPr txBox="1"/>
            <p:nvPr/>
          </p:nvSpPr>
          <p:spPr>
            <a:xfrm>
              <a:off x="360000" y="2700000"/>
              <a:ext cx="2685479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Start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Square of 360° turn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Figure of eight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Inclines with a turn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Square for turn of 180°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Inversion door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latin typeface="Calibri" pitchFamily="34" charset="0"/>
                </a:rPr>
                <a:t>Goal</a:t>
              </a:r>
            </a:p>
            <a:p>
              <a:endParaRPr lang="en-GB" dirty="0"/>
            </a:p>
          </p:txBody>
        </p:sp>
      </p:grpSp>
      <p:sp>
        <p:nvSpPr>
          <p:cNvPr id="119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487452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</a:t>
            </a:r>
            <a:r>
              <a:rPr lang="en-US" sz="1900" dirty="0" smtClean="0"/>
              <a:t>Course standardized by the </a:t>
            </a:r>
            <a:r>
              <a:rPr lang="en-US" sz="1900" i="1" dirty="0" smtClean="0"/>
              <a:t>Spanish Sport Federation for people with Cerebral Palsy</a:t>
            </a:r>
          </a:p>
          <a:p>
            <a:pPr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Mimics common obstructions for wheelchair-bounded persons</a:t>
            </a:r>
          </a:p>
        </p:txBody>
      </p:sp>
      <p:sp>
        <p:nvSpPr>
          <p:cNvPr id="120" name="Textfeld 119"/>
          <p:cNvSpPr txBox="1"/>
          <p:nvPr/>
        </p:nvSpPr>
        <p:spPr>
          <a:xfrm>
            <a:off x="107504" y="6391468"/>
            <a:ext cx="1028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[Fed2010]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539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571827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572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Evaluation</a:t>
            </a:r>
            <a:endParaRPr lang="en-US" sz="1600" b="1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72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Subjects</a:t>
            </a:r>
            <a:endParaRPr lang="en-US" sz="1600" b="1" dirty="0"/>
          </a:p>
        </p:txBody>
      </p:sp>
      <p:pic>
        <p:nvPicPr>
          <p:cNvPr id="7" name="Grafik 6" descr="human_body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000" y="3695273"/>
            <a:ext cx="1475859" cy="295171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15909" y="3598223"/>
            <a:ext cx="1516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hemiparesis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dirty="0" smtClean="0"/>
              <a:t>weakness of</a:t>
            </a:r>
            <a:br>
              <a:rPr lang="en-GB" dirty="0" smtClean="0"/>
            </a:br>
            <a:r>
              <a:rPr lang="en-GB" dirty="0" smtClean="0"/>
              <a:t>one body-side</a:t>
            </a:r>
          </a:p>
        </p:txBody>
      </p:sp>
      <p:pic>
        <p:nvPicPr>
          <p:cNvPr id="9" name="Grafik 8" descr="human_bod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4000" y="3697200"/>
            <a:ext cx="1475859" cy="295171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448000" y="3600000"/>
            <a:ext cx="215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paraplegia</a:t>
            </a:r>
            <a:r>
              <a:rPr lang="en-GB" dirty="0" smtClean="0"/>
              <a:t>:</a:t>
            </a:r>
          </a:p>
          <a:p>
            <a:r>
              <a:rPr lang="en-GB" dirty="0" smtClean="0"/>
              <a:t>impairment in motor</a:t>
            </a:r>
            <a:br>
              <a:rPr lang="en-GB" dirty="0" smtClean="0"/>
            </a:br>
            <a:r>
              <a:rPr lang="en-GB" dirty="0" smtClean="0"/>
              <a:t>or sensory function</a:t>
            </a:r>
          </a:p>
        </p:txBody>
      </p:sp>
      <p:pic>
        <p:nvPicPr>
          <p:cNvPr id="11" name="Grafik 10" descr="human_bod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6000" y="3697200"/>
            <a:ext cx="1475859" cy="295171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508000" y="3600000"/>
            <a:ext cx="2304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ataxia</a:t>
            </a:r>
            <a:r>
              <a:rPr lang="en-GB" dirty="0" smtClean="0"/>
              <a:t>:</a:t>
            </a:r>
          </a:p>
          <a:p>
            <a:r>
              <a:rPr lang="en-GB" dirty="0" smtClean="0"/>
              <a:t>problems coordinating</a:t>
            </a:r>
            <a:br>
              <a:rPr lang="en-GB" dirty="0" smtClean="0"/>
            </a:br>
            <a:r>
              <a:rPr lang="en-GB" dirty="0" smtClean="0"/>
              <a:t>muscle movement</a:t>
            </a:r>
          </a:p>
        </p:txBody>
      </p:sp>
      <p:sp>
        <p:nvSpPr>
          <p:cNvPr id="13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487452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</a:t>
            </a:r>
            <a:r>
              <a:rPr lang="en-US" sz="1900" dirty="0" smtClean="0"/>
              <a:t>Two groups of five subjects (A/B </a:t>
            </a:r>
            <a:r>
              <a:rPr lang="en-US" sz="1900" dirty="0" smtClean="0">
                <a:latin typeface="Calibri" pitchFamily="34" charset="0"/>
              </a:rPr>
              <a:t>↔</a:t>
            </a:r>
            <a:r>
              <a:rPr lang="en-US" sz="2000" dirty="0" smtClean="0">
                <a:latin typeface="Calibri" pitchFamily="34" charset="0"/>
              </a:rPr>
              <a:t> with/without driving assistance</a:t>
            </a:r>
            <a:r>
              <a:rPr lang="en-US" sz="1900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Age varies from 17 to 72 years</a:t>
            </a:r>
          </a:p>
          <a:p>
            <a:pPr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Wheelchair experience ranges from none to 43 years</a:t>
            </a:r>
          </a:p>
          <a:p>
            <a:pPr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Comparable impairments in A/B</a:t>
            </a:r>
          </a:p>
        </p:txBody>
      </p:sp>
    </p:spTree>
    <p:extLst>
      <p:ext uri="{BB962C8B-B14F-4D97-AF65-F5344CB8AC3E}">
        <p14:creationId xmlns:p14="http://schemas.microsoft.com/office/powerpoint/2010/main" val="288814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64872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572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Evaluation</a:t>
            </a:r>
            <a:endParaRPr lang="en-US" sz="1600" b="1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72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Procedure</a:t>
            </a:r>
            <a:endParaRPr lang="en-US" sz="1600" b="1" dirty="0"/>
          </a:p>
        </p:txBody>
      </p:sp>
      <p:sp>
        <p:nvSpPr>
          <p:cNvPr id="13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487452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</a:t>
            </a:r>
            <a:r>
              <a:rPr lang="en-US" sz="1900" dirty="0" smtClean="0"/>
              <a:t>Collect data about test person: </a:t>
            </a:r>
            <a:br>
              <a:rPr lang="en-US" sz="1900" dirty="0" smtClean="0"/>
            </a:br>
            <a:r>
              <a:rPr lang="en-US" sz="1900" dirty="0" smtClean="0"/>
              <a:t>   age, gender, physical/cognitive impairments</a:t>
            </a:r>
            <a:br>
              <a:rPr lang="en-US" sz="1900" dirty="0" smtClean="0"/>
            </a:br>
            <a:endParaRPr lang="en-US" sz="1900" dirty="0" smtClean="0"/>
          </a:p>
          <a:p>
            <a:pPr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Informed consent : evaluation of data, photos, …</a:t>
            </a:r>
          </a:p>
          <a:p>
            <a:pPr>
              <a:buFont typeface="Arial" charset="0"/>
              <a:buChar char="•"/>
            </a:pPr>
            <a:endParaRPr lang="en-US" sz="1900" dirty="0"/>
          </a:p>
          <a:p>
            <a:pPr>
              <a:buFont typeface="Arial" charset="0"/>
              <a:buChar char="•"/>
            </a:pPr>
            <a:r>
              <a:rPr lang="en-US" sz="1900" dirty="0" smtClean="0"/>
              <a:t> Subjects scheduled for 5 sessions</a:t>
            </a:r>
          </a:p>
          <a:p>
            <a:pPr>
              <a:buFont typeface="Arial" charset="0"/>
              <a:buChar char="•"/>
            </a:pPr>
            <a:endParaRPr lang="en-US" sz="1900" dirty="0"/>
          </a:p>
          <a:p>
            <a:pPr>
              <a:buFont typeface="Arial" charset="0"/>
              <a:buChar char="•"/>
            </a:pPr>
            <a:r>
              <a:rPr lang="en-US" sz="1900" dirty="0" smtClean="0"/>
              <a:t> Session comprises:</a:t>
            </a:r>
          </a:p>
          <a:p>
            <a:r>
              <a:rPr lang="en-US" sz="1900" dirty="0" smtClean="0"/>
              <a:t>   30 min hand-joystick, 30 min head-joystick</a:t>
            </a:r>
          </a:p>
          <a:p>
            <a:pPr>
              <a:buFont typeface="Arial" charset="0"/>
              <a:buChar char="•"/>
            </a:pPr>
            <a:endParaRPr lang="en-US" sz="1900" dirty="0"/>
          </a:p>
          <a:p>
            <a:pPr>
              <a:buFont typeface="Arial" charset="0"/>
              <a:buChar char="•"/>
            </a:pPr>
            <a:r>
              <a:rPr lang="en-US" sz="1900" dirty="0" smtClean="0"/>
              <a:t> complete obstacle stations vs. good lap times</a:t>
            </a:r>
          </a:p>
          <a:p>
            <a:pPr>
              <a:buFont typeface="Arial" charset="0"/>
              <a:buChar char="•"/>
            </a:pPr>
            <a:endParaRPr lang="en-US" sz="1900" dirty="0"/>
          </a:p>
          <a:p>
            <a:pPr>
              <a:buFont typeface="Arial" charset="0"/>
              <a:buChar char="•"/>
            </a:pPr>
            <a:r>
              <a:rPr lang="en-US" sz="1900" dirty="0" smtClean="0"/>
              <a:t> Log controller input, estimated pose, #collisions,</a:t>
            </a:r>
          </a:p>
          <a:p>
            <a:r>
              <a:rPr lang="en-US" sz="1900" dirty="0"/>
              <a:t> </a:t>
            </a:r>
            <a:r>
              <a:rPr lang="en-US" sz="1900" dirty="0" smtClean="0"/>
              <a:t>  #neglected, aborted, or falsely executed obstacles </a:t>
            </a:r>
          </a:p>
        </p:txBody>
      </p:sp>
      <p:pic>
        <p:nvPicPr>
          <p:cNvPr id="4098" name="Picture 2" descr="D:\Benutzer\Christian\Papers\T2 Final Evaluation\ICORR2013\Workshop Talk\figures\informed cons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55" y="1701580"/>
            <a:ext cx="1951688" cy="264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Benutzer\Christian\Papers\T2 Final Evaluation\ICORR2013\Workshop Talk\figures\questionai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1863098" cy="264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hristian Mandel\SoftwareDevelopment\T2 Abschluss-Experimente in Friedehorst\Fotos\IMG_2658_darkenedHighlights_lowre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63573" y="4556720"/>
            <a:ext cx="3059832" cy="203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2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737532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572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Evaluation</a:t>
            </a:r>
            <a:endParaRPr lang="en-US" sz="1600" b="1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72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Criteria</a:t>
            </a:r>
            <a:endParaRPr lang="en-US" sz="1600" b="1" dirty="0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487452" cy="22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Average velocity			  v	[m/s]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Average number of collisions/lap		c/l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Average number of falsely executed,	</a:t>
            </a:r>
          </a:p>
          <a:p>
            <a:r>
              <a:rPr lang="en-US" sz="2000" dirty="0" smtClean="0"/>
              <a:t>   </a:t>
            </a:r>
            <a:r>
              <a:rPr lang="en-US" sz="2000" dirty="0"/>
              <a:t>aborted , disregarded obstacles per </a:t>
            </a:r>
            <a:r>
              <a:rPr lang="en-US" sz="2000" dirty="0" smtClean="0"/>
              <a:t>lap	e/l</a:t>
            </a:r>
            <a:br>
              <a:rPr lang="en-US" sz="2000" dirty="0" smtClean="0"/>
            </a:br>
            <a:r>
              <a:rPr lang="en-US" sz="1900" dirty="0" smtClean="0"/>
              <a:t/>
            </a:r>
            <a:br>
              <a:rPr lang="en-US" sz="1900" dirty="0" smtClean="0"/>
            </a:br>
            <a:endParaRPr lang="en-US" sz="1900" dirty="0" smtClean="0"/>
          </a:p>
          <a:p>
            <a:pPr>
              <a:buFont typeface="Arial" charset="0"/>
              <a:buChar char="•"/>
            </a:pPr>
            <a:r>
              <a:rPr lang="en-US" sz="1900" dirty="0" smtClean="0"/>
              <a:t> </a:t>
            </a:r>
            <a:r>
              <a:rPr lang="en-US" sz="2000" dirty="0" smtClean="0"/>
              <a:t>Entropy rate of controller histogram 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774708"/>
              </p:ext>
            </p:extLst>
          </p:nvPr>
        </p:nvGraphicFramePr>
        <p:xfrm>
          <a:off x="4897438" y="3402013"/>
          <a:ext cx="34956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9" name="Formel" r:id="rId3" imgW="1905000" imgH="431800" progId="Equation.3">
                  <p:embed/>
                </p:oleObj>
              </mc:Choice>
              <mc:Fallback>
                <p:oleObj name="Formel" r:id="rId3" imgW="1905000" imgH="43180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7438" y="3402013"/>
                        <a:ext cx="3495675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uppieren 7"/>
          <p:cNvGrpSpPr/>
          <p:nvPr/>
        </p:nvGrpSpPr>
        <p:grpSpPr>
          <a:xfrm>
            <a:off x="613457" y="3512956"/>
            <a:ext cx="4877967" cy="3235087"/>
            <a:chOff x="613457" y="3512956"/>
            <a:chExt cx="4877967" cy="3235087"/>
          </a:xfrm>
        </p:grpSpPr>
        <p:grpSp>
          <p:nvGrpSpPr>
            <p:cNvPr id="9" name="Gruppieren 8"/>
            <p:cNvGrpSpPr/>
            <p:nvPr/>
          </p:nvGrpSpPr>
          <p:grpSpPr>
            <a:xfrm>
              <a:off x="613457" y="3512956"/>
              <a:ext cx="4877967" cy="3235087"/>
              <a:chOff x="613457" y="3512956"/>
              <a:chExt cx="4877967" cy="3235087"/>
            </a:xfrm>
          </p:grpSpPr>
          <p:sp>
            <p:nvSpPr>
              <p:cNvPr id="11" name="Ellipse 10"/>
              <p:cNvSpPr/>
              <p:nvPr/>
            </p:nvSpPr>
            <p:spPr>
              <a:xfrm>
                <a:off x="4884515" y="3512956"/>
                <a:ext cx="606909" cy="611891"/>
              </a:xfrm>
              <a:prstGeom prst="ellipse">
                <a:avLst/>
              </a:prstGeom>
              <a:noFill/>
              <a:ln w="571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" name="Gruppieren 11"/>
              <p:cNvGrpSpPr/>
              <p:nvPr/>
            </p:nvGrpSpPr>
            <p:grpSpPr>
              <a:xfrm>
                <a:off x="613457" y="4132163"/>
                <a:ext cx="3136739" cy="2615880"/>
                <a:chOff x="625032" y="4213185"/>
                <a:chExt cx="3136739" cy="2615880"/>
              </a:xfrm>
            </p:grpSpPr>
            <p:sp>
              <p:nvSpPr>
                <p:cNvPr id="14" name="Textfeld 13"/>
                <p:cNvSpPr txBox="1"/>
                <p:nvPr/>
              </p:nvSpPr>
              <p:spPr>
                <a:xfrm>
                  <a:off x="1608550" y="6017938"/>
                  <a:ext cx="1331839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high clustering </a:t>
                  </a:r>
                </a:p>
                <a:p>
                  <a:pPr algn="ctr"/>
                  <a:r>
                    <a:rPr lang="en-GB" sz="1400" dirty="0" smtClean="0">
                      <a:sym typeface="Wingdings" pitchFamily="2" charset="2"/>
                    </a:rPr>
                    <a:t> </a:t>
                  </a:r>
                </a:p>
                <a:p>
                  <a:pPr algn="ctr"/>
                  <a:r>
                    <a:rPr lang="en-GB" sz="1400" dirty="0" smtClean="0">
                      <a:sym typeface="Wingdings" pitchFamily="2" charset="2"/>
                    </a:rPr>
                    <a:t>low challenges</a:t>
                  </a:r>
                  <a:endParaRPr lang="en-GB" sz="1400" dirty="0"/>
                </a:p>
              </p:txBody>
            </p:sp>
            <p:sp>
              <p:nvSpPr>
                <p:cNvPr id="15" name="Textfeld 14"/>
                <p:cNvSpPr txBox="1"/>
                <p:nvPr/>
              </p:nvSpPr>
              <p:spPr>
                <a:xfrm>
                  <a:off x="1565772" y="4244527"/>
                  <a:ext cx="1308499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low clustering </a:t>
                  </a:r>
                </a:p>
                <a:p>
                  <a:pPr algn="ctr"/>
                  <a:r>
                    <a:rPr lang="en-GB" sz="1400" dirty="0" smtClean="0">
                      <a:sym typeface="Wingdings" pitchFamily="2" charset="2"/>
                    </a:rPr>
                    <a:t> </a:t>
                  </a:r>
                  <a:br>
                    <a:rPr lang="en-GB" sz="1400" dirty="0" smtClean="0">
                      <a:sym typeface="Wingdings" pitchFamily="2" charset="2"/>
                    </a:rPr>
                  </a:br>
                  <a:r>
                    <a:rPr lang="en-GB" sz="1400" dirty="0" smtClean="0">
                      <a:sym typeface="Wingdings" pitchFamily="2" charset="2"/>
                    </a:rPr>
                    <a:t>high challenges</a:t>
                  </a:r>
                  <a:endParaRPr lang="en-GB" sz="1400" dirty="0"/>
                </a:p>
              </p:txBody>
            </p:sp>
            <p:graphicFrame>
              <p:nvGraphicFramePr>
                <p:cNvPr id="16" name="Objekt 15"/>
                <p:cNvGraphicFramePr>
                  <a:graphicFrameLocks noChangeAspect="1"/>
                </p:cNvGraphicFramePr>
                <p:nvPr/>
              </p:nvGraphicFramePr>
              <p:xfrm>
                <a:off x="780971" y="4980527"/>
                <a:ext cx="621806" cy="4477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360" name="Formel" r:id="rId5" imgW="317160" imgH="228600" progId="Equation.3">
                        <p:embed/>
                      </p:oleObj>
                    </mc:Choice>
                    <mc:Fallback>
                      <p:oleObj name="Formel" r:id="rId5" imgW="31716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80971" y="4980527"/>
                              <a:ext cx="621806" cy="4477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7" name="Gruppieren 16"/>
                <p:cNvGrpSpPr/>
                <p:nvPr/>
              </p:nvGrpSpPr>
              <p:grpSpPr>
                <a:xfrm>
                  <a:off x="1481052" y="4792798"/>
                  <a:ext cx="1581462" cy="792088"/>
                  <a:chOff x="1544486" y="5091073"/>
                  <a:chExt cx="1581462" cy="792088"/>
                </a:xfrm>
              </p:grpSpPr>
              <p:cxnSp>
                <p:nvCxnSpPr>
                  <p:cNvPr id="19" name="Gerade Verbindung mit Pfeil 18"/>
                  <p:cNvCxnSpPr/>
                  <p:nvPr/>
                </p:nvCxnSpPr>
                <p:spPr>
                  <a:xfrm flipV="1">
                    <a:off x="1544486" y="5878712"/>
                    <a:ext cx="1581462" cy="4449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Gerade Verbindung mit Pfeil 19"/>
                  <p:cNvCxnSpPr/>
                  <p:nvPr/>
                </p:nvCxnSpPr>
                <p:spPr>
                  <a:xfrm flipV="1">
                    <a:off x="1544486" y="5091073"/>
                    <a:ext cx="0" cy="792088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Ellipse 17"/>
                <p:cNvSpPr/>
                <p:nvPr/>
              </p:nvSpPr>
              <p:spPr>
                <a:xfrm>
                  <a:off x="625032" y="4213185"/>
                  <a:ext cx="3136739" cy="2615880"/>
                </a:xfrm>
                <a:prstGeom prst="ellipse">
                  <a:avLst/>
                </a:prstGeom>
                <a:noFill/>
                <a:ln w="571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3" name="Gerade Verbindung 12"/>
              <p:cNvCxnSpPr>
                <a:endCxn id="11" idx="3"/>
              </p:cNvCxnSpPr>
              <p:nvPr/>
            </p:nvCxnSpPr>
            <p:spPr>
              <a:xfrm flipV="1">
                <a:off x="3666926" y="4035238"/>
                <a:ext cx="1306469" cy="950536"/>
              </a:xfrm>
              <a:prstGeom prst="line">
                <a:avLst/>
              </a:prstGeom>
              <a:ln w="571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Freihandform 9"/>
            <p:cNvSpPr/>
            <p:nvPr/>
          </p:nvSpPr>
          <p:spPr>
            <a:xfrm>
              <a:off x="1588883" y="4939420"/>
              <a:ext cx="1077363" cy="919681"/>
            </a:xfrm>
            <a:custGeom>
              <a:avLst/>
              <a:gdLst>
                <a:gd name="connsiteX0" fmla="*/ 0 w 1077363"/>
                <a:gd name="connsiteY0" fmla="*/ 12826 h 919681"/>
                <a:gd name="connsiteX1" fmla="*/ 140329 w 1077363"/>
                <a:gd name="connsiteY1" fmla="*/ 12826 h 919681"/>
                <a:gd name="connsiteX2" fmla="*/ 239917 w 1077363"/>
                <a:gd name="connsiteY2" fmla="*/ 89780 h 919681"/>
                <a:gd name="connsiteX3" fmla="*/ 375719 w 1077363"/>
                <a:gd name="connsiteY3" fmla="*/ 370437 h 919681"/>
                <a:gd name="connsiteX4" fmla="*/ 552262 w 1077363"/>
                <a:gd name="connsiteY4" fmla="*/ 714469 h 919681"/>
                <a:gd name="connsiteX5" fmla="*/ 715224 w 1077363"/>
                <a:gd name="connsiteY5" fmla="*/ 886485 h 919681"/>
                <a:gd name="connsiteX6" fmla="*/ 1077363 w 1077363"/>
                <a:gd name="connsiteY6" fmla="*/ 913645 h 91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363" h="919681">
                  <a:moveTo>
                    <a:pt x="0" y="12826"/>
                  </a:moveTo>
                  <a:cubicBezTo>
                    <a:pt x="50171" y="6413"/>
                    <a:pt x="100343" y="0"/>
                    <a:pt x="140329" y="12826"/>
                  </a:cubicBezTo>
                  <a:cubicBezTo>
                    <a:pt x="180315" y="25652"/>
                    <a:pt x="200685" y="30178"/>
                    <a:pt x="239917" y="89780"/>
                  </a:cubicBezTo>
                  <a:cubicBezTo>
                    <a:pt x="279149" y="149382"/>
                    <a:pt x="323662" y="266322"/>
                    <a:pt x="375719" y="370437"/>
                  </a:cubicBezTo>
                  <a:cubicBezTo>
                    <a:pt x="427777" y="474552"/>
                    <a:pt x="495678" y="628461"/>
                    <a:pt x="552262" y="714469"/>
                  </a:cubicBezTo>
                  <a:cubicBezTo>
                    <a:pt x="608846" y="800477"/>
                    <a:pt x="627707" y="853289"/>
                    <a:pt x="715224" y="886485"/>
                  </a:cubicBezTo>
                  <a:cubicBezTo>
                    <a:pt x="802741" y="919681"/>
                    <a:pt x="940052" y="916663"/>
                    <a:pt x="1077363" y="91364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4343691" y="3890612"/>
            <a:ext cx="1815948" cy="2278694"/>
            <a:chOff x="4343691" y="3890612"/>
            <a:chExt cx="1815948" cy="2278694"/>
          </a:xfrm>
        </p:grpSpPr>
        <p:sp>
          <p:nvSpPr>
            <p:cNvPr id="22" name="Ellipse 21"/>
            <p:cNvSpPr/>
            <p:nvPr/>
          </p:nvSpPr>
          <p:spPr>
            <a:xfrm>
              <a:off x="5914662" y="3890612"/>
              <a:ext cx="244977" cy="254333"/>
            </a:xfrm>
            <a:prstGeom prst="ellipse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343691" y="5312780"/>
              <a:ext cx="166846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number of </a:t>
              </a:r>
            </a:p>
            <a:p>
              <a:pPr algn="ctr"/>
              <a:r>
                <a:rPr lang="en-GB" sz="1400" dirty="0" smtClean="0"/>
                <a:t>controller histogram</a:t>
              </a:r>
            </a:p>
            <a:p>
              <a:pPr algn="ctr"/>
              <a:r>
                <a:rPr lang="en-GB" sz="1400" dirty="0" smtClean="0"/>
                <a:t>entries</a:t>
              </a:r>
              <a:endParaRPr lang="en-GB" sz="1400" dirty="0"/>
            </a:p>
          </p:txBody>
        </p:sp>
        <p:sp>
          <p:nvSpPr>
            <p:cNvPr id="24" name="Ellipse 23"/>
            <p:cNvSpPr/>
            <p:nvPr/>
          </p:nvSpPr>
          <p:spPr>
            <a:xfrm>
              <a:off x="4398380" y="5185458"/>
              <a:ext cx="1529786" cy="983848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Gerade Verbindung 24"/>
            <p:cNvCxnSpPr/>
            <p:nvPr/>
          </p:nvCxnSpPr>
          <p:spPr>
            <a:xfrm flipV="1">
              <a:off x="5161989" y="4109776"/>
              <a:ext cx="791659" cy="1086273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6286983" y="3471705"/>
            <a:ext cx="2359306" cy="3162517"/>
            <a:chOff x="6286983" y="3471705"/>
            <a:chExt cx="2359306" cy="3162517"/>
          </a:xfrm>
        </p:grpSpPr>
        <p:sp>
          <p:nvSpPr>
            <p:cNvPr id="27" name="Ellipse 26"/>
            <p:cNvSpPr/>
            <p:nvPr/>
          </p:nvSpPr>
          <p:spPr>
            <a:xfrm>
              <a:off x="6481186" y="3471705"/>
              <a:ext cx="633045" cy="650409"/>
            </a:xfrm>
            <a:prstGeom prst="ellipse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328417" y="5858720"/>
              <a:ext cx="228645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/>
                <a:t>probability of occurrence</a:t>
              </a:r>
              <a:br>
                <a:rPr lang="en-GB" sz="1400" dirty="0" smtClean="0"/>
              </a:br>
              <a:r>
                <a:rPr lang="en-GB" sz="1400" dirty="0" smtClean="0"/>
                <a:t>of controller histogram entry</a:t>
              </a:r>
            </a:p>
            <a:p>
              <a:pPr algn="ctr"/>
              <a:r>
                <a:rPr lang="en-GB" sz="1400" dirty="0" smtClean="0"/>
                <a:t>X</a:t>
              </a:r>
              <a:r>
                <a:rPr lang="en-GB" sz="1400" baseline="-25000" dirty="0" smtClean="0"/>
                <a:t>i</a:t>
              </a:r>
              <a:r>
                <a:rPr lang="en-GB" sz="1400" dirty="0" smtClean="0"/>
                <a:t>=(</a:t>
              </a:r>
              <a:r>
                <a:rPr lang="en-GB" sz="1400" b="1" dirty="0" smtClean="0"/>
                <a:t>v</a:t>
              </a:r>
              <a:r>
                <a:rPr lang="en-GB" sz="1400" dirty="0" smtClean="0"/>
                <a:t>,</a:t>
              </a:r>
              <a:r>
                <a:rPr lang="en-US" sz="1400" b="1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ω</a:t>
              </a:r>
              <a:r>
                <a:rPr lang="en-GB" sz="1400" dirty="0" smtClean="0"/>
                <a:t>)</a:t>
              </a:r>
              <a:endParaRPr lang="en-GB" sz="1400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286983" y="5717893"/>
              <a:ext cx="2359306" cy="916329"/>
            </a:xfrm>
            <a:prstGeom prst="ellipse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Gerade Verbindung 29"/>
            <p:cNvCxnSpPr/>
            <p:nvPr/>
          </p:nvCxnSpPr>
          <p:spPr>
            <a:xfrm flipH="1" flipV="1">
              <a:off x="6771992" y="4119327"/>
              <a:ext cx="440645" cy="1611088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0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160240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572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Evaluation</a:t>
            </a:r>
            <a:endParaRPr lang="en-US" sz="1600" b="1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72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Results I</a:t>
            </a:r>
            <a:endParaRPr lang="en-US" sz="1600" b="1" dirty="0"/>
          </a:p>
        </p:txBody>
      </p:sp>
      <p:graphicFrame>
        <p:nvGraphicFramePr>
          <p:cNvPr id="7" name="Diagramm 6"/>
          <p:cNvGraphicFramePr/>
          <p:nvPr/>
        </p:nvGraphicFramePr>
        <p:xfrm>
          <a:off x="0" y="2393504"/>
          <a:ext cx="208823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/>
        </p:nvGraphicFramePr>
        <p:xfrm>
          <a:off x="2340000" y="2393504"/>
          <a:ext cx="208823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Diagramm 8"/>
          <p:cNvGraphicFramePr/>
          <p:nvPr/>
        </p:nvGraphicFramePr>
        <p:xfrm>
          <a:off x="4752000" y="2393504"/>
          <a:ext cx="208823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m 9"/>
          <p:cNvGraphicFramePr/>
          <p:nvPr/>
        </p:nvGraphicFramePr>
        <p:xfrm>
          <a:off x="7056000" y="2393504"/>
          <a:ext cx="208823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508709"/>
              </p:ext>
            </p:extLst>
          </p:nvPr>
        </p:nvGraphicFramePr>
        <p:xfrm>
          <a:off x="2611090" y="1651826"/>
          <a:ext cx="648072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360"/>
                <a:gridCol w="32403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hand-joystick with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driving assistance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head-joystick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with driving assistance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hand-joystick without driving assistance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head-joystick without driving assistance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37C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8193088" y="6430963"/>
          <a:ext cx="6223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Formel" r:id="rId7" imgW="317362" imgH="228501" progId="Equation.3">
                  <p:embed/>
                </p:oleObj>
              </mc:Choice>
              <mc:Fallback>
                <p:oleObj name="Formel" r:id="rId7" imgW="317362" imgH="228501" progId="Equation.3">
                  <p:embed/>
                  <p:pic>
                    <p:nvPicPr>
                      <p:cNvPr id="0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3088" y="6430963"/>
                        <a:ext cx="622300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360361" y="1332000"/>
            <a:ext cx="8487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Findings for</a:t>
            </a:r>
            <a:br>
              <a:rPr lang="en-US" sz="2000" dirty="0" smtClean="0"/>
            </a:br>
            <a:r>
              <a:rPr lang="en-US" sz="2000" dirty="0" smtClean="0"/>
              <a:t>   groups</a:t>
            </a:r>
          </a:p>
        </p:txBody>
      </p:sp>
    </p:spTree>
    <p:extLst>
      <p:ext uri="{BB962C8B-B14F-4D97-AF65-F5344CB8AC3E}">
        <p14:creationId xmlns:p14="http://schemas.microsoft.com/office/powerpoint/2010/main" val="36694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423614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4572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Evaluation</a:t>
            </a:r>
            <a:endParaRPr lang="en-US" sz="1600" b="1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572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Results II</a:t>
            </a:r>
            <a:endParaRPr lang="en-US" sz="1600" b="1" dirty="0"/>
          </a:p>
        </p:txBody>
      </p:sp>
      <p:pic>
        <p:nvPicPr>
          <p:cNvPr id="5" name="Picture 2" descr="C:\Users\Christian Mandel\Papers\T2 Final Evaluation\figures\distanceOver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0" y="3024000"/>
            <a:ext cx="4481542" cy="3240000"/>
          </a:xfrm>
          <a:prstGeom prst="rect">
            <a:avLst/>
          </a:prstGeom>
          <a:noFill/>
        </p:spPr>
      </p:pic>
      <p:pic>
        <p:nvPicPr>
          <p:cNvPr id="6" name="Picture 3" descr="C:\Users\Christian Mandel\Papers\T2 Final Evaluation\figures\timeOver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24000"/>
            <a:ext cx="4481542" cy="3240000"/>
          </a:xfrm>
          <a:prstGeom prst="rect">
            <a:avLst/>
          </a:prstGeom>
          <a:noFill/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60361" y="1332000"/>
            <a:ext cx="8487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Exemplary findings </a:t>
            </a:r>
            <a:br>
              <a:rPr lang="en-US" sz="2000" dirty="0" smtClean="0"/>
            </a:br>
            <a:r>
              <a:rPr lang="en-US" sz="2000" dirty="0" smtClean="0"/>
              <a:t>   for individuals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2611090" y="1908000"/>
          <a:ext cx="648072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360"/>
                <a:gridCol w="32403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hand-joystick with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driving assistance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head-joystick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with driving assistance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hand-joystick without driving assistance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head-joystick without driving assistance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37C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4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464240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4572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Evaluation</a:t>
            </a:r>
            <a:endParaRPr lang="en-US" sz="1600" b="1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572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Results III</a:t>
            </a:r>
            <a:endParaRPr lang="en-US" sz="1600" b="1" dirty="0"/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360361" y="1332000"/>
            <a:ext cx="8487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Exemplary findings </a:t>
            </a:r>
            <a:br>
              <a:rPr lang="en-US" sz="2000" dirty="0" smtClean="0"/>
            </a:br>
            <a:r>
              <a:rPr lang="en-US" sz="2000" dirty="0" smtClean="0"/>
              <a:t>   for individuals: hand joystick with driving assistance (A4)</a:t>
            </a:r>
          </a:p>
        </p:txBody>
      </p:sp>
      <p:pic>
        <p:nvPicPr>
          <p:cNvPr id="13" name="Picture 5" descr="C:\Users\Christian Mandel\Papers\T2 Final Evaluation\figures\png\A4_HandJoystickTrajectorie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-23149" y="2268000"/>
            <a:ext cx="4958305" cy="292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" descr="C:\Users\Christian Mandel\Papers\T2 Final Evaluation\figures\png\A4_HandJoystickTrajectories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59483" y="3376223"/>
            <a:ext cx="4938826" cy="3457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uppieren 20"/>
          <p:cNvGrpSpPr/>
          <p:nvPr/>
        </p:nvGrpSpPr>
        <p:grpSpPr>
          <a:xfrm>
            <a:off x="-18000" y="1332000"/>
            <a:ext cx="9216000" cy="5526000"/>
            <a:chOff x="-18000" y="1332000"/>
            <a:chExt cx="9216000" cy="5526000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0" y="1332000"/>
              <a:ext cx="9144000" cy="5526000"/>
              <a:chOff x="0" y="1332000"/>
              <a:chExt cx="9144000" cy="5526000"/>
            </a:xfrm>
          </p:grpSpPr>
          <p:sp>
            <p:nvSpPr>
              <p:cNvPr id="15" name="Rechteck 14"/>
              <p:cNvSpPr/>
              <p:nvPr/>
            </p:nvSpPr>
            <p:spPr>
              <a:xfrm>
                <a:off x="0" y="1658679"/>
                <a:ext cx="9144000" cy="51993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251520" y="1332000"/>
                <a:ext cx="2592288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8" name="Textfeld 17"/>
            <p:cNvSpPr txBox="1">
              <a:spLocks noChangeArrowheads="1"/>
            </p:cNvSpPr>
            <p:nvPr/>
          </p:nvSpPr>
          <p:spPr bwMode="auto">
            <a:xfrm>
              <a:off x="360000" y="1332000"/>
              <a:ext cx="848745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US" sz="2000" dirty="0" smtClean="0"/>
                <a:t> Exemplary findings </a:t>
              </a:r>
              <a:br>
                <a:rPr lang="en-US" sz="2000" dirty="0" smtClean="0"/>
              </a:br>
              <a:r>
                <a:rPr lang="en-US" sz="2000" dirty="0" smtClean="0"/>
                <a:t>   for individuals: hand joystick without driving assistance (A4)</a:t>
              </a:r>
            </a:p>
          </p:txBody>
        </p:sp>
        <p:pic>
          <p:nvPicPr>
            <p:cNvPr id="19" name="Picture 6" descr="C:\Users\Christian Mandel\Papers\T2 Final Evaluation\figures\png\A5_HandJoystickTrajectories.png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18000" y="2268000"/>
              <a:ext cx="4957200" cy="292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6" descr="C:\Users\Christian Mandel\Papers\T2 Final Evaluation\figures\png\A5_HandJoystickTrajectories.png"/>
            <p:cNvPicPr>
              <a:picLocks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58800" y="3376800"/>
              <a:ext cx="4939200" cy="345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uppieren 27"/>
          <p:cNvGrpSpPr/>
          <p:nvPr/>
        </p:nvGrpSpPr>
        <p:grpSpPr>
          <a:xfrm>
            <a:off x="-18000" y="1332000"/>
            <a:ext cx="9216000" cy="5526000"/>
            <a:chOff x="-18000" y="1332000"/>
            <a:chExt cx="9216000" cy="5526000"/>
          </a:xfrm>
        </p:grpSpPr>
        <p:sp>
          <p:nvSpPr>
            <p:cNvPr id="23" name="Rechteck 22"/>
            <p:cNvSpPr/>
            <p:nvPr/>
          </p:nvSpPr>
          <p:spPr>
            <a:xfrm>
              <a:off x="0" y="1332000"/>
              <a:ext cx="3851920" cy="584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0" y="1685943"/>
              <a:ext cx="9143999" cy="5172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>
              <a:spLocks noChangeArrowheads="1"/>
            </p:cNvSpPr>
            <p:nvPr/>
          </p:nvSpPr>
          <p:spPr bwMode="auto">
            <a:xfrm>
              <a:off x="360000" y="1332000"/>
              <a:ext cx="848745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US" sz="2000" dirty="0" smtClean="0"/>
                <a:t> Exemplary findings </a:t>
              </a:r>
              <a:br>
                <a:rPr lang="en-US" sz="2000" dirty="0" smtClean="0"/>
              </a:br>
              <a:r>
                <a:rPr lang="en-US" sz="2000" dirty="0" smtClean="0"/>
                <a:t>   for individuals: head joystick with driving assistance (B5)</a:t>
              </a:r>
            </a:p>
          </p:txBody>
        </p:sp>
        <p:pic>
          <p:nvPicPr>
            <p:cNvPr id="25" name="Picture 6" descr="C:\Users\Christian Mandel\Papers\T2 Final Evaluation\figures\png\A5_HandJoystickTrajectories.png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18000" y="2268000"/>
              <a:ext cx="4957041" cy="292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6" descr="C:\Users\Christian Mandel\Papers\T2 Final Evaluation\figures\png\A5_HandJoystickTrajectories.png"/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58800" y="3376800"/>
              <a:ext cx="4939200" cy="34574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ruppieren 34"/>
          <p:cNvGrpSpPr/>
          <p:nvPr/>
        </p:nvGrpSpPr>
        <p:grpSpPr>
          <a:xfrm>
            <a:off x="-18000" y="1332000"/>
            <a:ext cx="9216000" cy="5526000"/>
            <a:chOff x="-18000" y="1332000"/>
            <a:chExt cx="9216000" cy="5526000"/>
          </a:xfrm>
        </p:grpSpPr>
        <p:sp>
          <p:nvSpPr>
            <p:cNvPr id="29" name="Rechteck 28"/>
            <p:cNvSpPr/>
            <p:nvPr/>
          </p:nvSpPr>
          <p:spPr>
            <a:xfrm>
              <a:off x="0" y="2039886"/>
              <a:ext cx="9144000" cy="481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107504" y="1685943"/>
              <a:ext cx="7056784" cy="8789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251520" y="1332000"/>
              <a:ext cx="2376264" cy="7934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>
              <a:spLocks noChangeArrowheads="1"/>
            </p:cNvSpPr>
            <p:nvPr/>
          </p:nvSpPr>
          <p:spPr bwMode="auto">
            <a:xfrm>
              <a:off x="512400" y="1484400"/>
              <a:ext cx="848745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US" sz="2000" dirty="0" smtClean="0"/>
                <a:t> Exemplary findings </a:t>
              </a:r>
              <a:br>
                <a:rPr lang="en-US" sz="2000" dirty="0" smtClean="0"/>
              </a:br>
              <a:r>
                <a:rPr lang="en-US" sz="2000" dirty="0" smtClean="0"/>
                <a:t>   for individuals: head joystick without driving assistance (B5)</a:t>
              </a:r>
            </a:p>
          </p:txBody>
        </p:sp>
        <p:pic>
          <p:nvPicPr>
            <p:cNvPr id="33" name="Picture 6" descr="C:\Users\Christian Mandel\Papers\T2 Final Evaluation\figures\png\A5_HandJoystickTrajectories.png"/>
            <p:cNvPicPr>
              <a:picLocks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18000" y="2268000"/>
              <a:ext cx="4957200" cy="292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6" descr="C:\Users\Christian Mandel\Papers\T2 Final Evaluation\figures\png\A5_HandJoystickTrajectories.png"/>
            <p:cNvPicPr>
              <a:picLocks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58800" y="3376800"/>
              <a:ext cx="4939200" cy="3456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2076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24312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858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Ongoing/Future Work</a:t>
            </a:r>
            <a:endParaRPr lang="en-US" sz="1600" b="1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858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3D Driving Assistance I</a:t>
            </a:r>
            <a:endParaRPr lang="en-US" sz="1600" b="1" dirty="0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60361" y="1332000"/>
            <a:ext cx="8487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Motivation: several obstructions invisible for </a:t>
            </a:r>
            <a:br>
              <a:rPr lang="en-US" sz="2000" dirty="0" smtClean="0"/>
            </a:br>
            <a:r>
              <a:rPr lang="en-US" sz="2000" dirty="0" smtClean="0"/>
              <a:t>	         ground-parallel scan plane</a:t>
            </a:r>
          </a:p>
        </p:txBody>
      </p:sp>
      <p:pic>
        <p:nvPicPr>
          <p:cNvPr id="8" name="Picture 2" descr="C:\Users\Christian Mandel\Papers\T2 Final Evaluation\figures\headJoystickInRampObstacl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4509" y="2464744"/>
            <a:ext cx="5016329" cy="3343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ruppieren 91"/>
          <p:cNvGrpSpPr/>
          <p:nvPr/>
        </p:nvGrpSpPr>
        <p:grpSpPr>
          <a:xfrm>
            <a:off x="5597047" y="2343618"/>
            <a:ext cx="3320357" cy="3820190"/>
            <a:chOff x="5572282" y="2139444"/>
            <a:chExt cx="3320357" cy="3820190"/>
          </a:xfrm>
        </p:grpSpPr>
        <p:grpSp>
          <p:nvGrpSpPr>
            <p:cNvPr id="55" name="Gruppieren 54"/>
            <p:cNvGrpSpPr/>
            <p:nvPr/>
          </p:nvGrpSpPr>
          <p:grpSpPr>
            <a:xfrm>
              <a:off x="5572282" y="2139444"/>
              <a:ext cx="3255264" cy="945661"/>
              <a:chOff x="4586630" y="2555081"/>
              <a:chExt cx="3255264" cy="945661"/>
            </a:xfrm>
          </p:grpSpPr>
          <p:cxnSp>
            <p:nvCxnSpPr>
              <p:cNvPr id="9" name="Gerade Verbindung 8"/>
              <p:cNvCxnSpPr/>
              <p:nvPr/>
            </p:nvCxnSpPr>
            <p:spPr>
              <a:xfrm>
                <a:off x="4586630" y="3452774"/>
                <a:ext cx="3255264" cy="365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9"/>
              <p:cNvCxnSpPr/>
              <p:nvPr/>
            </p:nvCxnSpPr>
            <p:spPr>
              <a:xfrm flipV="1">
                <a:off x="4979194" y="3135704"/>
                <a:ext cx="1188799" cy="32187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/>
              <p:nvPr/>
            </p:nvCxnSpPr>
            <p:spPr>
              <a:xfrm>
                <a:off x="6159707" y="3137437"/>
                <a:ext cx="129614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/>
            </p:nvCxnSpPr>
            <p:spPr>
              <a:xfrm flipH="1">
                <a:off x="7426125" y="2845594"/>
                <a:ext cx="22425" cy="6551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Ellipse 32"/>
              <p:cNvSpPr/>
              <p:nvPr/>
            </p:nvSpPr>
            <p:spPr>
              <a:xfrm>
                <a:off x="5147153" y="3019404"/>
                <a:ext cx="312068" cy="3141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5755935" y="3032449"/>
                <a:ext cx="156034" cy="157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6" name="Gerade Verbindung 35"/>
              <p:cNvCxnSpPr/>
              <p:nvPr/>
            </p:nvCxnSpPr>
            <p:spPr>
              <a:xfrm flipV="1">
                <a:off x="5454002" y="3131343"/>
                <a:ext cx="384823" cy="103841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 flipV="1">
                <a:off x="5375421" y="2921793"/>
                <a:ext cx="418160" cy="118128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/>
            </p:nvCxnSpPr>
            <p:spPr>
              <a:xfrm flipH="1" flipV="1">
                <a:off x="5781675" y="2919412"/>
                <a:ext cx="52388" cy="202406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/>
            </p:nvCxnSpPr>
            <p:spPr>
              <a:xfrm flipH="1" flipV="1">
                <a:off x="5079206" y="2626518"/>
                <a:ext cx="116682" cy="43100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Freihandform 44"/>
              <p:cNvSpPr/>
              <p:nvPr/>
            </p:nvSpPr>
            <p:spPr>
              <a:xfrm>
                <a:off x="5074444" y="2621295"/>
                <a:ext cx="710578" cy="352136"/>
              </a:xfrm>
              <a:custGeom>
                <a:avLst/>
                <a:gdLst>
                  <a:gd name="connsiteX0" fmla="*/ 0 w 710578"/>
                  <a:gd name="connsiteY0" fmla="*/ 5224 h 352136"/>
                  <a:gd name="connsiteX1" fmla="*/ 54769 w 710578"/>
                  <a:gd name="connsiteY1" fmla="*/ 461 h 352136"/>
                  <a:gd name="connsiteX2" fmla="*/ 109538 w 710578"/>
                  <a:gd name="connsiteY2" fmla="*/ 14749 h 352136"/>
                  <a:gd name="connsiteX3" fmla="*/ 150019 w 710578"/>
                  <a:gd name="connsiteY3" fmla="*/ 129049 h 352136"/>
                  <a:gd name="connsiteX4" fmla="*/ 176213 w 710578"/>
                  <a:gd name="connsiteY4" fmla="*/ 267161 h 352136"/>
                  <a:gd name="connsiteX5" fmla="*/ 214313 w 710578"/>
                  <a:gd name="connsiteY5" fmla="*/ 338599 h 352136"/>
                  <a:gd name="connsiteX6" fmla="*/ 276225 w 710578"/>
                  <a:gd name="connsiteY6" fmla="*/ 350505 h 352136"/>
                  <a:gd name="connsiteX7" fmla="*/ 404813 w 710578"/>
                  <a:gd name="connsiteY7" fmla="*/ 317168 h 352136"/>
                  <a:gd name="connsiteX8" fmla="*/ 538163 w 710578"/>
                  <a:gd name="connsiteY8" fmla="*/ 283830 h 352136"/>
                  <a:gd name="connsiteX9" fmla="*/ 645319 w 710578"/>
                  <a:gd name="connsiteY9" fmla="*/ 260018 h 352136"/>
                  <a:gd name="connsiteX10" fmla="*/ 704850 w 710578"/>
                  <a:gd name="connsiteY10" fmla="*/ 271924 h 352136"/>
                  <a:gd name="connsiteX11" fmla="*/ 704850 w 710578"/>
                  <a:gd name="connsiteY11" fmla="*/ 324311 h 35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0578" h="352136">
                    <a:moveTo>
                      <a:pt x="0" y="5224"/>
                    </a:moveTo>
                    <a:cubicBezTo>
                      <a:pt x="18256" y="2048"/>
                      <a:pt x="36513" y="-1127"/>
                      <a:pt x="54769" y="461"/>
                    </a:cubicBezTo>
                    <a:cubicBezTo>
                      <a:pt x="73025" y="2048"/>
                      <a:pt x="93663" y="-6682"/>
                      <a:pt x="109538" y="14749"/>
                    </a:cubicBezTo>
                    <a:cubicBezTo>
                      <a:pt x="125413" y="36180"/>
                      <a:pt x="138907" y="86980"/>
                      <a:pt x="150019" y="129049"/>
                    </a:cubicBezTo>
                    <a:cubicBezTo>
                      <a:pt x="161131" y="171118"/>
                      <a:pt x="165497" y="232236"/>
                      <a:pt x="176213" y="267161"/>
                    </a:cubicBezTo>
                    <a:cubicBezTo>
                      <a:pt x="186929" y="302086"/>
                      <a:pt x="197645" y="324708"/>
                      <a:pt x="214313" y="338599"/>
                    </a:cubicBezTo>
                    <a:cubicBezTo>
                      <a:pt x="230981" y="352490"/>
                      <a:pt x="244475" y="354077"/>
                      <a:pt x="276225" y="350505"/>
                    </a:cubicBezTo>
                    <a:cubicBezTo>
                      <a:pt x="307975" y="346933"/>
                      <a:pt x="404813" y="317168"/>
                      <a:pt x="404813" y="317168"/>
                    </a:cubicBezTo>
                    <a:lnTo>
                      <a:pt x="538163" y="283830"/>
                    </a:lnTo>
                    <a:cubicBezTo>
                      <a:pt x="578247" y="274305"/>
                      <a:pt x="617538" y="262002"/>
                      <a:pt x="645319" y="260018"/>
                    </a:cubicBezTo>
                    <a:cubicBezTo>
                      <a:pt x="673100" y="258034"/>
                      <a:pt x="694928" y="261209"/>
                      <a:pt x="704850" y="271924"/>
                    </a:cubicBezTo>
                    <a:cubicBezTo>
                      <a:pt x="714772" y="282639"/>
                      <a:pt x="709811" y="303475"/>
                      <a:pt x="704850" y="32431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8" name="Gerade Verbindung 47"/>
              <p:cNvCxnSpPr>
                <a:stCxn id="34" idx="0"/>
              </p:cNvCxnSpPr>
              <p:nvPr/>
            </p:nvCxnSpPr>
            <p:spPr>
              <a:xfrm flipV="1">
                <a:off x="5833952" y="2555081"/>
                <a:ext cx="1990836" cy="477368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Gerade Verbindung 57"/>
            <p:cNvCxnSpPr/>
            <p:nvPr/>
          </p:nvCxnSpPr>
          <p:spPr>
            <a:xfrm flipV="1">
              <a:off x="5594053" y="4322618"/>
              <a:ext cx="1317386" cy="188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uppieren 69"/>
            <p:cNvGrpSpPr/>
            <p:nvPr/>
          </p:nvGrpSpPr>
          <p:grpSpPr>
            <a:xfrm rot="775472">
              <a:off x="5737482" y="3800010"/>
              <a:ext cx="2750344" cy="778499"/>
              <a:chOff x="6153119" y="3467502"/>
              <a:chExt cx="2750344" cy="778499"/>
            </a:xfrm>
          </p:grpSpPr>
          <p:sp>
            <p:nvSpPr>
              <p:cNvPr id="62" name="Ellipse 61"/>
              <p:cNvSpPr/>
              <p:nvPr/>
            </p:nvSpPr>
            <p:spPr>
              <a:xfrm>
                <a:off x="6225828" y="3931825"/>
                <a:ext cx="312068" cy="3141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6834610" y="3944870"/>
                <a:ext cx="156034" cy="157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64" name="Gerade Verbindung 63"/>
              <p:cNvCxnSpPr/>
              <p:nvPr/>
            </p:nvCxnSpPr>
            <p:spPr>
              <a:xfrm flipV="1">
                <a:off x="6532677" y="4043764"/>
                <a:ext cx="384823" cy="103841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/>
              <p:cNvCxnSpPr/>
              <p:nvPr/>
            </p:nvCxnSpPr>
            <p:spPr>
              <a:xfrm flipV="1">
                <a:off x="6454096" y="3834214"/>
                <a:ext cx="418160" cy="118128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/>
              <p:nvPr/>
            </p:nvCxnSpPr>
            <p:spPr>
              <a:xfrm flipH="1" flipV="1">
                <a:off x="6860350" y="3831833"/>
                <a:ext cx="52388" cy="202406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/>
              <p:cNvCxnSpPr/>
              <p:nvPr/>
            </p:nvCxnSpPr>
            <p:spPr>
              <a:xfrm flipH="1" flipV="1">
                <a:off x="6157881" y="3538939"/>
                <a:ext cx="116682" cy="43100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reihandform 67"/>
              <p:cNvSpPr/>
              <p:nvPr/>
            </p:nvSpPr>
            <p:spPr>
              <a:xfrm>
                <a:off x="6153119" y="3533716"/>
                <a:ext cx="710578" cy="352136"/>
              </a:xfrm>
              <a:custGeom>
                <a:avLst/>
                <a:gdLst>
                  <a:gd name="connsiteX0" fmla="*/ 0 w 710578"/>
                  <a:gd name="connsiteY0" fmla="*/ 5224 h 352136"/>
                  <a:gd name="connsiteX1" fmla="*/ 54769 w 710578"/>
                  <a:gd name="connsiteY1" fmla="*/ 461 h 352136"/>
                  <a:gd name="connsiteX2" fmla="*/ 109538 w 710578"/>
                  <a:gd name="connsiteY2" fmla="*/ 14749 h 352136"/>
                  <a:gd name="connsiteX3" fmla="*/ 150019 w 710578"/>
                  <a:gd name="connsiteY3" fmla="*/ 129049 h 352136"/>
                  <a:gd name="connsiteX4" fmla="*/ 176213 w 710578"/>
                  <a:gd name="connsiteY4" fmla="*/ 267161 h 352136"/>
                  <a:gd name="connsiteX5" fmla="*/ 214313 w 710578"/>
                  <a:gd name="connsiteY5" fmla="*/ 338599 h 352136"/>
                  <a:gd name="connsiteX6" fmla="*/ 276225 w 710578"/>
                  <a:gd name="connsiteY6" fmla="*/ 350505 h 352136"/>
                  <a:gd name="connsiteX7" fmla="*/ 404813 w 710578"/>
                  <a:gd name="connsiteY7" fmla="*/ 317168 h 352136"/>
                  <a:gd name="connsiteX8" fmla="*/ 538163 w 710578"/>
                  <a:gd name="connsiteY8" fmla="*/ 283830 h 352136"/>
                  <a:gd name="connsiteX9" fmla="*/ 645319 w 710578"/>
                  <a:gd name="connsiteY9" fmla="*/ 260018 h 352136"/>
                  <a:gd name="connsiteX10" fmla="*/ 704850 w 710578"/>
                  <a:gd name="connsiteY10" fmla="*/ 271924 h 352136"/>
                  <a:gd name="connsiteX11" fmla="*/ 704850 w 710578"/>
                  <a:gd name="connsiteY11" fmla="*/ 324311 h 35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0578" h="352136">
                    <a:moveTo>
                      <a:pt x="0" y="5224"/>
                    </a:moveTo>
                    <a:cubicBezTo>
                      <a:pt x="18256" y="2048"/>
                      <a:pt x="36513" y="-1127"/>
                      <a:pt x="54769" y="461"/>
                    </a:cubicBezTo>
                    <a:cubicBezTo>
                      <a:pt x="73025" y="2048"/>
                      <a:pt x="93663" y="-6682"/>
                      <a:pt x="109538" y="14749"/>
                    </a:cubicBezTo>
                    <a:cubicBezTo>
                      <a:pt x="125413" y="36180"/>
                      <a:pt x="138907" y="86980"/>
                      <a:pt x="150019" y="129049"/>
                    </a:cubicBezTo>
                    <a:cubicBezTo>
                      <a:pt x="161131" y="171118"/>
                      <a:pt x="165497" y="232236"/>
                      <a:pt x="176213" y="267161"/>
                    </a:cubicBezTo>
                    <a:cubicBezTo>
                      <a:pt x="186929" y="302086"/>
                      <a:pt x="197645" y="324708"/>
                      <a:pt x="214313" y="338599"/>
                    </a:cubicBezTo>
                    <a:cubicBezTo>
                      <a:pt x="230981" y="352490"/>
                      <a:pt x="244475" y="354077"/>
                      <a:pt x="276225" y="350505"/>
                    </a:cubicBezTo>
                    <a:cubicBezTo>
                      <a:pt x="307975" y="346933"/>
                      <a:pt x="404813" y="317168"/>
                      <a:pt x="404813" y="317168"/>
                    </a:cubicBezTo>
                    <a:lnTo>
                      <a:pt x="538163" y="283830"/>
                    </a:lnTo>
                    <a:cubicBezTo>
                      <a:pt x="578247" y="274305"/>
                      <a:pt x="617538" y="262002"/>
                      <a:pt x="645319" y="260018"/>
                    </a:cubicBezTo>
                    <a:cubicBezTo>
                      <a:pt x="673100" y="258034"/>
                      <a:pt x="694928" y="261209"/>
                      <a:pt x="704850" y="271924"/>
                    </a:cubicBezTo>
                    <a:cubicBezTo>
                      <a:pt x="714772" y="282639"/>
                      <a:pt x="709811" y="303475"/>
                      <a:pt x="704850" y="32431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69" name="Gerade Verbindung 68"/>
              <p:cNvCxnSpPr>
                <a:stCxn id="63" idx="0"/>
              </p:cNvCxnSpPr>
              <p:nvPr/>
            </p:nvCxnSpPr>
            <p:spPr>
              <a:xfrm flipV="1">
                <a:off x="6912627" y="3467502"/>
                <a:ext cx="1990836" cy="477368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Gerade Verbindung 71"/>
            <p:cNvCxnSpPr/>
            <p:nvPr/>
          </p:nvCxnSpPr>
          <p:spPr>
            <a:xfrm flipV="1">
              <a:off x="7575253" y="4308763"/>
              <a:ext cx="1317386" cy="188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/>
          </p:nvCxnSpPr>
          <p:spPr>
            <a:xfrm>
              <a:off x="6932006" y="4646244"/>
              <a:ext cx="656326" cy="88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>
              <a:off x="6891988" y="4309344"/>
              <a:ext cx="61262" cy="34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>
            <a:xfrm flipH="1">
              <a:off x="7565232" y="4312444"/>
              <a:ext cx="30956" cy="3500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/>
          </p:nvCxnSpPr>
          <p:spPr>
            <a:xfrm flipV="1">
              <a:off x="5622628" y="5667375"/>
              <a:ext cx="3264197" cy="361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uppieren 81"/>
            <p:cNvGrpSpPr/>
            <p:nvPr/>
          </p:nvGrpSpPr>
          <p:grpSpPr>
            <a:xfrm rot="775472">
              <a:off x="5680332" y="5181135"/>
              <a:ext cx="2750344" cy="778499"/>
              <a:chOff x="6153119" y="3467502"/>
              <a:chExt cx="2750344" cy="778499"/>
            </a:xfrm>
          </p:grpSpPr>
          <p:sp>
            <p:nvSpPr>
              <p:cNvPr id="83" name="Ellipse 82"/>
              <p:cNvSpPr/>
              <p:nvPr/>
            </p:nvSpPr>
            <p:spPr>
              <a:xfrm>
                <a:off x="6225828" y="3931825"/>
                <a:ext cx="312068" cy="3141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6834610" y="3944870"/>
                <a:ext cx="156034" cy="157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85" name="Gerade Verbindung 84"/>
              <p:cNvCxnSpPr/>
              <p:nvPr/>
            </p:nvCxnSpPr>
            <p:spPr>
              <a:xfrm flipV="1">
                <a:off x="6532677" y="4043764"/>
                <a:ext cx="384823" cy="103841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85"/>
              <p:cNvCxnSpPr/>
              <p:nvPr/>
            </p:nvCxnSpPr>
            <p:spPr>
              <a:xfrm flipV="1">
                <a:off x="6454096" y="3834214"/>
                <a:ext cx="418160" cy="118128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86"/>
              <p:cNvCxnSpPr/>
              <p:nvPr/>
            </p:nvCxnSpPr>
            <p:spPr>
              <a:xfrm flipH="1" flipV="1">
                <a:off x="6860350" y="3831833"/>
                <a:ext cx="52388" cy="202406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87"/>
              <p:cNvCxnSpPr/>
              <p:nvPr/>
            </p:nvCxnSpPr>
            <p:spPr>
              <a:xfrm flipH="1" flipV="1">
                <a:off x="6157881" y="3538939"/>
                <a:ext cx="116682" cy="43100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reihandform 88"/>
              <p:cNvSpPr/>
              <p:nvPr/>
            </p:nvSpPr>
            <p:spPr>
              <a:xfrm>
                <a:off x="6153119" y="3533716"/>
                <a:ext cx="710578" cy="352136"/>
              </a:xfrm>
              <a:custGeom>
                <a:avLst/>
                <a:gdLst>
                  <a:gd name="connsiteX0" fmla="*/ 0 w 710578"/>
                  <a:gd name="connsiteY0" fmla="*/ 5224 h 352136"/>
                  <a:gd name="connsiteX1" fmla="*/ 54769 w 710578"/>
                  <a:gd name="connsiteY1" fmla="*/ 461 h 352136"/>
                  <a:gd name="connsiteX2" fmla="*/ 109538 w 710578"/>
                  <a:gd name="connsiteY2" fmla="*/ 14749 h 352136"/>
                  <a:gd name="connsiteX3" fmla="*/ 150019 w 710578"/>
                  <a:gd name="connsiteY3" fmla="*/ 129049 h 352136"/>
                  <a:gd name="connsiteX4" fmla="*/ 176213 w 710578"/>
                  <a:gd name="connsiteY4" fmla="*/ 267161 h 352136"/>
                  <a:gd name="connsiteX5" fmla="*/ 214313 w 710578"/>
                  <a:gd name="connsiteY5" fmla="*/ 338599 h 352136"/>
                  <a:gd name="connsiteX6" fmla="*/ 276225 w 710578"/>
                  <a:gd name="connsiteY6" fmla="*/ 350505 h 352136"/>
                  <a:gd name="connsiteX7" fmla="*/ 404813 w 710578"/>
                  <a:gd name="connsiteY7" fmla="*/ 317168 h 352136"/>
                  <a:gd name="connsiteX8" fmla="*/ 538163 w 710578"/>
                  <a:gd name="connsiteY8" fmla="*/ 283830 h 352136"/>
                  <a:gd name="connsiteX9" fmla="*/ 645319 w 710578"/>
                  <a:gd name="connsiteY9" fmla="*/ 260018 h 352136"/>
                  <a:gd name="connsiteX10" fmla="*/ 704850 w 710578"/>
                  <a:gd name="connsiteY10" fmla="*/ 271924 h 352136"/>
                  <a:gd name="connsiteX11" fmla="*/ 704850 w 710578"/>
                  <a:gd name="connsiteY11" fmla="*/ 324311 h 35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0578" h="352136">
                    <a:moveTo>
                      <a:pt x="0" y="5224"/>
                    </a:moveTo>
                    <a:cubicBezTo>
                      <a:pt x="18256" y="2048"/>
                      <a:pt x="36513" y="-1127"/>
                      <a:pt x="54769" y="461"/>
                    </a:cubicBezTo>
                    <a:cubicBezTo>
                      <a:pt x="73025" y="2048"/>
                      <a:pt x="93663" y="-6682"/>
                      <a:pt x="109538" y="14749"/>
                    </a:cubicBezTo>
                    <a:cubicBezTo>
                      <a:pt x="125413" y="36180"/>
                      <a:pt x="138907" y="86980"/>
                      <a:pt x="150019" y="129049"/>
                    </a:cubicBezTo>
                    <a:cubicBezTo>
                      <a:pt x="161131" y="171118"/>
                      <a:pt x="165497" y="232236"/>
                      <a:pt x="176213" y="267161"/>
                    </a:cubicBezTo>
                    <a:cubicBezTo>
                      <a:pt x="186929" y="302086"/>
                      <a:pt x="197645" y="324708"/>
                      <a:pt x="214313" y="338599"/>
                    </a:cubicBezTo>
                    <a:cubicBezTo>
                      <a:pt x="230981" y="352490"/>
                      <a:pt x="244475" y="354077"/>
                      <a:pt x="276225" y="350505"/>
                    </a:cubicBezTo>
                    <a:cubicBezTo>
                      <a:pt x="307975" y="346933"/>
                      <a:pt x="404813" y="317168"/>
                      <a:pt x="404813" y="317168"/>
                    </a:cubicBezTo>
                    <a:lnTo>
                      <a:pt x="538163" y="283830"/>
                    </a:lnTo>
                    <a:cubicBezTo>
                      <a:pt x="578247" y="274305"/>
                      <a:pt x="617538" y="262002"/>
                      <a:pt x="645319" y="260018"/>
                    </a:cubicBezTo>
                    <a:cubicBezTo>
                      <a:pt x="673100" y="258034"/>
                      <a:pt x="694928" y="261209"/>
                      <a:pt x="704850" y="271924"/>
                    </a:cubicBezTo>
                    <a:cubicBezTo>
                      <a:pt x="714772" y="282639"/>
                      <a:pt x="709811" y="303475"/>
                      <a:pt x="704850" y="32431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90" name="Gerade Verbindung 89"/>
              <p:cNvCxnSpPr>
                <a:stCxn id="84" idx="0"/>
              </p:cNvCxnSpPr>
              <p:nvPr/>
            </p:nvCxnSpPr>
            <p:spPr>
              <a:xfrm flipV="1">
                <a:off x="6912627" y="3467502"/>
                <a:ext cx="1990836" cy="477368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Ellipse 90"/>
            <p:cNvSpPr/>
            <p:nvPr/>
          </p:nvSpPr>
          <p:spPr>
            <a:xfrm>
              <a:off x="7232140" y="5160926"/>
              <a:ext cx="161456" cy="15321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3" name="Textfeld 92"/>
          <p:cNvSpPr txBox="1">
            <a:spLocks noChangeArrowheads="1"/>
          </p:cNvSpPr>
          <p:nvPr/>
        </p:nvSpPr>
        <p:spPr bwMode="auto">
          <a:xfrm>
            <a:off x="812306" y="5835683"/>
            <a:ext cx="33012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Small ramp boundaries during</a:t>
            </a:r>
            <a:br>
              <a:rPr lang="en-US" sz="2000" dirty="0" smtClean="0"/>
            </a:br>
            <a:r>
              <a:rPr lang="en-US" sz="2000" dirty="0" smtClean="0"/>
              <a:t>experimental evaluation</a:t>
            </a:r>
          </a:p>
        </p:txBody>
      </p:sp>
    </p:spTree>
    <p:extLst>
      <p:ext uri="{BB962C8B-B14F-4D97-AF65-F5344CB8AC3E}">
        <p14:creationId xmlns:p14="http://schemas.microsoft.com/office/powerpoint/2010/main" val="1466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752914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858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Ongoing/Future Work</a:t>
            </a:r>
            <a:endParaRPr lang="en-US" sz="1600" b="1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858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3D Driving Assistance II</a:t>
            </a:r>
            <a:endParaRPr lang="en-US" sz="1600" b="1" dirty="0"/>
          </a:p>
        </p:txBody>
      </p:sp>
      <p:pic>
        <p:nvPicPr>
          <p:cNvPr id="3" name="Driving Assistant 3D Proof Of Concep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72816"/>
            <a:ext cx="9144000" cy="4914900"/>
          </a:xfrm>
          <a:prstGeom prst="rect">
            <a:avLst/>
          </a:prstGeom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60361" y="1332000"/>
            <a:ext cx="84874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Proof of concept video</a:t>
            </a:r>
          </a:p>
        </p:txBody>
      </p:sp>
    </p:spTree>
    <p:extLst>
      <p:ext uri="{BB962C8B-B14F-4D97-AF65-F5344CB8AC3E}">
        <p14:creationId xmlns:p14="http://schemas.microsoft.com/office/powerpoint/2010/main" val="21005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48140" y="1133031"/>
            <a:ext cx="3531772" cy="5605226"/>
          </a:xfrm>
          <a:prstGeom prst="rect">
            <a:avLst/>
          </a:prstGeom>
          <a:solidFill>
            <a:schemeClr val="accent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683568" y="3140968"/>
            <a:ext cx="3039346" cy="603718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61796" y="6172200"/>
            <a:ext cx="3061118" cy="533399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324000" y="1187460"/>
            <a:ext cx="343844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Driving Assistance </a:t>
            </a:r>
            <a:r>
              <a:rPr lang="de-DE" baseline="30000" dirty="0" smtClean="0"/>
              <a:t>1,2,3</a:t>
            </a:r>
            <a:endParaRPr lang="en-GB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Perception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Safety Regions</a:t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User Interfaces </a:t>
            </a:r>
            <a:r>
              <a:rPr lang="en-GB" baseline="30000" dirty="0" smtClean="0"/>
              <a:t>1,2,3</a:t>
            </a:r>
            <a:r>
              <a:rPr lang="en-GB" dirty="0" smtClean="0"/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Hand Joystick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Head Joystick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Brain-Computer Interface </a:t>
            </a:r>
            <a:r>
              <a:rPr lang="de-DE" baseline="30000" dirty="0" smtClean="0"/>
              <a:t>5</a:t>
            </a:r>
            <a:endParaRPr lang="en-GB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Speech Interface </a:t>
            </a:r>
            <a:r>
              <a:rPr lang="de-DE" baseline="30000" dirty="0" smtClean="0"/>
              <a:t>6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Evaluation</a:t>
            </a:r>
            <a:r>
              <a:rPr lang="de-DE" baseline="30000" dirty="0" smtClean="0"/>
              <a:t>1,2,3,4</a:t>
            </a:r>
            <a:endParaRPr lang="en-GB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Setup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Subjects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Procedure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Criteria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Results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Ongoing/Future Work </a:t>
            </a:r>
            <a:r>
              <a:rPr lang="de-DE" baseline="30000" dirty="0" smtClean="0"/>
              <a:t>1,2,3</a:t>
            </a:r>
            <a:r>
              <a:rPr lang="de-DE" dirty="0" smtClean="0"/>
              <a:t>	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3D Driving </a:t>
            </a:r>
            <a:r>
              <a:rPr lang="en-GB" dirty="0" smtClean="0"/>
              <a:t>Assistance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ASSAM Evaluation</a:t>
            </a:r>
            <a:endParaRPr lang="en-GB" dirty="0"/>
          </a:p>
        </p:txBody>
      </p:sp>
      <p:pic>
        <p:nvPicPr>
          <p:cNvPr id="4098" name="Picture 2" descr="D:\Benutzer\Christian\DFKI-HB-Lab\Projects\ASSAM\Dissemination\Conferences and Exhibits\2013 ECMR\figures\T2RollandLow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71" y="1428789"/>
            <a:ext cx="3265664" cy="50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063013" y="1207603"/>
            <a:ext cx="15211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aseline="30000" dirty="0" smtClean="0"/>
              <a:t>1 </a:t>
            </a:r>
            <a:r>
              <a:rPr lang="de-DE" sz="1400" dirty="0" smtClean="0"/>
              <a:t>Bernd Gersdorf</a:t>
            </a:r>
          </a:p>
          <a:p>
            <a:r>
              <a:rPr lang="de-DE" sz="1400" baseline="30000" dirty="0" smtClean="0"/>
              <a:t>2 </a:t>
            </a:r>
            <a:r>
              <a:rPr lang="de-DE" sz="1400" dirty="0" smtClean="0"/>
              <a:t>Christian Mandel</a:t>
            </a:r>
          </a:p>
          <a:p>
            <a:r>
              <a:rPr lang="de-DE" sz="1400" baseline="30000" dirty="0" smtClean="0"/>
              <a:t>3 </a:t>
            </a:r>
            <a:r>
              <a:rPr lang="de-DE" sz="1400" dirty="0" smtClean="0"/>
              <a:t>Thomas Röfer</a:t>
            </a:r>
          </a:p>
          <a:p>
            <a:r>
              <a:rPr lang="de-DE" sz="1400" baseline="30000" dirty="0" smtClean="0"/>
              <a:t>4 </a:t>
            </a:r>
            <a:r>
              <a:rPr lang="de-DE" sz="1400" dirty="0" smtClean="0"/>
              <a:t>Insa Lohmüller</a:t>
            </a:r>
          </a:p>
          <a:p>
            <a:r>
              <a:rPr lang="de-DE" sz="1400" baseline="30000" dirty="0" smtClean="0"/>
              <a:t>5 </a:t>
            </a:r>
            <a:r>
              <a:rPr lang="de-DE" sz="1400" dirty="0" smtClean="0"/>
              <a:t>Thorsten Lüth</a:t>
            </a:r>
          </a:p>
          <a:p>
            <a:r>
              <a:rPr lang="de-DE" sz="1400" baseline="30000" dirty="0" smtClean="0"/>
              <a:t>6 </a:t>
            </a:r>
            <a:r>
              <a:rPr lang="de-DE" sz="1400" dirty="0" smtClean="0"/>
              <a:t>Robert Ross</a:t>
            </a: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045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192542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858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Ongoing/Future Work</a:t>
            </a:r>
            <a:endParaRPr lang="en-US" sz="1600" b="1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858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ASSAM Evaluation</a:t>
            </a:r>
            <a:endParaRPr lang="en-US" sz="1600" b="1" dirty="0"/>
          </a:p>
        </p:txBody>
      </p:sp>
      <p:sp>
        <p:nvSpPr>
          <p:cNvPr id="5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487452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</a:t>
            </a:r>
            <a:r>
              <a:rPr lang="en-US" sz="1900" dirty="0" smtClean="0"/>
              <a:t>ASSAM schedules longitudinal studies @ </a:t>
            </a:r>
          </a:p>
          <a:p>
            <a:pPr lvl="1"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Johanniter in Germany </a:t>
            </a:r>
            <a:br>
              <a:rPr lang="en-US" sz="1900" dirty="0" smtClean="0"/>
            </a:br>
            <a:endParaRPr lang="en-US" sz="1900" dirty="0" smtClean="0"/>
          </a:p>
          <a:p>
            <a:pPr lvl="1"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Bartimeus in the Netherlands</a:t>
            </a:r>
            <a:br>
              <a:rPr lang="en-US" sz="1900" dirty="0" smtClean="0"/>
            </a:br>
            <a:endParaRPr lang="en-US" sz="1900" dirty="0" smtClean="0"/>
          </a:p>
          <a:p>
            <a:pPr lvl="1"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Centre de vida independent in Spain</a:t>
            </a:r>
            <a:br>
              <a:rPr lang="en-US" sz="1900" dirty="0" smtClean="0"/>
            </a:br>
            <a:endParaRPr lang="en-US" sz="1900" dirty="0" smtClean="0"/>
          </a:p>
          <a:p>
            <a:pPr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Evaluation metrics shall include</a:t>
            </a:r>
          </a:p>
          <a:p>
            <a:pPr lvl="1"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Barthel Index of Activities of Daily Living </a:t>
            </a:r>
            <a:r>
              <a:rPr lang="en-US" sz="1900" b="1" baseline="30000" dirty="0" smtClean="0"/>
              <a:t>[Mahoney 1965]</a:t>
            </a:r>
            <a:r>
              <a:rPr lang="en-US" sz="1900" baseline="30000" dirty="0" smtClean="0"/>
              <a:t/>
            </a:r>
            <a:br>
              <a:rPr lang="en-US" sz="1900" baseline="30000" dirty="0" smtClean="0"/>
            </a:br>
            <a:r>
              <a:rPr lang="en-US" sz="1900" baseline="30000" dirty="0" smtClean="0"/>
              <a:t>   </a:t>
            </a:r>
            <a:r>
              <a:rPr lang="en-US" sz="1900" dirty="0" smtClean="0"/>
              <a:t>(nature &amp; intensity of user’s disabilities)</a:t>
            </a:r>
            <a:br>
              <a:rPr lang="en-US" sz="1900" dirty="0" smtClean="0"/>
            </a:br>
            <a:endParaRPr lang="en-US" sz="1900" dirty="0"/>
          </a:p>
          <a:p>
            <a:pPr lvl="1">
              <a:buFont typeface="Arial" charset="0"/>
              <a:buChar char="•"/>
            </a:pPr>
            <a:r>
              <a:rPr lang="en-US" sz="1900" dirty="0" smtClean="0"/>
              <a:t> NASA Task Load Index </a:t>
            </a:r>
            <a:r>
              <a:rPr lang="en-US" sz="1900" b="1" baseline="30000" dirty="0" smtClean="0"/>
              <a:t>[TLX1986]</a:t>
            </a:r>
            <a:r>
              <a:rPr lang="en-US" sz="1900" baseline="30000" dirty="0"/>
              <a:t/>
            </a:r>
            <a:br>
              <a:rPr lang="en-US" sz="1900" baseline="30000" dirty="0"/>
            </a:br>
            <a:r>
              <a:rPr lang="en-US" sz="1900" dirty="0" smtClean="0"/>
              <a:t>  (measure of mental workload)</a:t>
            </a:r>
            <a:br>
              <a:rPr lang="en-US" sz="1900" dirty="0" smtClean="0"/>
            </a:br>
            <a:endParaRPr lang="en-US" sz="1900" dirty="0" smtClean="0"/>
          </a:p>
          <a:p>
            <a:pPr lvl="1">
              <a:buFont typeface="Arial" charset="0"/>
              <a:buChar char="•"/>
            </a:pPr>
            <a:r>
              <a:rPr lang="en-US" sz="1900" dirty="0"/>
              <a:t> </a:t>
            </a:r>
            <a:r>
              <a:rPr lang="en-US" sz="1900" dirty="0" smtClean="0"/>
              <a:t>Device-specific performance criteria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7702676" y="2298967"/>
            <a:ext cx="1047859" cy="876162"/>
            <a:chOff x="7927558" y="5010795"/>
            <a:chExt cx="1047857" cy="876162"/>
          </a:xfrm>
        </p:grpSpPr>
        <p:graphicFrame>
          <p:nvGraphicFramePr>
            <p:cNvPr id="7" name="Objekt 6"/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4197029927"/>
                </p:ext>
              </p:extLst>
            </p:nvPr>
          </p:nvGraphicFramePr>
          <p:xfrm>
            <a:off x="7927558" y="5011105"/>
            <a:ext cx="920365" cy="7869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7" name="Acrobat Document" r:id="rId3" imgW="3285941" imgH="2809763" progId="AcroExch.Document.11">
                    <p:embed/>
                  </p:oleObj>
                </mc:Choice>
                <mc:Fallback>
                  <p:oleObj name="Acrobat Document" r:id="rId3" imgW="3285941" imgH="2809763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927558" y="5011105"/>
                          <a:ext cx="920365" cy="7869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hteck 7"/>
            <p:cNvSpPr/>
            <p:nvPr userDrawn="1"/>
          </p:nvSpPr>
          <p:spPr>
            <a:xfrm>
              <a:off x="8878242" y="5010795"/>
              <a:ext cx="72008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 rot="16200000">
              <a:off x="8463800" y="5375341"/>
              <a:ext cx="72008" cy="951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507737" y="1845359"/>
            <a:ext cx="1563370" cy="1751072"/>
            <a:chOff x="6988194" y="2498502"/>
            <a:chExt cx="1563370" cy="1751072"/>
          </a:xfrm>
        </p:grpSpPr>
        <p:pic>
          <p:nvPicPr>
            <p:cNvPr id="7170" name="Picture 2" descr="D:\Benutzer\Christian\DFKI-HB-Lab\Proposals\ASSAM\Logos\Bartiméus liggend verklein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856" y="3149665"/>
              <a:ext cx="1529132" cy="411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D:\Benutzer\Christian\DFKI-HB-Lab\Proposals\ASSAM\Logos\Johanniter_Unfall_Hilfe_Claim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855" y="2498502"/>
              <a:ext cx="1544709" cy="510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1" descr="C:\Users\Christian Mandel\dfki-hb-repository\Proposals\ASSAM\Logos\cvi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194" y="3645024"/>
              <a:ext cx="1504444" cy="60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3" name="Picture 5" descr="D:\Benutzer\Christian\DFKI-HB-Lab\Projects\ASSAM\Dissemination\Conferences and Exhibits\2013 ECMR\figures\T2RollandLowR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394" y="4832176"/>
            <a:ext cx="1168190" cy="18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Benutzer\Christian\DFKI-HB-Lab\Projects\ASSAM\Dissemination\Conferences and Exhibits\2013 ECMR\figures\NavigationAidRollat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24" y="4832176"/>
            <a:ext cx="1168191" cy="18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enutzer\Christian\DFKI-HB-Lab\Projects\ASSAM\Dissemination\Conferences and Exhibits\2013 ECMR\figures\T2RollandLow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5444"/>
            <a:ext cx="3265664" cy="50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4139953" y="1595903"/>
            <a:ext cx="500404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b="1" dirty="0"/>
              <a:t>[Fed2010]</a:t>
            </a:r>
            <a:r>
              <a:rPr lang="en-US" sz="1200" dirty="0"/>
              <a:t> </a:t>
            </a:r>
            <a:r>
              <a:rPr lang="es-ES_tradnl" sz="1200" dirty="0" smtClean="0"/>
              <a:t>“Reglamento De Slalom En silla Ruedas 2009-2012”, Federacion Espanola de Deportes de Paraliticos Cerebrales, 2010</a:t>
            </a:r>
            <a:r>
              <a:rPr lang="es-ES_tradnl" sz="1200" dirty="0" smtClean="0"/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_tradnl" sz="1200" b="1" dirty="0" smtClean="0"/>
              <a:t>[Mahoney1965]</a:t>
            </a:r>
            <a:r>
              <a:rPr lang="es-ES_tradnl" sz="1200" dirty="0" smtClean="0"/>
              <a:t> “Functional evaluation: the barthel index” in Maryland State Medical Journal, 14, 56-61, 1965.</a:t>
            </a:r>
            <a:endParaRPr lang="es-ES_tradnl" sz="12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smtClean="0"/>
              <a:t>[Mandel2006]</a:t>
            </a:r>
            <a:r>
              <a:rPr lang="en-US" sz="1200" dirty="0" smtClean="0"/>
              <a:t> “Robot Navigation based on the Mapping of Coarse Qualitative Route Descriptions to Route Graphs” in Proc. Of the 2006 Intl. Conf. on Intelligent Robots and Systems, 2006.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smtClean="0"/>
              <a:t>[Mandel2007]</a:t>
            </a:r>
            <a:r>
              <a:rPr lang="en-US" sz="1200" dirty="0" smtClean="0"/>
              <a:t> “Comparison of Wheelchair User Interfaces for the Paralyzed: Head-Joystick vs. Verbal Path Selection from an offered Route-Set” in Proceedings of the 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European Conf. on Mobile Robots, 2007.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smtClean="0"/>
              <a:t>[Mandel2009a] </a:t>
            </a:r>
            <a:r>
              <a:rPr lang="en-US" sz="1200" dirty="0" smtClean="0"/>
              <a:t>“Controlling an Automated Wheelchair via Joystick/Head-Joystick Supported by Smart Driving Assistance” in Proc. of the 2009 Intl. Conf. on Rehabilitation Robotics, 2009. </a:t>
            </a:r>
            <a:endParaRPr lang="en-US" sz="12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smtClean="0"/>
              <a:t>[Mandel2009b]</a:t>
            </a:r>
            <a:r>
              <a:rPr lang="en-US" sz="1200" dirty="0" smtClean="0"/>
              <a:t> “Navigating a Smart Wheelchair with a Brain-Computer Interface Interpreting Steady-State Visual Evoked Potentials” in Proc. of the 2009 Intl. Conf. on Intelligent Robots and Systems, 2009</a:t>
            </a:r>
            <a:r>
              <a:rPr lang="en-US" sz="1200" dirty="0" smtClean="0"/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smtClean="0"/>
              <a:t>[TLX1986]</a:t>
            </a:r>
            <a:r>
              <a:rPr lang="en-US" sz="1200" dirty="0" smtClean="0"/>
              <a:t> “NASA Task Load Index (TLX) v. 1.0 Manual”</a:t>
            </a:r>
            <a:endParaRPr lang="en-US" sz="1200" b="1" dirty="0" smtClean="0"/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895717" y="1084275"/>
            <a:ext cx="3960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References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70303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488757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Introduction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B3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User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Driving Assistance</a:t>
            </a:r>
            <a:endParaRPr lang="en-US" sz="1600" b="1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Perception</a:t>
            </a:r>
            <a:endParaRPr lang="en-US" sz="1600" b="1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66600" y="2672430"/>
            <a:ext cx="4438800" cy="3042000"/>
            <a:chOff x="1446354" y="2378654"/>
            <a:chExt cx="6173003" cy="4232327"/>
          </a:xfrm>
        </p:grpSpPr>
        <p:pic>
          <p:nvPicPr>
            <p:cNvPr id="5" name="Picture 2" descr="C:\Users\Christian Mandel\Papers\T2 Final Evaluation\IROS2012 workshop\Talk\figures\scanPoints.png"/>
            <p:cNvPicPr>
              <a:picLocks noChangeArrowheads="1"/>
            </p:cNvPicPr>
            <p:nvPr/>
          </p:nvPicPr>
          <p:blipFill>
            <a:blip r:embed="rId2" cstate="print"/>
            <a:srcRect l="17887" r="789"/>
            <a:stretch>
              <a:fillRect/>
            </a:stretch>
          </p:blipFill>
          <p:spPr bwMode="auto">
            <a:xfrm>
              <a:off x="1446354" y="2378654"/>
              <a:ext cx="6173003" cy="42323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9" name="Gerade Verbindung mit Pfeil 8"/>
            <p:cNvCxnSpPr/>
            <p:nvPr/>
          </p:nvCxnSpPr>
          <p:spPr>
            <a:xfrm>
              <a:off x="3932981" y="4535558"/>
              <a:ext cx="865355" cy="461955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4630689" y="2671167"/>
            <a:ext cx="4438091" cy="3043263"/>
            <a:chOff x="9252520" y="1484783"/>
            <a:chExt cx="6174000" cy="4233600"/>
          </a:xfrm>
        </p:grpSpPr>
        <p:pic>
          <p:nvPicPr>
            <p:cNvPr id="6" name="Picture 1" descr="C:\Users\Christian Mandel\Papers\T2 Final Evaluation\IROS2012 workshop\Talk\figures\evidenceGrid.png"/>
            <p:cNvPicPr>
              <a:picLocks noChangeArrowheads="1"/>
            </p:cNvPicPr>
            <p:nvPr/>
          </p:nvPicPr>
          <p:blipFill>
            <a:blip r:embed="rId3" cstate="print"/>
            <a:srcRect l="12618" r="11566"/>
            <a:stretch>
              <a:fillRect/>
            </a:stretch>
          </p:blipFill>
          <p:spPr bwMode="auto">
            <a:xfrm>
              <a:off x="9252520" y="1484783"/>
              <a:ext cx="6174000" cy="4233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11" name="Gerade Verbindung mit Pfeil 10"/>
            <p:cNvCxnSpPr/>
            <p:nvPr/>
          </p:nvCxnSpPr>
          <p:spPr>
            <a:xfrm>
              <a:off x="12344784" y="3635037"/>
              <a:ext cx="865355" cy="461955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feld 12"/>
          <p:cNvSpPr txBox="1"/>
          <p:nvPr/>
        </p:nvSpPr>
        <p:spPr>
          <a:xfrm>
            <a:off x="632919" y="5840782"/>
            <a:ext cx="330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2D laser range finder readings</a:t>
            </a:r>
            <a:endParaRPr lang="en-GB" sz="2000" dirty="0"/>
          </a:p>
        </p:txBody>
      </p:sp>
      <p:sp>
        <p:nvSpPr>
          <p:cNvPr id="14" name="Textfeld 13"/>
          <p:cNvSpPr txBox="1"/>
          <p:nvPr/>
        </p:nvSpPr>
        <p:spPr>
          <a:xfrm>
            <a:off x="4851655" y="5840782"/>
            <a:ext cx="3996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Local occupancy grid integrated over</a:t>
            </a:r>
            <a:br>
              <a:rPr lang="en-GB" sz="2000" dirty="0" smtClean="0"/>
            </a:br>
            <a:r>
              <a:rPr lang="en-GB" sz="2000" dirty="0" smtClean="0"/>
              <a:t>history of lrf readings &amp; odometry</a:t>
            </a:r>
            <a:endParaRPr lang="en-GB" sz="2000" dirty="0"/>
          </a:p>
        </p:txBody>
      </p:sp>
      <p:sp>
        <p:nvSpPr>
          <p:cNvPr id="15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487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Sick S300 sensing 12cm above ground with 270° opening angle each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Wheel encoders with 2mm driving distance/tick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168461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Introduction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B3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</a:rPr>
                        <a:t>User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Driving Assistance</a:t>
            </a:r>
            <a:endParaRPr lang="en-US" sz="1600" b="1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Safety Regions</a:t>
            </a:r>
            <a:endParaRPr lang="en-US" sz="1600" b="1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4583696" y="1261102"/>
            <a:ext cx="4538531" cy="5531530"/>
            <a:chOff x="5297962" y="2170108"/>
            <a:chExt cx="3770559" cy="4595531"/>
          </a:xfrm>
        </p:grpSpPr>
        <p:grpSp>
          <p:nvGrpSpPr>
            <p:cNvPr id="9" name="Gruppieren 8"/>
            <p:cNvGrpSpPr/>
            <p:nvPr/>
          </p:nvGrpSpPr>
          <p:grpSpPr>
            <a:xfrm>
              <a:off x="5297962" y="2170108"/>
              <a:ext cx="3770559" cy="4595531"/>
              <a:chOff x="5297962" y="2170108"/>
              <a:chExt cx="3770559" cy="4595531"/>
            </a:xfrm>
          </p:grpSpPr>
          <p:pic>
            <p:nvPicPr>
              <p:cNvPr id="5" name="Picture 2" descr="C:\Users\Christian Mandel\Papers\T2 Final Evaluation\IROS2012 workshop\Talk\figures\virtualSensors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6200000">
                <a:off x="4885476" y="2582594"/>
                <a:ext cx="4595531" cy="3770559"/>
              </a:xfrm>
              <a:prstGeom prst="rect">
                <a:avLst/>
              </a:prstGeom>
              <a:noFill/>
            </p:spPr>
          </p:pic>
          <p:sp>
            <p:nvSpPr>
              <p:cNvPr id="6" name="Rechteck 5"/>
              <p:cNvSpPr/>
              <p:nvPr/>
            </p:nvSpPr>
            <p:spPr>
              <a:xfrm>
                <a:off x="6732240" y="3717032"/>
                <a:ext cx="170687" cy="15738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" name="Rechteck 6"/>
              <p:cNvSpPr/>
              <p:nvPr/>
            </p:nvSpPr>
            <p:spPr>
              <a:xfrm>
                <a:off x="7444908" y="3790149"/>
                <a:ext cx="170687" cy="15738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Rechteck 7"/>
              <p:cNvSpPr/>
              <p:nvPr/>
            </p:nvSpPr>
            <p:spPr>
              <a:xfrm>
                <a:off x="6897642" y="4439861"/>
                <a:ext cx="628980" cy="872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cxnSp>
          <p:nvCxnSpPr>
            <p:cNvPr id="10" name="Gerade Verbindung mit Pfeil 9"/>
            <p:cNvCxnSpPr/>
            <p:nvPr/>
          </p:nvCxnSpPr>
          <p:spPr>
            <a:xfrm flipV="1">
              <a:off x="7133784" y="3625404"/>
              <a:ext cx="0" cy="67200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 flipV="1">
              <a:off x="7838634" y="3634928"/>
              <a:ext cx="0" cy="67200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flipV="1">
              <a:off x="6481322" y="3639691"/>
              <a:ext cx="0" cy="67200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V="1">
              <a:off x="6486085" y="4449316"/>
              <a:ext cx="0" cy="67200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V="1">
              <a:off x="7838635" y="4449316"/>
              <a:ext cx="0" cy="67200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7138547" y="5173216"/>
              <a:ext cx="0" cy="67200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flipV="1">
              <a:off x="7848159" y="5197029"/>
              <a:ext cx="0" cy="67200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V="1">
              <a:off x="6490847" y="5225604"/>
              <a:ext cx="0" cy="672002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557979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Describe the breaking path defined by:</a:t>
            </a:r>
            <a:br>
              <a:rPr lang="en-US" sz="2000" dirty="0" smtClean="0"/>
            </a:br>
            <a:endParaRPr lang="en-US" sz="2000" dirty="0" smtClean="0"/>
          </a:p>
          <a:p>
            <a:pPr lvl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speed &amp; acceleration (v, v’,</a:t>
            </a:r>
            <a:r>
              <a:rPr 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ω, ω</a:t>
            </a:r>
            <a:r>
              <a:rPr lang="en-US" sz="2000" dirty="0" smtClean="0"/>
              <a:t>’)</a:t>
            </a:r>
            <a:br>
              <a:rPr lang="en-US" sz="2000" dirty="0" smtClean="0"/>
            </a:br>
            <a:endParaRPr lang="en-US" sz="2000" dirty="0" smtClean="0"/>
          </a:p>
          <a:p>
            <a:pPr lvl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latency of command execution</a:t>
            </a:r>
            <a:br>
              <a:rPr lang="en-US" sz="2000" dirty="0" smtClean="0"/>
            </a:br>
            <a:endParaRPr lang="en-US" sz="2000" dirty="0" smtClean="0"/>
          </a:p>
          <a:p>
            <a:pPr lvl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shape of the wheelchair</a:t>
            </a:r>
            <a:br>
              <a:rPr lang="en-US" sz="2000" dirty="0" smtClean="0"/>
            </a:br>
            <a:endParaRPr lang="en-US" sz="2000" dirty="0" smtClean="0"/>
          </a:p>
          <a:p>
            <a:pPr lvl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max. expected errors for </a:t>
            </a:r>
            <a:br>
              <a:rPr lang="en-US" sz="2000" dirty="0" smtClean="0"/>
            </a:br>
            <a:r>
              <a:rPr lang="en-US" sz="2000" dirty="0" smtClean="0"/>
              <a:t>   speed &amp; acceleration</a:t>
            </a:r>
            <a:br>
              <a:rPr lang="en-US" sz="2000" dirty="0" smtClean="0"/>
            </a:br>
            <a:endParaRPr lang="en-US" sz="2000" dirty="0" smtClean="0"/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max. deceleration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094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364524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286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User Interfaces</a:t>
            </a:r>
            <a:endParaRPr lang="en-US" sz="1600" b="1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86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Hand Joystick</a:t>
            </a:r>
            <a:endParaRPr lang="en-US" sz="1600" b="1" dirty="0"/>
          </a:p>
        </p:txBody>
      </p:sp>
      <p:pic>
        <p:nvPicPr>
          <p:cNvPr id="5" name="Picture 3" descr="C:\Users\Christian Mandel\Papers\T2 Final Evaluation\IROS2012 workshop\Talk\figures\joystick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rect">
            <a:avLst/>
          </a:prstGeom>
          <a:noFill/>
        </p:spPr>
      </p:pic>
      <p:sp>
        <p:nvSpPr>
          <p:cNvPr id="6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3160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Translates hand movements into translational and rotational </a:t>
            </a:r>
            <a:r>
              <a:rPr lang="en-US" sz="2000" dirty="0"/>
              <a:t>velocities (v,</a:t>
            </a:r>
            <a:r>
              <a:rPr 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ω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Traditional user interface for wheelchair bound persons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Does not suite certain disabilities, e.g. tetraplegia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</p:txBody>
      </p:sp>
      <p:pic>
        <p:nvPicPr>
          <p:cNvPr id="7" name="Picture 2" descr="C:\Users\Christian Mandel\Papers\T2 Final Evaluation\figures\png\A1_HandJoystickTrajectories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200" y="4597200"/>
            <a:ext cx="2934000" cy="211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7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727488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86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User Interfaces</a:t>
            </a:r>
            <a:endParaRPr lang="en-US" sz="1600" b="1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286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Head Joystick</a:t>
            </a:r>
            <a:endParaRPr lang="en-US" sz="1600" b="1" dirty="0"/>
          </a:p>
        </p:txBody>
      </p:sp>
      <p:pic>
        <p:nvPicPr>
          <p:cNvPr id="7" name="Picture 2" descr="C:\Users\Christian Mandel\Papers\ICORR2009\figures\kopfjoystick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9611" y="5080736"/>
            <a:ext cx="1460311" cy="149292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7659947" y="6504626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[Mandel2009a]</a:t>
            </a:r>
            <a:endParaRPr lang="de-DE" sz="1600" dirty="0"/>
          </a:p>
        </p:txBody>
      </p:sp>
      <p:sp>
        <p:nvSpPr>
          <p:cNvPr id="10" name="Textfeld 6"/>
          <p:cNvSpPr txBox="1">
            <a:spLocks noChangeArrowheads="1"/>
          </p:cNvSpPr>
          <p:nvPr/>
        </p:nvSpPr>
        <p:spPr bwMode="auto">
          <a:xfrm>
            <a:off x="360361" y="1795958"/>
            <a:ext cx="831609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Interprets pitch and roll movements of the user’s head as </a:t>
            </a:r>
            <a:br>
              <a:rPr lang="en-US" sz="2000" dirty="0" smtClean="0"/>
            </a:br>
            <a:r>
              <a:rPr lang="en-US" sz="2000" dirty="0"/>
              <a:t>   translational and rotational velocities </a:t>
            </a:r>
            <a:r>
              <a:rPr lang="en-US" sz="2000" dirty="0" smtClean="0"/>
              <a:t>(v,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ω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Inertial measurement unit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Cable-bound (XSens)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Proprietary (Bluetooth 2.1/4.0)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Dynamic  (roll) dead-zone</a:t>
            </a:r>
          </a:p>
        </p:txBody>
      </p:sp>
      <p:pic>
        <p:nvPicPr>
          <p:cNvPr id="11" name="Picture 2" descr="C:\Users\Christian Mandel\Papers\T2 Final Evaluation\figures\png\A1_HandJoystickTrajectories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8488" y="4598736"/>
            <a:ext cx="2935588" cy="2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0" descr="imuAnimatio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5860" y="2366514"/>
            <a:ext cx="5716544" cy="4573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976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540980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286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User Interfaces</a:t>
            </a:r>
            <a:endParaRPr lang="en-US" sz="1600" b="1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86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Brain-Computer Interface</a:t>
            </a:r>
            <a:endParaRPr lang="en-US" sz="1600" b="1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4954" y="2719161"/>
            <a:ext cx="1584325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2400" dirty="0">
              <a:latin typeface="Times New Roman" pitchFamily="18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758067" y="2719161"/>
            <a:ext cx="1584325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2400" dirty="0">
              <a:latin typeface="Times New Roman" pitchFamily="18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7071179" y="2719161"/>
            <a:ext cx="1584325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2400" dirty="0">
              <a:latin typeface="Times New Roman" pitchFamily="18" charset="0"/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2102304" y="3079524"/>
            <a:ext cx="1584325" cy="215900"/>
          </a:xfrm>
          <a:prstGeom prst="rightArrow">
            <a:avLst>
              <a:gd name="adj1" fmla="val 50000"/>
              <a:gd name="adj2" fmla="val 18345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5413829" y="3079524"/>
            <a:ext cx="1584325" cy="215900"/>
          </a:xfrm>
          <a:prstGeom prst="rightArrow">
            <a:avLst>
              <a:gd name="adj1" fmla="val 50000"/>
              <a:gd name="adj2" fmla="val 18345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 rot="16200000">
            <a:off x="410029" y="4484462"/>
            <a:ext cx="1584325" cy="215900"/>
          </a:xfrm>
          <a:prstGeom prst="rightArrow">
            <a:avLst>
              <a:gd name="adj1" fmla="val 50000"/>
              <a:gd name="adj2" fmla="val 18345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86179" y="4519386"/>
            <a:ext cx="11525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dirty="0" err="1"/>
              <a:t>Raw</a:t>
            </a:r>
            <a:r>
              <a:rPr lang="de-DE" sz="1600" dirty="0"/>
              <a:t> </a:t>
            </a:r>
            <a:r>
              <a:rPr lang="de-DE" sz="1600" dirty="0" err="1"/>
              <a:t>signal</a:t>
            </a:r>
            <a:endParaRPr lang="de-DE" sz="1600" dirty="0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2192338" y="3207202"/>
            <a:ext cx="11525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dirty="0" smtClean="0"/>
              <a:t>Filtered signal</a:t>
            </a:r>
            <a:endParaRPr lang="en-GB" sz="1600" dirty="0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503861" y="3237820"/>
            <a:ext cx="11525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dirty="0" smtClean="0"/>
              <a:t>Feature vector</a:t>
            </a:r>
            <a:endParaRPr lang="en-GB" sz="1600" dirty="0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7533523" y="3992563"/>
            <a:ext cx="1403649" cy="55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dirty="0" smtClean="0"/>
              <a:t>Classification result</a:t>
            </a:r>
            <a:endParaRPr lang="en-GB" sz="1600" dirty="0"/>
          </a:p>
        </p:txBody>
      </p:sp>
      <p:pic>
        <p:nvPicPr>
          <p:cNvPr id="17" name="Picture 25" descr="brain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956" y="5518378"/>
            <a:ext cx="1042987" cy="725487"/>
          </a:xfrm>
          <a:prstGeom prst="rect">
            <a:avLst/>
          </a:prstGeom>
          <a:noFill/>
        </p:spPr>
      </p:pic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373517" y="2812824"/>
            <a:ext cx="1728787" cy="8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b="1" dirty="0" smtClean="0"/>
              <a:t>Minimum energy combination</a:t>
            </a:r>
            <a:endParaRPr lang="en-GB" b="1" dirty="0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3686629" y="2817586"/>
            <a:ext cx="172878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b="1"/>
              <a:t>Generalized squared</a:t>
            </a:r>
            <a:br>
              <a:rPr lang="de-DE" b="1"/>
            </a:br>
            <a:r>
              <a:rPr lang="de-DE" b="1"/>
              <a:t> DFT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6998154" y="2812824"/>
            <a:ext cx="1728788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b="1"/>
              <a:t>Threshold based linear classifier</a:t>
            </a:r>
          </a:p>
        </p:txBody>
      </p:sp>
      <p:pic>
        <p:nvPicPr>
          <p:cNvPr id="21" name="Picture 22" descr="bciHeadAnimation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8555" y="3827918"/>
            <a:ext cx="3012366" cy="242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uppieren 21"/>
          <p:cNvGrpSpPr/>
          <p:nvPr/>
        </p:nvGrpSpPr>
        <p:grpSpPr>
          <a:xfrm>
            <a:off x="4127376" y="5582710"/>
            <a:ext cx="1195258" cy="1278005"/>
            <a:chOff x="6781800" y="4786322"/>
            <a:chExt cx="1719290" cy="1838316"/>
          </a:xfrm>
        </p:grpSpPr>
        <p:pic>
          <p:nvPicPr>
            <p:cNvPr id="23" name="Grafik 1" descr="thorstenWithBCI flipped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29425" y="4905375"/>
              <a:ext cx="15589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hteck 23"/>
            <p:cNvSpPr/>
            <p:nvPr/>
          </p:nvSpPr>
          <p:spPr>
            <a:xfrm>
              <a:off x="6781800" y="4833938"/>
              <a:ext cx="104775" cy="1790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6786578" y="4786322"/>
              <a:ext cx="1714512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AutoShape 18"/>
          <p:cNvSpPr>
            <a:spLocks noChangeArrowheads="1"/>
          </p:cNvSpPr>
          <p:nvPr/>
        </p:nvSpPr>
        <p:spPr bwMode="auto">
          <a:xfrm rot="5400000">
            <a:off x="6760255" y="4312560"/>
            <a:ext cx="1240519" cy="215902"/>
          </a:xfrm>
          <a:prstGeom prst="rightArrow">
            <a:avLst>
              <a:gd name="adj1" fmla="val 50000"/>
              <a:gd name="adj2" fmla="val 18345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 rot="10464890">
            <a:off x="5250543" y="6018665"/>
            <a:ext cx="1584325" cy="215900"/>
          </a:xfrm>
          <a:prstGeom prst="rightArrow">
            <a:avLst>
              <a:gd name="adj1" fmla="val 50000"/>
              <a:gd name="adj2" fmla="val 18345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465238" y="6267677"/>
            <a:ext cx="1861457" cy="55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dirty="0" smtClean="0"/>
              <a:t>Directional </a:t>
            </a:r>
            <a:br>
              <a:rPr lang="en-GB" sz="1600" dirty="0" smtClean="0"/>
            </a:br>
            <a:r>
              <a:rPr lang="en-GB" sz="1600" dirty="0" smtClean="0"/>
              <a:t>driving command</a:t>
            </a:r>
            <a:endParaRPr lang="en-GB" sz="1600" dirty="0"/>
          </a:p>
        </p:txBody>
      </p:sp>
      <p:pic>
        <p:nvPicPr>
          <p:cNvPr id="31" name="Grafik 30" descr="voronoiGrap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56261" y="5111266"/>
            <a:ext cx="1542825" cy="153970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360361" y="1656000"/>
            <a:ext cx="84874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Non-invasive, SSVEP-based brain-computer interface </a:t>
            </a:r>
            <a:br>
              <a:rPr lang="en-US" sz="2000" dirty="0" smtClean="0"/>
            </a:br>
            <a:r>
              <a:rPr lang="en-US" sz="2000" dirty="0" smtClean="0"/>
              <a:t>   generating qualitative</a:t>
            </a:r>
            <a:r>
              <a:rPr lang="en-US" sz="2000" dirty="0"/>
              <a:t> </a:t>
            </a:r>
            <a:r>
              <a:rPr lang="en-US" sz="2000" dirty="0" smtClean="0"/>
              <a:t>directional driving commands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33" name="Rechteck 32"/>
          <p:cNvSpPr/>
          <p:nvPr/>
        </p:nvSpPr>
        <p:spPr>
          <a:xfrm>
            <a:off x="7218808" y="1333195"/>
            <a:ext cx="1908700" cy="45639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</a:t>
            </a:r>
            <a:r>
              <a:rPr lang="en-GB" dirty="0" smtClean="0">
                <a:solidFill>
                  <a:schemeClr val="tx1"/>
                </a:solidFill>
              </a:rPr>
              <a:t>he bigger picture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9947" y="6471969"/>
            <a:ext cx="1470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[Mandel2009b]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3943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529111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286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Brain-Computer Interface</a:t>
            </a:r>
            <a:endParaRPr lang="en-US" sz="1600" b="1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86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User Interfaces</a:t>
            </a:r>
            <a:endParaRPr lang="en-US" sz="1600" b="1" dirty="0"/>
          </a:p>
        </p:txBody>
      </p:sp>
      <p:pic>
        <p:nvPicPr>
          <p:cNvPr id="5" name="Grafik 4" descr="folderSubject2_validTrajectori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" y="2214563"/>
            <a:ext cx="2322513" cy="143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 descr="folderSubject3_validTrajectori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3125" y="2214563"/>
            <a:ext cx="2327275" cy="1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 descr="folderSubject4_validTrajectori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8563" y="2214563"/>
            <a:ext cx="2319337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folderSubject5_validTrajectori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" y="3762375"/>
            <a:ext cx="2319338" cy="142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folderSubject6_validTrajectori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3125" y="3762375"/>
            <a:ext cx="2319338" cy="142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folderSubject8_validTrajectorie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8563" y="3762375"/>
            <a:ext cx="2317750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 descr="folderSubject9_validTrajectori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925" y="5364163"/>
            <a:ext cx="2322513" cy="142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 descr="folderSubject10_validTrajectorie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3125" y="5364163"/>
            <a:ext cx="2319338" cy="142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 descr="folderSubject11_validTrajectorie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78563" y="5364163"/>
            <a:ext cx="2325687" cy="1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360361" y="1795958"/>
            <a:ext cx="84874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Experimental evaluation: 9 subjects / 40 trials / 18 completed</a:t>
            </a:r>
          </a:p>
        </p:txBody>
      </p:sp>
      <p:sp>
        <p:nvSpPr>
          <p:cNvPr id="15" name="Rechteck 14"/>
          <p:cNvSpPr/>
          <p:nvPr/>
        </p:nvSpPr>
        <p:spPr>
          <a:xfrm>
            <a:off x="7218808" y="1333195"/>
            <a:ext cx="1908700" cy="45639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</a:t>
            </a:r>
            <a:r>
              <a:rPr lang="en-GB" dirty="0" smtClean="0">
                <a:solidFill>
                  <a:schemeClr val="tx1"/>
                </a:solidFill>
              </a:rPr>
              <a:t>he bigger picture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2159000" y="1775279"/>
            <a:ext cx="6711950" cy="5005388"/>
            <a:chOff x="1360" y="680"/>
            <a:chExt cx="4228" cy="3153"/>
          </a:xfrm>
        </p:grpSpPr>
        <p:pic>
          <p:nvPicPr>
            <p:cNvPr id="3" name="Picture 45" descr="searchTreeLevel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680"/>
              <a:ext cx="4228" cy="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3804" y="886"/>
              <a:ext cx="52" cy="9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79388" y="4923292"/>
            <a:ext cx="4108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„</a:t>
            </a:r>
            <a:r>
              <a:rPr lang="de-DE" b="1"/>
              <a:t>Turn around,</a:t>
            </a:r>
            <a:r>
              <a:rPr lang="de-DE"/>
              <a:t> </a:t>
            </a:r>
            <a:r>
              <a:rPr lang="de-DE" b="1"/>
              <a:t>drive through the</a:t>
            </a:r>
            <a:br>
              <a:rPr lang="de-DE" b="1"/>
            </a:br>
            <a:r>
              <a:rPr lang="de-DE" b="1"/>
              <a:t>   interaction lab, turn left,</a:t>
            </a:r>
            <a:r>
              <a:rPr lang="de-DE"/>
              <a:t> </a:t>
            </a:r>
            <a:r>
              <a:rPr lang="de-DE" b="1"/>
              <a:t>proceed </a:t>
            </a:r>
            <a:br>
              <a:rPr lang="de-DE" b="1"/>
            </a:br>
            <a:r>
              <a:rPr lang="de-DE" b="1"/>
              <a:t>   to the kitchen and stop at the first </a:t>
            </a:r>
            <a:br>
              <a:rPr lang="de-DE" b="1"/>
            </a:br>
            <a:r>
              <a:rPr lang="de-DE" b="1"/>
              <a:t>   junction to the right.</a:t>
            </a:r>
            <a:r>
              <a:rPr lang="de-DE"/>
              <a:t>“</a:t>
            </a: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4318000" y="4474029"/>
            <a:ext cx="4432300" cy="2209800"/>
            <a:chOff x="2720" y="2380"/>
            <a:chExt cx="2792" cy="1392"/>
          </a:xfrm>
        </p:grpSpPr>
        <p:pic>
          <p:nvPicPr>
            <p:cNvPr id="12" name="Picture 11" descr="mappingOfCRDsToRouteGraphsBase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2380"/>
              <a:ext cx="2792" cy="13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4464" y="2916"/>
              <a:ext cx="164" cy="68"/>
              <a:chOff x="3756" y="3138"/>
              <a:chExt cx="164" cy="68"/>
            </a:xfrm>
          </p:grpSpPr>
          <p:sp>
            <p:nvSpPr>
              <p:cNvPr id="14" name="Oval 15"/>
              <p:cNvSpPr>
                <a:spLocks noChangeArrowheads="1"/>
              </p:cNvSpPr>
              <p:nvPr/>
            </p:nvSpPr>
            <p:spPr bwMode="auto">
              <a:xfrm>
                <a:off x="3756" y="3138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" name="Line 16"/>
              <p:cNvSpPr>
                <a:spLocks noChangeShapeType="1"/>
              </p:cNvSpPr>
              <p:nvPr/>
            </p:nvSpPr>
            <p:spPr bwMode="auto">
              <a:xfrm>
                <a:off x="3824" y="3172"/>
                <a:ext cx="96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16" name="Group 66"/>
          <p:cNvGrpSpPr>
            <a:grpSpLocks/>
          </p:cNvGrpSpPr>
          <p:nvPr/>
        </p:nvGrpSpPr>
        <p:grpSpPr bwMode="auto">
          <a:xfrm>
            <a:off x="152400" y="1775279"/>
            <a:ext cx="8718550" cy="5005388"/>
            <a:chOff x="96" y="680"/>
            <a:chExt cx="5492" cy="3153"/>
          </a:xfrm>
        </p:grpSpPr>
        <p:pic>
          <p:nvPicPr>
            <p:cNvPr id="17" name="Picture 51" descr="searchTreeLevel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680"/>
              <a:ext cx="4228" cy="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52"/>
            <p:cNvSpPr>
              <a:spLocks noChangeArrowheads="1"/>
            </p:cNvSpPr>
            <p:nvPr/>
          </p:nvSpPr>
          <p:spPr bwMode="auto">
            <a:xfrm>
              <a:off x="3806" y="848"/>
              <a:ext cx="50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Rectangle 53"/>
            <p:cNvSpPr>
              <a:spLocks noChangeArrowheads="1"/>
            </p:cNvSpPr>
            <p:nvPr/>
          </p:nvSpPr>
          <p:spPr bwMode="auto">
            <a:xfrm>
              <a:off x="96" y="2556"/>
              <a:ext cx="2550" cy="1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Text Box 54"/>
            <p:cNvSpPr txBox="1">
              <a:spLocks noChangeArrowheads="1"/>
            </p:cNvSpPr>
            <p:nvPr/>
          </p:nvSpPr>
          <p:spPr bwMode="auto">
            <a:xfrm>
              <a:off x="113" y="2663"/>
              <a:ext cx="2588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/>
                <a:t>„</a:t>
              </a:r>
              <a:r>
                <a:rPr lang="de-DE" b="1">
                  <a:solidFill>
                    <a:srgbClr val="00FF00"/>
                  </a:solidFill>
                </a:rPr>
                <a:t>Turn around,</a:t>
              </a:r>
              <a:r>
                <a:rPr lang="de-DE"/>
                <a:t> </a:t>
              </a:r>
              <a:r>
                <a:rPr lang="de-DE" b="1"/>
                <a:t>drive through the</a:t>
              </a:r>
              <a:br>
                <a:rPr lang="de-DE" b="1"/>
              </a:br>
              <a:r>
                <a:rPr lang="de-DE" b="1"/>
                <a:t>   interaction lab, turn left,</a:t>
              </a:r>
              <a:r>
                <a:rPr lang="de-DE"/>
                <a:t> </a:t>
              </a:r>
              <a:r>
                <a:rPr lang="de-DE" b="1"/>
                <a:t>proceed </a:t>
              </a:r>
              <a:br>
                <a:rPr lang="de-DE" b="1"/>
              </a:br>
              <a:r>
                <a:rPr lang="de-DE" b="1"/>
                <a:t>   to the kitchen and stop at the first </a:t>
              </a:r>
              <a:br>
                <a:rPr lang="de-DE" b="1"/>
              </a:br>
              <a:r>
                <a:rPr lang="de-DE" b="1"/>
                <a:t>   junction to the right.</a:t>
              </a:r>
              <a:r>
                <a:rPr lang="de-DE"/>
                <a:t>“</a:t>
              </a:r>
            </a:p>
          </p:txBody>
        </p:sp>
        <p:sp>
          <p:nvSpPr>
            <p:cNvPr id="21" name="Rectangle 55"/>
            <p:cNvSpPr>
              <a:spLocks noChangeArrowheads="1"/>
            </p:cNvSpPr>
            <p:nvPr/>
          </p:nvSpPr>
          <p:spPr bwMode="auto">
            <a:xfrm>
              <a:off x="3784" y="1068"/>
              <a:ext cx="94" cy="9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2" name="Group 64"/>
            <p:cNvGrpSpPr>
              <a:grpSpLocks/>
            </p:cNvGrpSpPr>
            <p:nvPr/>
          </p:nvGrpSpPr>
          <p:grpSpPr bwMode="auto">
            <a:xfrm>
              <a:off x="2720" y="2380"/>
              <a:ext cx="2792" cy="1392"/>
              <a:chOff x="2720" y="2380"/>
              <a:chExt cx="2792" cy="1392"/>
            </a:xfrm>
          </p:grpSpPr>
          <p:grpSp>
            <p:nvGrpSpPr>
              <p:cNvPr id="23" name="Group 56"/>
              <p:cNvGrpSpPr>
                <a:grpSpLocks/>
              </p:cNvGrpSpPr>
              <p:nvPr/>
            </p:nvGrpSpPr>
            <p:grpSpPr bwMode="auto">
              <a:xfrm>
                <a:off x="2720" y="2380"/>
                <a:ext cx="2792" cy="1392"/>
                <a:chOff x="2720" y="2380"/>
                <a:chExt cx="2792" cy="1392"/>
              </a:xfrm>
            </p:grpSpPr>
            <p:pic>
              <p:nvPicPr>
                <p:cNvPr id="27" name="Picture 57" descr="mappingOfCRDsToRouteGraphsBaseMap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20" y="2380"/>
                  <a:ext cx="2792" cy="139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8" name="Group 58"/>
                <p:cNvGrpSpPr>
                  <a:grpSpLocks/>
                </p:cNvGrpSpPr>
                <p:nvPr/>
              </p:nvGrpSpPr>
              <p:grpSpPr bwMode="auto">
                <a:xfrm>
                  <a:off x="4464" y="2916"/>
                  <a:ext cx="164" cy="68"/>
                  <a:chOff x="3756" y="3138"/>
                  <a:chExt cx="164" cy="68"/>
                </a:xfrm>
              </p:grpSpPr>
              <p:sp>
                <p:nvSpPr>
                  <p:cNvPr id="29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4" name="Group 61"/>
              <p:cNvGrpSpPr>
                <a:grpSpLocks/>
              </p:cNvGrpSpPr>
              <p:nvPr/>
            </p:nvGrpSpPr>
            <p:grpSpPr bwMode="auto">
              <a:xfrm rot="11008094">
                <a:off x="4368" y="2915"/>
                <a:ext cx="164" cy="68"/>
                <a:chOff x="3756" y="3138"/>
                <a:chExt cx="164" cy="68"/>
              </a:xfrm>
            </p:grpSpPr>
            <p:sp>
              <p:nvSpPr>
                <p:cNvPr id="25" name="Oval 62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6" name="Line 63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31" name="Group 192"/>
          <p:cNvGrpSpPr>
            <a:grpSpLocks/>
          </p:cNvGrpSpPr>
          <p:nvPr/>
        </p:nvGrpSpPr>
        <p:grpSpPr bwMode="auto">
          <a:xfrm>
            <a:off x="179388" y="1775279"/>
            <a:ext cx="8691562" cy="5005388"/>
            <a:chOff x="113" y="680"/>
            <a:chExt cx="5475" cy="3153"/>
          </a:xfrm>
        </p:grpSpPr>
        <p:pic>
          <p:nvPicPr>
            <p:cNvPr id="32" name="Picture 153" descr="searchTreeLevel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680"/>
              <a:ext cx="4228" cy="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150"/>
            <p:cNvGrpSpPr>
              <a:grpSpLocks/>
            </p:cNvGrpSpPr>
            <p:nvPr/>
          </p:nvGrpSpPr>
          <p:grpSpPr bwMode="auto">
            <a:xfrm>
              <a:off x="2615" y="2331"/>
              <a:ext cx="2897" cy="1441"/>
              <a:chOff x="2615" y="2331"/>
              <a:chExt cx="2897" cy="1441"/>
            </a:xfrm>
          </p:grpSpPr>
          <p:grpSp>
            <p:nvGrpSpPr>
              <p:cNvPr id="55" name="Group 83"/>
              <p:cNvGrpSpPr>
                <a:grpSpLocks/>
              </p:cNvGrpSpPr>
              <p:nvPr/>
            </p:nvGrpSpPr>
            <p:grpSpPr bwMode="auto">
              <a:xfrm>
                <a:off x="2720" y="2380"/>
                <a:ext cx="2792" cy="1392"/>
                <a:chOff x="2720" y="2380"/>
                <a:chExt cx="2792" cy="1392"/>
              </a:xfrm>
            </p:grpSpPr>
            <p:grpSp>
              <p:nvGrpSpPr>
                <p:cNvPr id="104" name="Group 84"/>
                <p:cNvGrpSpPr>
                  <a:grpSpLocks/>
                </p:cNvGrpSpPr>
                <p:nvPr/>
              </p:nvGrpSpPr>
              <p:grpSpPr bwMode="auto">
                <a:xfrm>
                  <a:off x="2720" y="2380"/>
                  <a:ext cx="2792" cy="1392"/>
                  <a:chOff x="2720" y="2380"/>
                  <a:chExt cx="2792" cy="1392"/>
                </a:xfrm>
              </p:grpSpPr>
              <p:pic>
                <p:nvPicPr>
                  <p:cNvPr id="108" name="Picture 85" descr="mappingOfCRDsToRouteGraphsBaseMap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20" y="2380"/>
                    <a:ext cx="2792" cy="1392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09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4464" y="2916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110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11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05" name="Group 89"/>
                <p:cNvGrpSpPr>
                  <a:grpSpLocks/>
                </p:cNvGrpSpPr>
                <p:nvPr/>
              </p:nvGrpSpPr>
              <p:grpSpPr bwMode="auto">
                <a:xfrm rot="11008094">
                  <a:off x="4368" y="2915"/>
                  <a:ext cx="164" cy="68"/>
                  <a:chOff x="3756" y="3138"/>
                  <a:chExt cx="164" cy="68"/>
                </a:xfrm>
              </p:grpSpPr>
              <p:sp>
                <p:nvSpPr>
                  <p:cNvPr id="106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07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56" name="Group 99"/>
              <p:cNvGrpSpPr>
                <a:grpSpLocks/>
              </p:cNvGrpSpPr>
              <p:nvPr/>
            </p:nvGrpSpPr>
            <p:grpSpPr bwMode="auto">
              <a:xfrm rot="18756844">
                <a:off x="4110" y="2394"/>
                <a:ext cx="164" cy="68"/>
                <a:chOff x="3756" y="3138"/>
                <a:chExt cx="164" cy="68"/>
              </a:xfrm>
            </p:grpSpPr>
            <p:sp>
              <p:nvSpPr>
                <p:cNvPr id="102" name="Oval 100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3" name="Line 101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7" name="Group 102"/>
              <p:cNvGrpSpPr>
                <a:grpSpLocks/>
              </p:cNvGrpSpPr>
              <p:nvPr/>
            </p:nvGrpSpPr>
            <p:grpSpPr bwMode="auto">
              <a:xfrm rot="8049674">
                <a:off x="4176" y="3057"/>
                <a:ext cx="164" cy="68"/>
                <a:chOff x="3756" y="3138"/>
                <a:chExt cx="164" cy="68"/>
              </a:xfrm>
            </p:grpSpPr>
            <p:sp>
              <p:nvSpPr>
                <p:cNvPr id="100" name="Oval 103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1" name="Line 104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8" name="Group 105"/>
              <p:cNvGrpSpPr>
                <a:grpSpLocks/>
              </p:cNvGrpSpPr>
              <p:nvPr/>
            </p:nvGrpSpPr>
            <p:grpSpPr bwMode="auto">
              <a:xfrm rot="2548594">
                <a:off x="4122" y="3045"/>
                <a:ext cx="164" cy="68"/>
                <a:chOff x="3756" y="3138"/>
                <a:chExt cx="164" cy="68"/>
              </a:xfrm>
            </p:grpSpPr>
            <p:sp>
              <p:nvSpPr>
                <p:cNvPr id="98" name="Oval 106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9" name="Line 107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9" name="Group 108"/>
              <p:cNvGrpSpPr>
                <a:grpSpLocks/>
              </p:cNvGrpSpPr>
              <p:nvPr/>
            </p:nvGrpSpPr>
            <p:grpSpPr bwMode="auto">
              <a:xfrm rot="10800000">
                <a:off x="3891" y="2841"/>
                <a:ext cx="164" cy="68"/>
                <a:chOff x="3756" y="3138"/>
                <a:chExt cx="164" cy="68"/>
              </a:xfrm>
            </p:grpSpPr>
            <p:sp>
              <p:nvSpPr>
                <p:cNvPr id="96" name="Oval 109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7" name="Line 110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0" name="Group 114"/>
              <p:cNvGrpSpPr>
                <a:grpSpLocks/>
              </p:cNvGrpSpPr>
              <p:nvPr/>
            </p:nvGrpSpPr>
            <p:grpSpPr bwMode="auto">
              <a:xfrm rot="-7815106">
                <a:off x="2910" y="2379"/>
                <a:ext cx="164" cy="68"/>
                <a:chOff x="3756" y="3138"/>
                <a:chExt cx="164" cy="68"/>
              </a:xfrm>
            </p:grpSpPr>
            <p:sp>
              <p:nvSpPr>
                <p:cNvPr id="94" name="Oval 115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5" name="Line 116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1" name="Group 117"/>
              <p:cNvGrpSpPr>
                <a:grpSpLocks/>
              </p:cNvGrpSpPr>
              <p:nvPr/>
            </p:nvGrpSpPr>
            <p:grpSpPr bwMode="auto">
              <a:xfrm rot="10800000">
                <a:off x="2615" y="2842"/>
                <a:ext cx="164" cy="68"/>
                <a:chOff x="3756" y="3138"/>
                <a:chExt cx="164" cy="68"/>
              </a:xfrm>
            </p:grpSpPr>
            <p:sp>
              <p:nvSpPr>
                <p:cNvPr id="92" name="Oval 118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3" name="Line 119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2" name="Group 120"/>
              <p:cNvGrpSpPr>
                <a:grpSpLocks/>
              </p:cNvGrpSpPr>
              <p:nvPr/>
            </p:nvGrpSpPr>
            <p:grpSpPr bwMode="auto">
              <a:xfrm rot="8283813">
                <a:off x="3054" y="2878"/>
                <a:ext cx="164" cy="68"/>
                <a:chOff x="3756" y="3138"/>
                <a:chExt cx="164" cy="68"/>
              </a:xfrm>
            </p:grpSpPr>
            <p:sp>
              <p:nvSpPr>
                <p:cNvPr id="90" name="Oval 121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1" name="Line 122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3" name="Group 123"/>
              <p:cNvGrpSpPr>
                <a:grpSpLocks/>
              </p:cNvGrpSpPr>
              <p:nvPr/>
            </p:nvGrpSpPr>
            <p:grpSpPr bwMode="auto">
              <a:xfrm rot="11202946">
                <a:off x="2981" y="2986"/>
                <a:ext cx="164" cy="68"/>
                <a:chOff x="3756" y="3138"/>
                <a:chExt cx="164" cy="68"/>
              </a:xfrm>
            </p:grpSpPr>
            <p:sp>
              <p:nvSpPr>
                <p:cNvPr id="88" name="Oval 124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9" name="Line 125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4" name="Group 126"/>
              <p:cNvGrpSpPr>
                <a:grpSpLocks/>
              </p:cNvGrpSpPr>
              <p:nvPr/>
            </p:nvGrpSpPr>
            <p:grpSpPr bwMode="auto">
              <a:xfrm rot="10385327">
                <a:off x="2958" y="3002"/>
                <a:ext cx="164" cy="68"/>
                <a:chOff x="3756" y="3138"/>
                <a:chExt cx="164" cy="68"/>
              </a:xfrm>
            </p:grpSpPr>
            <p:sp>
              <p:nvSpPr>
                <p:cNvPr id="86" name="Oval 127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7" name="Line 128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5" name="Group 129"/>
              <p:cNvGrpSpPr>
                <a:grpSpLocks/>
              </p:cNvGrpSpPr>
              <p:nvPr/>
            </p:nvGrpSpPr>
            <p:grpSpPr bwMode="auto">
              <a:xfrm rot="2867585">
                <a:off x="2850" y="3049"/>
                <a:ext cx="164" cy="68"/>
                <a:chOff x="3756" y="3138"/>
                <a:chExt cx="164" cy="68"/>
              </a:xfrm>
            </p:grpSpPr>
            <p:sp>
              <p:nvSpPr>
                <p:cNvPr id="84" name="Oval 130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5" name="Line 131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6" name="Group 132"/>
              <p:cNvGrpSpPr>
                <a:grpSpLocks/>
              </p:cNvGrpSpPr>
              <p:nvPr/>
            </p:nvGrpSpPr>
            <p:grpSpPr bwMode="auto">
              <a:xfrm rot="13356844">
                <a:off x="2867" y="3120"/>
                <a:ext cx="164" cy="68"/>
                <a:chOff x="3756" y="3138"/>
                <a:chExt cx="164" cy="68"/>
              </a:xfrm>
            </p:grpSpPr>
            <p:sp>
              <p:nvSpPr>
                <p:cNvPr id="82" name="Oval 133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3" name="Line 134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7" name="Group 135"/>
              <p:cNvGrpSpPr>
                <a:grpSpLocks/>
              </p:cNvGrpSpPr>
              <p:nvPr/>
            </p:nvGrpSpPr>
            <p:grpSpPr bwMode="auto">
              <a:xfrm rot="5400000">
                <a:off x="3018" y="3275"/>
                <a:ext cx="164" cy="68"/>
                <a:chOff x="3756" y="3138"/>
                <a:chExt cx="164" cy="68"/>
              </a:xfrm>
            </p:grpSpPr>
            <p:sp>
              <p:nvSpPr>
                <p:cNvPr id="80" name="Oval 136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1" name="Line 137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8" name="Group 138"/>
              <p:cNvGrpSpPr>
                <a:grpSpLocks/>
              </p:cNvGrpSpPr>
              <p:nvPr/>
            </p:nvGrpSpPr>
            <p:grpSpPr bwMode="auto">
              <a:xfrm rot="4660295">
                <a:off x="3047" y="3312"/>
                <a:ext cx="164" cy="68"/>
                <a:chOff x="3756" y="3138"/>
                <a:chExt cx="164" cy="68"/>
              </a:xfrm>
            </p:grpSpPr>
            <p:sp>
              <p:nvSpPr>
                <p:cNvPr id="78" name="Oval 139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9" name="Line 140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9" name="Group 141"/>
              <p:cNvGrpSpPr>
                <a:grpSpLocks/>
              </p:cNvGrpSpPr>
              <p:nvPr/>
            </p:nvGrpSpPr>
            <p:grpSpPr bwMode="auto">
              <a:xfrm rot="6118568">
                <a:off x="3000" y="3325"/>
                <a:ext cx="164" cy="68"/>
                <a:chOff x="3756" y="3138"/>
                <a:chExt cx="164" cy="68"/>
              </a:xfrm>
            </p:grpSpPr>
            <p:sp>
              <p:nvSpPr>
                <p:cNvPr id="76" name="Oval 142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7" name="Line 143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0" name="Group 144"/>
              <p:cNvGrpSpPr>
                <a:grpSpLocks/>
              </p:cNvGrpSpPr>
              <p:nvPr/>
            </p:nvGrpSpPr>
            <p:grpSpPr bwMode="auto">
              <a:xfrm rot="5400000">
                <a:off x="3020" y="3601"/>
                <a:ext cx="164" cy="68"/>
                <a:chOff x="3756" y="3138"/>
                <a:chExt cx="164" cy="68"/>
              </a:xfrm>
            </p:grpSpPr>
            <p:sp>
              <p:nvSpPr>
                <p:cNvPr id="74" name="Oval 145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5" name="Line 146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1" name="Group 147"/>
              <p:cNvGrpSpPr>
                <a:grpSpLocks/>
              </p:cNvGrpSpPr>
              <p:nvPr/>
            </p:nvGrpSpPr>
            <p:grpSpPr bwMode="auto">
              <a:xfrm rot="8599435">
                <a:off x="2863" y="3393"/>
                <a:ext cx="164" cy="68"/>
                <a:chOff x="3756" y="3138"/>
                <a:chExt cx="164" cy="68"/>
              </a:xfrm>
            </p:grpSpPr>
            <p:sp>
              <p:nvSpPr>
                <p:cNvPr id="72" name="Oval 148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3" name="Line 149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34" name="Rectangle 151"/>
            <p:cNvSpPr>
              <a:spLocks noChangeArrowheads="1"/>
            </p:cNvSpPr>
            <p:nvPr/>
          </p:nvSpPr>
          <p:spPr bwMode="auto">
            <a:xfrm>
              <a:off x="132" y="2454"/>
              <a:ext cx="2472" cy="1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Text Box 152"/>
            <p:cNvSpPr txBox="1">
              <a:spLocks noChangeArrowheads="1"/>
            </p:cNvSpPr>
            <p:nvPr/>
          </p:nvSpPr>
          <p:spPr bwMode="auto">
            <a:xfrm>
              <a:off x="113" y="2663"/>
              <a:ext cx="2588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/>
                <a:t>„</a:t>
              </a:r>
              <a:r>
                <a:rPr lang="de-DE" b="1">
                  <a:solidFill>
                    <a:srgbClr val="00FF00"/>
                  </a:solidFill>
                </a:rPr>
                <a:t>Turn around,</a:t>
              </a:r>
              <a:r>
                <a:rPr lang="de-DE"/>
                <a:t> </a:t>
              </a:r>
              <a:r>
                <a:rPr lang="de-DE" b="1">
                  <a:solidFill>
                    <a:srgbClr val="0000FF"/>
                  </a:solidFill>
                </a:rPr>
                <a:t>drive through the</a:t>
              </a:r>
              <a:br>
                <a:rPr lang="de-DE" b="1">
                  <a:solidFill>
                    <a:srgbClr val="0000FF"/>
                  </a:solidFill>
                </a:rPr>
              </a:br>
              <a:r>
                <a:rPr lang="de-DE" b="1">
                  <a:solidFill>
                    <a:srgbClr val="0000FF"/>
                  </a:solidFill>
                </a:rPr>
                <a:t>   interaction lab,</a:t>
              </a:r>
              <a:r>
                <a:rPr lang="de-DE" b="1"/>
                <a:t> turn left,</a:t>
              </a:r>
              <a:r>
                <a:rPr lang="de-DE"/>
                <a:t> </a:t>
              </a:r>
              <a:r>
                <a:rPr lang="de-DE" b="1"/>
                <a:t>proceed </a:t>
              </a:r>
              <a:br>
                <a:rPr lang="de-DE" b="1"/>
              </a:br>
              <a:r>
                <a:rPr lang="de-DE" b="1"/>
                <a:t>   to the kitchen and stop at the first </a:t>
              </a:r>
              <a:br>
                <a:rPr lang="de-DE" b="1"/>
              </a:br>
              <a:r>
                <a:rPr lang="de-DE" b="1"/>
                <a:t>   junction to the right.</a:t>
              </a:r>
              <a:r>
                <a:rPr lang="de-DE"/>
                <a:t>“</a:t>
              </a:r>
            </a:p>
          </p:txBody>
        </p:sp>
        <p:grpSp>
          <p:nvGrpSpPr>
            <p:cNvPr id="36" name="Group 172"/>
            <p:cNvGrpSpPr>
              <a:grpSpLocks/>
            </p:cNvGrpSpPr>
            <p:nvPr/>
          </p:nvGrpSpPr>
          <p:grpSpPr bwMode="auto">
            <a:xfrm>
              <a:off x="2184" y="848"/>
              <a:ext cx="3296" cy="500"/>
              <a:chOff x="2184" y="848"/>
              <a:chExt cx="3296" cy="500"/>
            </a:xfrm>
          </p:grpSpPr>
          <p:sp>
            <p:nvSpPr>
              <p:cNvPr id="37" name="Rectangle 154"/>
              <p:cNvSpPr>
                <a:spLocks noChangeArrowheads="1"/>
              </p:cNvSpPr>
              <p:nvPr/>
            </p:nvSpPr>
            <p:spPr bwMode="auto">
              <a:xfrm>
                <a:off x="3806" y="848"/>
                <a:ext cx="50" cy="9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" name="Rectangle 155"/>
              <p:cNvSpPr>
                <a:spLocks noChangeArrowheads="1"/>
              </p:cNvSpPr>
              <p:nvPr/>
            </p:nvSpPr>
            <p:spPr bwMode="auto">
              <a:xfrm>
                <a:off x="3784" y="1034"/>
                <a:ext cx="92" cy="9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Rectangle 156"/>
              <p:cNvSpPr>
                <a:spLocks noChangeArrowheads="1"/>
              </p:cNvSpPr>
              <p:nvPr/>
            </p:nvSpPr>
            <p:spPr bwMode="auto">
              <a:xfrm>
                <a:off x="2184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" name="Rectangle 157"/>
              <p:cNvSpPr>
                <a:spLocks noChangeArrowheads="1"/>
              </p:cNvSpPr>
              <p:nvPr/>
            </p:nvSpPr>
            <p:spPr bwMode="auto">
              <a:xfrm>
                <a:off x="2946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Rectangle 158"/>
              <p:cNvSpPr>
                <a:spLocks noChangeArrowheads="1"/>
              </p:cNvSpPr>
              <p:nvPr/>
            </p:nvSpPr>
            <p:spPr bwMode="auto">
              <a:xfrm>
                <a:off x="3094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Rectangle 159"/>
              <p:cNvSpPr>
                <a:spLocks noChangeArrowheads="1"/>
              </p:cNvSpPr>
              <p:nvPr/>
            </p:nvSpPr>
            <p:spPr bwMode="auto">
              <a:xfrm>
                <a:off x="3238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" name="Rectangle 160"/>
              <p:cNvSpPr>
                <a:spLocks noChangeArrowheads="1"/>
              </p:cNvSpPr>
              <p:nvPr/>
            </p:nvSpPr>
            <p:spPr bwMode="auto">
              <a:xfrm>
                <a:off x="3382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Rectangle 161"/>
              <p:cNvSpPr>
                <a:spLocks noChangeArrowheads="1"/>
              </p:cNvSpPr>
              <p:nvPr/>
            </p:nvSpPr>
            <p:spPr bwMode="auto">
              <a:xfrm>
                <a:off x="3528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Rectangle 162"/>
              <p:cNvSpPr>
                <a:spLocks noChangeArrowheads="1"/>
              </p:cNvSpPr>
              <p:nvPr/>
            </p:nvSpPr>
            <p:spPr bwMode="auto">
              <a:xfrm>
                <a:off x="3890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Rectangle 163"/>
              <p:cNvSpPr>
                <a:spLocks noChangeArrowheads="1"/>
              </p:cNvSpPr>
              <p:nvPr/>
            </p:nvSpPr>
            <p:spPr bwMode="auto">
              <a:xfrm>
                <a:off x="4036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Rectangle 164"/>
              <p:cNvSpPr>
                <a:spLocks noChangeArrowheads="1"/>
              </p:cNvSpPr>
              <p:nvPr/>
            </p:nvSpPr>
            <p:spPr bwMode="auto">
              <a:xfrm>
                <a:off x="4184" y="1252"/>
                <a:ext cx="94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Rectangle 165"/>
              <p:cNvSpPr>
                <a:spLocks noChangeArrowheads="1"/>
              </p:cNvSpPr>
              <p:nvPr/>
            </p:nvSpPr>
            <p:spPr bwMode="auto">
              <a:xfrm>
                <a:off x="4330" y="1254"/>
                <a:ext cx="96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9" name="Rectangle 166"/>
              <p:cNvSpPr>
                <a:spLocks noChangeArrowheads="1"/>
              </p:cNvSpPr>
              <p:nvPr/>
            </p:nvSpPr>
            <p:spPr bwMode="auto">
              <a:xfrm>
                <a:off x="4476" y="1252"/>
                <a:ext cx="96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Rectangle 167"/>
              <p:cNvSpPr>
                <a:spLocks noChangeArrowheads="1"/>
              </p:cNvSpPr>
              <p:nvPr/>
            </p:nvSpPr>
            <p:spPr bwMode="auto">
              <a:xfrm>
                <a:off x="4622" y="1252"/>
                <a:ext cx="96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" name="Rectangle 168"/>
              <p:cNvSpPr>
                <a:spLocks noChangeArrowheads="1"/>
              </p:cNvSpPr>
              <p:nvPr/>
            </p:nvSpPr>
            <p:spPr bwMode="auto">
              <a:xfrm>
                <a:off x="4766" y="1252"/>
                <a:ext cx="96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2" name="Rectangle 169"/>
              <p:cNvSpPr>
                <a:spLocks noChangeArrowheads="1"/>
              </p:cNvSpPr>
              <p:nvPr/>
            </p:nvSpPr>
            <p:spPr bwMode="auto">
              <a:xfrm>
                <a:off x="5092" y="1252"/>
                <a:ext cx="96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Rectangle 170"/>
              <p:cNvSpPr>
                <a:spLocks noChangeArrowheads="1"/>
              </p:cNvSpPr>
              <p:nvPr/>
            </p:nvSpPr>
            <p:spPr bwMode="auto">
              <a:xfrm>
                <a:off x="5238" y="1252"/>
                <a:ext cx="96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Rectangle 171"/>
              <p:cNvSpPr>
                <a:spLocks noChangeArrowheads="1"/>
              </p:cNvSpPr>
              <p:nvPr/>
            </p:nvSpPr>
            <p:spPr bwMode="auto">
              <a:xfrm>
                <a:off x="5384" y="1252"/>
                <a:ext cx="96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12" name="Group 528"/>
          <p:cNvGrpSpPr>
            <a:grpSpLocks/>
          </p:cNvGrpSpPr>
          <p:nvPr/>
        </p:nvGrpSpPr>
        <p:grpSpPr bwMode="auto">
          <a:xfrm>
            <a:off x="179388" y="1775279"/>
            <a:ext cx="8691562" cy="5005388"/>
            <a:chOff x="113" y="680"/>
            <a:chExt cx="5475" cy="3153"/>
          </a:xfrm>
        </p:grpSpPr>
        <p:pic>
          <p:nvPicPr>
            <p:cNvPr id="113" name="Picture 274" descr="searchTreeLevel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680"/>
              <a:ext cx="4228" cy="3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4" name="Group 309"/>
            <p:cNvGrpSpPr>
              <a:grpSpLocks/>
            </p:cNvGrpSpPr>
            <p:nvPr/>
          </p:nvGrpSpPr>
          <p:grpSpPr bwMode="auto">
            <a:xfrm>
              <a:off x="2178" y="848"/>
              <a:ext cx="3302" cy="688"/>
              <a:chOff x="2178" y="848"/>
              <a:chExt cx="3302" cy="688"/>
            </a:xfrm>
          </p:grpSpPr>
          <p:sp>
            <p:nvSpPr>
              <p:cNvPr id="225" name="Rectangle 275"/>
              <p:cNvSpPr>
                <a:spLocks noChangeArrowheads="1"/>
              </p:cNvSpPr>
              <p:nvPr/>
            </p:nvSpPr>
            <p:spPr bwMode="auto">
              <a:xfrm>
                <a:off x="3806" y="848"/>
                <a:ext cx="50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6" name="Rectangle 276"/>
              <p:cNvSpPr>
                <a:spLocks noChangeArrowheads="1"/>
              </p:cNvSpPr>
              <p:nvPr/>
            </p:nvSpPr>
            <p:spPr bwMode="auto">
              <a:xfrm>
                <a:off x="3784" y="1032"/>
                <a:ext cx="94" cy="96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7" name="Rectangle 277"/>
              <p:cNvSpPr>
                <a:spLocks noChangeArrowheads="1"/>
              </p:cNvSpPr>
              <p:nvPr/>
            </p:nvSpPr>
            <p:spPr bwMode="auto">
              <a:xfrm>
                <a:off x="2946" y="1214"/>
                <a:ext cx="96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8" name="Rectangle 278"/>
              <p:cNvSpPr>
                <a:spLocks noChangeArrowheads="1"/>
              </p:cNvSpPr>
              <p:nvPr/>
            </p:nvSpPr>
            <p:spPr bwMode="auto">
              <a:xfrm>
                <a:off x="3092" y="1214"/>
                <a:ext cx="96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9" name="Rectangle 279"/>
              <p:cNvSpPr>
                <a:spLocks noChangeArrowheads="1"/>
              </p:cNvSpPr>
              <p:nvPr/>
            </p:nvSpPr>
            <p:spPr bwMode="auto">
              <a:xfrm>
                <a:off x="3238" y="1214"/>
                <a:ext cx="96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0" name="Rectangle 280"/>
              <p:cNvSpPr>
                <a:spLocks noChangeArrowheads="1"/>
              </p:cNvSpPr>
              <p:nvPr/>
            </p:nvSpPr>
            <p:spPr bwMode="auto">
              <a:xfrm>
                <a:off x="3382" y="1214"/>
                <a:ext cx="96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Rectangle 281"/>
              <p:cNvSpPr>
                <a:spLocks noChangeArrowheads="1"/>
              </p:cNvSpPr>
              <p:nvPr/>
            </p:nvSpPr>
            <p:spPr bwMode="auto">
              <a:xfrm>
                <a:off x="3528" y="1216"/>
                <a:ext cx="96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2" name="Rectangle 282"/>
              <p:cNvSpPr>
                <a:spLocks noChangeArrowheads="1"/>
              </p:cNvSpPr>
              <p:nvPr/>
            </p:nvSpPr>
            <p:spPr bwMode="auto">
              <a:xfrm>
                <a:off x="3888" y="1214"/>
                <a:ext cx="96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3" name="Rectangle 283"/>
              <p:cNvSpPr>
                <a:spLocks noChangeArrowheads="1"/>
              </p:cNvSpPr>
              <p:nvPr/>
            </p:nvSpPr>
            <p:spPr bwMode="auto">
              <a:xfrm>
                <a:off x="4034" y="1214"/>
                <a:ext cx="96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4" name="Rectangle 284"/>
              <p:cNvSpPr>
                <a:spLocks noChangeArrowheads="1"/>
              </p:cNvSpPr>
              <p:nvPr/>
            </p:nvSpPr>
            <p:spPr bwMode="auto">
              <a:xfrm>
                <a:off x="4182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5" name="Rectangle 285"/>
              <p:cNvSpPr>
                <a:spLocks noChangeArrowheads="1"/>
              </p:cNvSpPr>
              <p:nvPr/>
            </p:nvSpPr>
            <p:spPr bwMode="auto">
              <a:xfrm>
                <a:off x="4328" y="1214"/>
                <a:ext cx="100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6" name="Rectangle 286"/>
              <p:cNvSpPr>
                <a:spLocks noChangeArrowheads="1"/>
              </p:cNvSpPr>
              <p:nvPr/>
            </p:nvSpPr>
            <p:spPr bwMode="auto">
              <a:xfrm>
                <a:off x="4474" y="1214"/>
                <a:ext cx="96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7" name="Rectangle 287"/>
              <p:cNvSpPr>
                <a:spLocks noChangeArrowheads="1"/>
              </p:cNvSpPr>
              <p:nvPr/>
            </p:nvSpPr>
            <p:spPr bwMode="auto">
              <a:xfrm>
                <a:off x="4618" y="1214"/>
                <a:ext cx="100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8" name="Rectangle 288"/>
              <p:cNvSpPr>
                <a:spLocks noChangeArrowheads="1"/>
              </p:cNvSpPr>
              <p:nvPr/>
            </p:nvSpPr>
            <p:spPr bwMode="auto">
              <a:xfrm>
                <a:off x="4766" y="1212"/>
                <a:ext cx="98" cy="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9" name="Rectangle 289"/>
              <p:cNvSpPr>
                <a:spLocks noChangeArrowheads="1"/>
              </p:cNvSpPr>
              <p:nvPr/>
            </p:nvSpPr>
            <p:spPr bwMode="auto">
              <a:xfrm>
                <a:off x="5090" y="1212"/>
                <a:ext cx="100" cy="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0" name="Rectangle 290"/>
              <p:cNvSpPr>
                <a:spLocks noChangeArrowheads="1"/>
              </p:cNvSpPr>
              <p:nvPr/>
            </p:nvSpPr>
            <p:spPr bwMode="auto">
              <a:xfrm>
                <a:off x="5238" y="1212"/>
                <a:ext cx="98" cy="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1" name="Rectangle 291"/>
              <p:cNvSpPr>
                <a:spLocks noChangeArrowheads="1"/>
              </p:cNvSpPr>
              <p:nvPr/>
            </p:nvSpPr>
            <p:spPr bwMode="auto">
              <a:xfrm>
                <a:off x="5382" y="1212"/>
                <a:ext cx="98" cy="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2" name="Rectangle 292"/>
              <p:cNvSpPr>
                <a:spLocks noChangeArrowheads="1"/>
              </p:cNvSpPr>
              <p:nvPr/>
            </p:nvSpPr>
            <p:spPr bwMode="auto">
              <a:xfrm>
                <a:off x="5382" y="1420"/>
                <a:ext cx="98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3" name="Rectangle 293"/>
              <p:cNvSpPr>
                <a:spLocks noChangeArrowheads="1"/>
              </p:cNvSpPr>
              <p:nvPr/>
            </p:nvSpPr>
            <p:spPr bwMode="auto">
              <a:xfrm>
                <a:off x="5236" y="1420"/>
                <a:ext cx="98" cy="9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4" name="Rectangle 294"/>
              <p:cNvSpPr>
                <a:spLocks noChangeArrowheads="1"/>
              </p:cNvSpPr>
              <p:nvPr/>
            </p:nvSpPr>
            <p:spPr bwMode="auto">
              <a:xfrm>
                <a:off x="5090" y="1438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5" name="Rectangle 295"/>
              <p:cNvSpPr>
                <a:spLocks noChangeArrowheads="1"/>
              </p:cNvSpPr>
              <p:nvPr/>
            </p:nvSpPr>
            <p:spPr bwMode="auto">
              <a:xfrm>
                <a:off x="4762" y="1436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6" name="Rectangle 296"/>
              <p:cNvSpPr>
                <a:spLocks noChangeArrowheads="1"/>
              </p:cNvSpPr>
              <p:nvPr/>
            </p:nvSpPr>
            <p:spPr bwMode="auto">
              <a:xfrm>
                <a:off x="4618" y="1420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7" name="Rectangle 297"/>
              <p:cNvSpPr>
                <a:spLocks noChangeArrowheads="1"/>
              </p:cNvSpPr>
              <p:nvPr/>
            </p:nvSpPr>
            <p:spPr bwMode="auto">
              <a:xfrm>
                <a:off x="4472" y="1418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8" name="Rectangle 298"/>
              <p:cNvSpPr>
                <a:spLocks noChangeArrowheads="1"/>
              </p:cNvSpPr>
              <p:nvPr/>
            </p:nvSpPr>
            <p:spPr bwMode="auto">
              <a:xfrm>
                <a:off x="4326" y="1420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9" name="Rectangle 299"/>
              <p:cNvSpPr>
                <a:spLocks noChangeArrowheads="1"/>
              </p:cNvSpPr>
              <p:nvPr/>
            </p:nvSpPr>
            <p:spPr bwMode="auto">
              <a:xfrm>
                <a:off x="4178" y="1438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0" name="Rectangle 300"/>
              <p:cNvSpPr>
                <a:spLocks noChangeArrowheads="1"/>
              </p:cNvSpPr>
              <p:nvPr/>
            </p:nvSpPr>
            <p:spPr bwMode="auto">
              <a:xfrm>
                <a:off x="4032" y="1438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1" name="Rectangle 301"/>
              <p:cNvSpPr>
                <a:spLocks noChangeArrowheads="1"/>
              </p:cNvSpPr>
              <p:nvPr/>
            </p:nvSpPr>
            <p:spPr bwMode="auto">
              <a:xfrm>
                <a:off x="3886" y="143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2" name="Rectangle 302"/>
              <p:cNvSpPr>
                <a:spLocks noChangeArrowheads="1"/>
              </p:cNvSpPr>
              <p:nvPr/>
            </p:nvSpPr>
            <p:spPr bwMode="auto">
              <a:xfrm>
                <a:off x="3524" y="1420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3" name="Rectangle 303"/>
              <p:cNvSpPr>
                <a:spLocks noChangeArrowheads="1"/>
              </p:cNvSpPr>
              <p:nvPr/>
            </p:nvSpPr>
            <p:spPr bwMode="auto">
              <a:xfrm>
                <a:off x="3380" y="143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4" name="Rectangle 304"/>
              <p:cNvSpPr>
                <a:spLocks noChangeArrowheads="1"/>
              </p:cNvSpPr>
              <p:nvPr/>
            </p:nvSpPr>
            <p:spPr bwMode="auto">
              <a:xfrm>
                <a:off x="3232" y="141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5" name="Rectangle 305"/>
              <p:cNvSpPr>
                <a:spLocks noChangeArrowheads="1"/>
              </p:cNvSpPr>
              <p:nvPr/>
            </p:nvSpPr>
            <p:spPr bwMode="auto">
              <a:xfrm>
                <a:off x="3090" y="141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6" name="Rectangle 306"/>
              <p:cNvSpPr>
                <a:spLocks noChangeArrowheads="1"/>
              </p:cNvSpPr>
              <p:nvPr/>
            </p:nvSpPr>
            <p:spPr bwMode="auto">
              <a:xfrm>
                <a:off x="2944" y="143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7" name="Rectangle 307"/>
              <p:cNvSpPr>
                <a:spLocks noChangeArrowheads="1"/>
              </p:cNvSpPr>
              <p:nvPr/>
            </p:nvSpPr>
            <p:spPr bwMode="auto">
              <a:xfrm>
                <a:off x="2178" y="1214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8" name="Rectangle 308"/>
              <p:cNvSpPr>
                <a:spLocks noChangeArrowheads="1"/>
              </p:cNvSpPr>
              <p:nvPr/>
            </p:nvSpPr>
            <p:spPr bwMode="auto">
              <a:xfrm>
                <a:off x="2180" y="143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15" name="Rectangle 368"/>
            <p:cNvSpPr>
              <a:spLocks noChangeArrowheads="1"/>
            </p:cNvSpPr>
            <p:nvPr/>
          </p:nvSpPr>
          <p:spPr bwMode="auto">
            <a:xfrm>
              <a:off x="113" y="2614"/>
              <a:ext cx="1699" cy="1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6" name="Text Box 369"/>
            <p:cNvSpPr txBox="1">
              <a:spLocks noChangeArrowheads="1"/>
            </p:cNvSpPr>
            <p:nvPr/>
          </p:nvSpPr>
          <p:spPr bwMode="auto">
            <a:xfrm>
              <a:off x="113" y="2663"/>
              <a:ext cx="2588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/>
                <a:t>„</a:t>
              </a:r>
              <a:r>
                <a:rPr lang="de-DE" b="1">
                  <a:solidFill>
                    <a:srgbClr val="00FF00"/>
                  </a:solidFill>
                </a:rPr>
                <a:t>Turn around,</a:t>
              </a:r>
              <a:r>
                <a:rPr lang="de-DE"/>
                <a:t> </a:t>
              </a:r>
              <a:r>
                <a:rPr lang="de-DE" b="1">
                  <a:solidFill>
                    <a:srgbClr val="0000FF"/>
                  </a:solidFill>
                </a:rPr>
                <a:t>drive through the</a:t>
              </a:r>
              <a:br>
                <a:rPr lang="de-DE" b="1">
                  <a:solidFill>
                    <a:srgbClr val="0000FF"/>
                  </a:solidFill>
                </a:rPr>
              </a:br>
              <a:r>
                <a:rPr lang="de-DE" b="1">
                  <a:solidFill>
                    <a:srgbClr val="0000FF"/>
                  </a:solidFill>
                </a:rPr>
                <a:t>   interaction lab, turn left,</a:t>
              </a:r>
              <a:r>
                <a:rPr lang="de-DE"/>
                <a:t> </a:t>
              </a:r>
              <a:r>
                <a:rPr lang="de-DE" b="1"/>
                <a:t>proceed </a:t>
              </a:r>
              <a:br>
                <a:rPr lang="de-DE" b="1"/>
              </a:br>
              <a:r>
                <a:rPr lang="de-DE" b="1"/>
                <a:t>   to the kitchen and stop at the first </a:t>
              </a:r>
              <a:br>
                <a:rPr lang="de-DE" b="1"/>
              </a:br>
              <a:r>
                <a:rPr lang="de-DE" b="1"/>
                <a:t>   junction to the right.</a:t>
              </a:r>
              <a:r>
                <a:rPr lang="de-DE"/>
                <a:t>“</a:t>
              </a:r>
            </a:p>
          </p:txBody>
        </p:sp>
        <p:grpSp>
          <p:nvGrpSpPr>
            <p:cNvPr id="117" name="Group 419"/>
            <p:cNvGrpSpPr>
              <a:grpSpLocks/>
            </p:cNvGrpSpPr>
            <p:nvPr/>
          </p:nvGrpSpPr>
          <p:grpSpPr bwMode="auto">
            <a:xfrm>
              <a:off x="2616" y="2330"/>
              <a:ext cx="2897" cy="1441"/>
              <a:chOff x="2616" y="2330"/>
              <a:chExt cx="2897" cy="1441"/>
            </a:xfrm>
          </p:grpSpPr>
          <p:grpSp>
            <p:nvGrpSpPr>
              <p:cNvPr id="118" name="Group 310"/>
              <p:cNvGrpSpPr>
                <a:grpSpLocks/>
              </p:cNvGrpSpPr>
              <p:nvPr/>
            </p:nvGrpSpPr>
            <p:grpSpPr bwMode="auto">
              <a:xfrm>
                <a:off x="2616" y="2330"/>
                <a:ext cx="2897" cy="1441"/>
                <a:chOff x="2615" y="2331"/>
                <a:chExt cx="2897" cy="1441"/>
              </a:xfrm>
            </p:grpSpPr>
            <p:grpSp>
              <p:nvGrpSpPr>
                <p:cNvPr id="168" name="Group 311"/>
                <p:cNvGrpSpPr>
                  <a:grpSpLocks/>
                </p:cNvGrpSpPr>
                <p:nvPr/>
              </p:nvGrpSpPr>
              <p:grpSpPr bwMode="auto">
                <a:xfrm>
                  <a:off x="2720" y="2380"/>
                  <a:ext cx="2792" cy="1392"/>
                  <a:chOff x="2720" y="2380"/>
                  <a:chExt cx="2792" cy="1392"/>
                </a:xfrm>
              </p:grpSpPr>
              <p:grpSp>
                <p:nvGrpSpPr>
                  <p:cNvPr id="217" name="Group 312"/>
                  <p:cNvGrpSpPr>
                    <a:grpSpLocks/>
                  </p:cNvGrpSpPr>
                  <p:nvPr/>
                </p:nvGrpSpPr>
                <p:grpSpPr bwMode="auto">
                  <a:xfrm>
                    <a:off x="2720" y="2380"/>
                    <a:ext cx="2792" cy="1392"/>
                    <a:chOff x="2720" y="2380"/>
                    <a:chExt cx="2792" cy="1392"/>
                  </a:xfrm>
                </p:grpSpPr>
                <p:pic>
                  <p:nvPicPr>
                    <p:cNvPr id="221" name="Picture 313" descr="mappingOfCRDsToRouteGraphsBaseMap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20" y="2380"/>
                      <a:ext cx="2792" cy="1392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222" name="Group 3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64" y="2916"/>
                      <a:ext cx="164" cy="68"/>
                      <a:chOff x="3756" y="3138"/>
                      <a:chExt cx="164" cy="68"/>
                    </a:xfrm>
                  </p:grpSpPr>
                  <p:sp>
                    <p:nvSpPr>
                      <p:cNvPr id="223" name="Oval 3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56" y="3138"/>
                        <a:ext cx="68" cy="6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4" name="Line 3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24" y="3172"/>
                        <a:ext cx="96" cy="0"/>
                      </a:xfrm>
                      <a:prstGeom prst="line">
                        <a:avLst/>
                      </a:prstGeom>
                      <a:noFill/>
                      <a:ln w="222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218" name="Group 317"/>
                  <p:cNvGrpSpPr>
                    <a:grpSpLocks/>
                  </p:cNvGrpSpPr>
                  <p:nvPr/>
                </p:nvGrpSpPr>
                <p:grpSpPr bwMode="auto">
                  <a:xfrm rot="11008094">
                    <a:off x="4368" y="291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219" name="Oval 3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0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FF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69" name="Group 320"/>
                <p:cNvGrpSpPr>
                  <a:grpSpLocks/>
                </p:cNvGrpSpPr>
                <p:nvPr/>
              </p:nvGrpSpPr>
              <p:grpSpPr bwMode="auto">
                <a:xfrm rot="18756844">
                  <a:off x="4110" y="2394"/>
                  <a:ext cx="164" cy="68"/>
                  <a:chOff x="3756" y="3138"/>
                  <a:chExt cx="164" cy="68"/>
                </a:xfrm>
              </p:grpSpPr>
              <p:sp>
                <p:nvSpPr>
                  <p:cNvPr id="215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6" name="Line 322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0" name="Group 323"/>
                <p:cNvGrpSpPr>
                  <a:grpSpLocks/>
                </p:cNvGrpSpPr>
                <p:nvPr/>
              </p:nvGrpSpPr>
              <p:grpSpPr bwMode="auto">
                <a:xfrm rot="8049674">
                  <a:off x="4176" y="3057"/>
                  <a:ext cx="164" cy="68"/>
                  <a:chOff x="3756" y="3138"/>
                  <a:chExt cx="164" cy="68"/>
                </a:xfrm>
              </p:grpSpPr>
              <p:sp>
                <p:nvSpPr>
                  <p:cNvPr id="213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4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1" name="Group 326"/>
                <p:cNvGrpSpPr>
                  <a:grpSpLocks/>
                </p:cNvGrpSpPr>
                <p:nvPr/>
              </p:nvGrpSpPr>
              <p:grpSpPr bwMode="auto">
                <a:xfrm rot="2548594">
                  <a:off x="4122" y="3045"/>
                  <a:ext cx="164" cy="68"/>
                  <a:chOff x="3756" y="3138"/>
                  <a:chExt cx="164" cy="68"/>
                </a:xfrm>
              </p:grpSpPr>
              <p:sp>
                <p:nvSpPr>
                  <p:cNvPr id="211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2" name="Line 328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2" name="Group 329"/>
                <p:cNvGrpSpPr>
                  <a:grpSpLocks/>
                </p:cNvGrpSpPr>
                <p:nvPr/>
              </p:nvGrpSpPr>
              <p:grpSpPr bwMode="auto">
                <a:xfrm rot="10800000">
                  <a:off x="3891" y="2841"/>
                  <a:ext cx="164" cy="68"/>
                  <a:chOff x="3756" y="3138"/>
                  <a:chExt cx="164" cy="68"/>
                </a:xfrm>
              </p:grpSpPr>
              <p:sp>
                <p:nvSpPr>
                  <p:cNvPr id="209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10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3" name="Group 332"/>
                <p:cNvGrpSpPr>
                  <a:grpSpLocks/>
                </p:cNvGrpSpPr>
                <p:nvPr/>
              </p:nvGrpSpPr>
              <p:grpSpPr bwMode="auto">
                <a:xfrm rot="-7815106">
                  <a:off x="2910" y="2379"/>
                  <a:ext cx="164" cy="68"/>
                  <a:chOff x="3756" y="3138"/>
                  <a:chExt cx="164" cy="68"/>
                </a:xfrm>
              </p:grpSpPr>
              <p:sp>
                <p:nvSpPr>
                  <p:cNvPr id="207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08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4" name="Group 335"/>
                <p:cNvGrpSpPr>
                  <a:grpSpLocks/>
                </p:cNvGrpSpPr>
                <p:nvPr/>
              </p:nvGrpSpPr>
              <p:grpSpPr bwMode="auto">
                <a:xfrm rot="10800000">
                  <a:off x="2615" y="2842"/>
                  <a:ext cx="164" cy="68"/>
                  <a:chOff x="3756" y="3138"/>
                  <a:chExt cx="164" cy="68"/>
                </a:xfrm>
              </p:grpSpPr>
              <p:sp>
                <p:nvSpPr>
                  <p:cNvPr id="205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06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5" name="Group 338"/>
                <p:cNvGrpSpPr>
                  <a:grpSpLocks/>
                </p:cNvGrpSpPr>
                <p:nvPr/>
              </p:nvGrpSpPr>
              <p:grpSpPr bwMode="auto">
                <a:xfrm rot="8283813">
                  <a:off x="3054" y="2878"/>
                  <a:ext cx="164" cy="68"/>
                  <a:chOff x="3756" y="3138"/>
                  <a:chExt cx="164" cy="68"/>
                </a:xfrm>
              </p:grpSpPr>
              <p:sp>
                <p:nvSpPr>
                  <p:cNvPr id="203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04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6" name="Group 341"/>
                <p:cNvGrpSpPr>
                  <a:grpSpLocks/>
                </p:cNvGrpSpPr>
                <p:nvPr/>
              </p:nvGrpSpPr>
              <p:grpSpPr bwMode="auto">
                <a:xfrm rot="11202946">
                  <a:off x="2981" y="2986"/>
                  <a:ext cx="164" cy="68"/>
                  <a:chOff x="3756" y="3138"/>
                  <a:chExt cx="164" cy="68"/>
                </a:xfrm>
              </p:grpSpPr>
              <p:sp>
                <p:nvSpPr>
                  <p:cNvPr id="201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02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7" name="Group 344"/>
                <p:cNvGrpSpPr>
                  <a:grpSpLocks/>
                </p:cNvGrpSpPr>
                <p:nvPr/>
              </p:nvGrpSpPr>
              <p:grpSpPr bwMode="auto">
                <a:xfrm rot="10385327">
                  <a:off x="2958" y="3002"/>
                  <a:ext cx="164" cy="68"/>
                  <a:chOff x="3756" y="3138"/>
                  <a:chExt cx="164" cy="68"/>
                </a:xfrm>
              </p:grpSpPr>
              <p:sp>
                <p:nvSpPr>
                  <p:cNvPr id="199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00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8" name="Group 347"/>
                <p:cNvGrpSpPr>
                  <a:grpSpLocks/>
                </p:cNvGrpSpPr>
                <p:nvPr/>
              </p:nvGrpSpPr>
              <p:grpSpPr bwMode="auto">
                <a:xfrm rot="2867585">
                  <a:off x="2850" y="3049"/>
                  <a:ext cx="164" cy="68"/>
                  <a:chOff x="3756" y="3138"/>
                  <a:chExt cx="164" cy="68"/>
                </a:xfrm>
              </p:grpSpPr>
              <p:sp>
                <p:nvSpPr>
                  <p:cNvPr id="197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98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79" name="Group 350"/>
                <p:cNvGrpSpPr>
                  <a:grpSpLocks/>
                </p:cNvGrpSpPr>
                <p:nvPr/>
              </p:nvGrpSpPr>
              <p:grpSpPr bwMode="auto">
                <a:xfrm rot="13356844">
                  <a:off x="2867" y="3120"/>
                  <a:ext cx="164" cy="68"/>
                  <a:chOff x="3756" y="3138"/>
                  <a:chExt cx="164" cy="68"/>
                </a:xfrm>
              </p:grpSpPr>
              <p:sp>
                <p:nvSpPr>
                  <p:cNvPr id="195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96" name="Line 352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80" name="Group 353"/>
                <p:cNvGrpSpPr>
                  <a:grpSpLocks/>
                </p:cNvGrpSpPr>
                <p:nvPr/>
              </p:nvGrpSpPr>
              <p:grpSpPr bwMode="auto">
                <a:xfrm rot="5400000">
                  <a:off x="3018" y="3275"/>
                  <a:ext cx="164" cy="68"/>
                  <a:chOff x="3756" y="3138"/>
                  <a:chExt cx="164" cy="68"/>
                </a:xfrm>
              </p:grpSpPr>
              <p:sp>
                <p:nvSpPr>
                  <p:cNvPr id="193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94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81" name="Group 356"/>
                <p:cNvGrpSpPr>
                  <a:grpSpLocks/>
                </p:cNvGrpSpPr>
                <p:nvPr/>
              </p:nvGrpSpPr>
              <p:grpSpPr bwMode="auto">
                <a:xfrm rot="4660295">
                  <a:off x="3047" y="3312"/>
                  <a:ext cx="164" cy="68"/>
                  <a:chOff x="3756" y="3138"/>
                  <a:chExt cx="164" cy="68"/>
                </a:xfrm>
              </p:grpSpPr>
              <p:sp>
                <p:nvSpPr>
                  <p:cNvPr id="191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92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82" name="Group 359"/>
                <p:cNvGrpSpPr>
                  <a:grpSpLocks/>
                </p:cNvGrpSpPr>
                <p:nvPr/>
              </p:nvGrpSpPr>
              <p:grpSpPr bwMode="auto">
                <a:xfrm rot="6118568">
                  <a:off x="3000" y="3325"/>
                  <a:ext cx="164" cy="68"/>
                  <a:chOff x="3756" y="3138"/>
                  <a:chExt cx="164" cy="68"/>
                </a:xfrm>
              </p:grpSpPr>
              <p:sp>
                <p:nvSpPr>
                  <p:cNvPr id="189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90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83" name="Group 362"/>
                <p:cNvGrpSpPr>
                  <a:grpSpLocks/>
                </p:cNvGrpSpPr>
                <p:nvPr/>
              </p:nvGrpSpPr>
              <p:grpSpPr bwMode="auto">
                <a:xfrm rot="5400000">
                  <a:off x="3020" y="3601"/>
                  <a:ext cx="164" cy="68"/>
                  <a:chOff x="3756" y="3138"/>
                  <a:chExt cx="164" cy="68"/>
                </a:xfrm>
              </p:grpSpPr>
              <p:sp>
                <p:nvSpPr>
                  <p:cNvPr id="187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88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84" name="Group 365"/>
                <p:cNvGrpSpPr>
                  <a:grpSpLocks/>
                </p:cNvGrpSpPr>
                <p:nvPr/>
              </p:nvGrpSpPr>
              <p:grpSpPr bwMode="auto">
                <a:xfrm rot="8599435">
                  <a:off x="2863" y="3393"/>
                  <a:ext cx="164" cy="68"/>
                  <a:chOff x="3756" y="3138"/>
                  <a:chExt cx="164" cy="68"/>
                </a:xfrm>
              </p:grpSpPr>
              <p:sp>
                <p:nvSpPr>
                  <p:cNvPr id="185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86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19" name="Group 418"/>
              <p:cNvGrpSpPr>
                <a:grpSpLocks/>
              </p:cNvGrpSpPr>
              <p:nvPr/>
            </p:nvGrpSpPr>
            <p:grpSpPr bwMode="auto">
              <a:xfrm>
                <a:off x="2712" y="2394"/>
                <a:ext cx="1697" cy="1225"/>
                <a:chOff x="2712" y="2394"/>
                <a:chExt cx="1697" cy="1225"/>
              </a:xfrm>
            </p:grpSpPr>
            <p:grpSp>
              <p:nvGrpSpPr>
                <p:cNvPr id="120" name="Group 370"/>
                <p:cNvGrpSpPr>
                  <a:grpSpLocks/>
                </p:cNvGrpSpPr>
                <p:nvPr/>
              </p:nvGrpSpPr>
              <p:grpSpPr bwMode="auto">
                <a:xfrm rot="13463857">
                  <a:off x="4041" y="2394"/>
                  <a:ext cx="164" cy="68"/>
                  <a:chOff x="3756" y="3138"/>
                  <a:chExt cx="164" cy="68"/>
                </a:xfrm>
              </p:grpSpPr>
              <p:sp>
                <p:nvSpPr>
                  <p:cNvPr id="166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67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1" name="Group 373"/>
                <p:cNvGrpSpPr>
                  <a:grpSpLocks/>
                </p:cNvGrpSpPr>
                <p:nvPr/>
              </p:nvGrpSpPr>
              <p:grpSpPr bwMode="auto">
                <a:xfrm rot="2649674">
                  <a:off x="4245" y="3054"/>
                  <a:ext cx="164" cy="68"/>
                  <a:chOff x="3756" y="3138"/>
                  <a:chExt cx="164" cy="68"/>
                </a:xfrm>
              </p:grpSpPr>
              <p:sp>
                <p:nvSpPr>
                  <p:cNvPr id="164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65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2" name="Group 376"/>
                <p:cNvGrpSpPr>
                  <a:grpSpLocks/>
                </p:cNvGrpSpPr>
                <p:nvPr/>
              </p:nvGrpSpPr>
              <p:grpSpPr bwMode="auto">
                <a:xfrm rot="-2459565">
                  <a:off x="4122" y="2979"/>
                  <a:ext cx="164" cy="68"/>
                  <a:chOff x="3756" y="3138"/>
                  <a:chExt cx="164" cy="68"/>
                </a:xfrm>
              </p:grpSpPr>
              <p:sp>
                <p:nvSpPr>
                  <p:cNvPr id="162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63" name="Line 378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3" name="Group 379"/>
                <p:cNvGrpSpPr>
                  <a:grpSpLocks/>
                </p:cNvGrpSpPr>
                <p:nvPr/>
              </p:nvGrpSpPr>
              <p:grpSpPr bwMode="auto">
                <a:xfrm rot="5400000">
                  <a:off x="3936" y="2886"/>
                  <a:ext cx="164" cy="68"/>
                  <a:chOff x="3756" y="3138"/>
                  <a:chExt cx="164" cy="68"/>
                </a:xfrm>
              </p:grpSpPr>
              <p:sp>
                <p:nvSpPr>
                  <p:cNvPr id="160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61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4" name="Group 382"/>
                <p:cNvGrpSpPr>
                  <a:grpSpLocks/>
                </p:cNvGrpSpPr>
                <p:nvPr/>
              </p:nvGrpSpPr>
              <p:grpSpPr bwMode="auto">
                <a:xfrm rot="-13215106">
                  <a:off x="2904" y="2445"/>
                  <a:ext cx="164" cy="68"/>
                  <a:chOff x="3756" y="3138"/>
                  <a:chExt cx="164" cy="68"/>
                </a:xfrm>
              </p:grpSpPr>
              <p:sp>
                <p:nvSpPr>
                  <p:cNvPr id="158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9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5" name="Group 385"/>
                <p:cNvGrpSpPr>
                  <a:grpSpLocks/>
                </p:cNvGrpSpPr>
                <p:nvPr/>
              </p:nvGrpSpPr>
              <p:grpSpPr bwMode="auto">
                <a:xfrm rot="3196049">
                  <a:off x="3117" y="2883"/>
                  <a:ext cx="164" cy="68"/>
                  <a:chOff x="3756" y="3138"/>
                  <a:chExt cx="164" cy="68"/>
                </a:xfrm>
              </p:grpSpPr>
              <p:sp>
                <p:nvSpPr>
                  <p:cNvPr id="156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7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6" name="Group 388"/>
                <p:cNvGrpSpPr>
                  <a:grpSpLocks/>
                </p:cNvGrpSpPr>
                <p:nvPr/>
              </p:nvGrpSpPr>
              <p:grpSpPr bwMode="auto">
                <a:xfrm rot="5400000">
                  <a:off x="2664" y="2889"/>
                  <a:ext cx="164" cy="68"/>
                  <a:chOff x="3756" y="3138"/>
                  <a:chExt cx="164" cy="68"/>
                </a:xfrm>
              </p:grpSpPr>
              <p:sp>
                <p:nvSpPr>
                  <p:cNvPr id="154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5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7" name="Group 391"/>
                <p:cNvGrpSpPr>
                  <a:grpSpLocks/>
                </p:cNvGrpSpPr>
                <p:nvPr/>
              </p:nvGrpSpPr>
              <p:grpSpPr bwMode="auto">
                <a:xfrm rot="-2532415">
                  <a:off x="2853" y="2979"/>
                  <a:ext cx="164" cy="68"/>
                  <a:chOff x="3756" y="3138"/>
                  <a:chExt cx="164" cy="68"/>
                </a:xfrm>
              </p:grpSpPr>
              <p:sp>
                <p:nvSpPr>
                  <p:cNvPr id="152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3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8" name="Group 394"/>
                <p:cNvGrpSpPr>
                  <a:grpSpLocks/>
                </p:cNvGrpSpPr>
                <p:nvPr/>
              </p:nvGrpSpPr>
              <p:grpSpPr bwMode="auto">
                <a:xfrm rot="8268509">
                  <a:off x="2868" y="3183"/>
                  <a:ext cx="164" cy="68"/>
                  <a:chOff x="3756" y="3138"/>
                  <a:chExt cx="164" cy="68"/>
                </a:xfrm>
              </p:grpSpPr>
              <p:sp>
                <p:nvSpPr>
                  <p:cNvPr id="150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1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29" name="Group 397"/>
                <p:cNvGrpSpPr>
                  <a:grpSpLocks/>
                </p:cNvGrpSpPr>
                <p:nvPr/>
              </p:nvGrpSpPr>
              <p:grpSpPr bwMode="auto">
                <a:xfrm>
                  <a:off x="3069" y="3551"/>
                  <a:ext cx="164" cy="68"/>
                  <a:chOff x="3756" y="3138"/>
                  <a:chExt cx="164" cy="68"/>
                </a:xfrm>
              </p:grpSpPr>
              <p:sp>
                <p:nvSpPr>
                  <p:cNvPr id="148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49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0" name="Group 400"/>
                <p:cNvGrpSpPr>
                  <a:grpSpLocks/>
                </p:cNvGrpSpPr>
                <p:nvPr/>
              </p:nvGrpSpPr>
              <p:grpSpPr bwMode="auto">
                <a:xfrm rot="2992855">
                  <a:off x="2931" y="3398"/>
                  <a:ext cx="164" cy="68"/>
                  <a:chOff x="3756" y="3138"/>
                  <a:chExt cx="164" cy="68"/>
                </a:xfrm>
              </p:grpSpPr>
              <p:sp>
                <p:nvSpPr>
                  <p:cNvPr id="146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47" name="Line 402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1" name="Group 403"/>
                <p:cNvGrpSpPr>
                  <a:grpSpLocks/>
                </p:cNvGrpSpPr>
                <p:nvPr/>
              </p:nvGrpSpPr>
              <p:grpSpPr bwMode="auto">
                <a:xfrm rot="4777233">
                  <a:off x="3018" y="3045"/>
                  <a:ext cx="164" cy="68"/>
                  <a:chOff x="3756" y="3138"/>
                  <a:chExt cx="164" cy="68"/>
                </a:xfrm>
              </p:grpSpPr>
              <p:sp>
                <p:nvSpPr>
                  <p:cNvPr id="144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45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2" name="Group 406"/>
                <p:cNvGrpSpPr>
                  <a:grpSpLocks/>
                </p:cNvGrpSpPr>
                <p:nvPr/>
              </p:nvGrpSpPr>
              <p:grpSpPr bwMode="auto">
                <a:xfrm rot="5711666">
                  <a:off x="3024" y="3036"/>
                  <a:ext cx="164" cy="68"/>
                  <a:chOff x="3756" y="3138"/>
                  <a:chExt cx="164" cy="68"/>
                </a:xfrm>
              </p:grpSpPr>
              <p:sp>
                <p:nvSpPr>
                  <p:cNvPr id="142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43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3" name="Group 409"/>
                <p:cNvGrpSpPr>
                  <a:grpSpLocks/>
                </p:cNvGrpSpPr>
                <p:nvPr/>
              </p:nvGrpSpPr>
              <p:grpSpPr bwMode="auto">
                <a:xfrm>
                  <a:off x="3066" y="3225"/>
                  <a:ext cx="164" cy="68"/>
                  <a:chOff x="3756" y="3138"/>
                  <a:chExt cx="164" cy="68"/>
                </a:xfrm>
              </p:grpSpPr>
              <p:sp>
                <p:nvSpPr>
                  <p:cNvPr id="140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41" name="Line 411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4" name="Group 412"/>
                <p:cNvGrpSpPr>
                  <a:grpSpLocks/>
                </p:cNvGrpSpPr>
                <p:nvPr/>
              </p:nvGrpSpPr>
              <p:grpSpPr bwMode="auto">
                <a:xfrm rot="416021">
                  <a:off x="3057" y="3284"/>
                  <a:ext cx="164" cy="68"/>
                  <a:chOff x="3756" y="3138"/>
                  <a:chExt cx="164" cy="68"/>
                </a:xfrm>
              </p:grpSpPr>
              <p:sp>
                <p:nvSpPr>
                  <p:cNvPr id="138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39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5" name="Group 415"/>
                <p:cNvGrpSpPr>
                  <a:grpSpLocks/>
                </p:cNvGrpSpPr>
                <p:nvPr/>
              </p:nvGrpSpPr>
              <p:grpSpPr bwMode="auto">
                <a:xfrm rot="-1042252">
                  <a:off x="3087" y="3239"/>
                  <a:ext cx="164" cy="68"/>
                  <a:chOff x="3756" y="3138"/>
                  <a:chExt cx="164" cy="68"/>
                </a:xfrm>
              </p:grpSpPr>
              <p:sp>
                <p:nvSpPr>
                  <p:cNvPr id="136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37" name="Line 417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</p:grpSp>
      <p:grpSp>
        <p:nvGrpSpPr>
          <p:cNvPr id="259" name="Group 616"/>
          <p:cNvGrpSpPr>
            <a:grpSpLocks/>
          </p:cNvGrpSpPr>
          <p:nvPr/>
        </p:nvGrpSpPr>
        <p:grpSpPr bwMode="auto">
          <a:xfrm>
            <a:off x="179388" y="1775279"/>
            <a:ext cx="8691562" cy="5005388"/>
            <a:chOff x="113" y="680"/>
            <a:chExt cx="5475" cy="3153"/>
          </a:xfrm>
        </p:grpSpPr>
        <p:pic>
          <p:nvPicPr>
            <p:cNvPr id="260" name="Picture 529" descr="searchTreeLevel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680"/>
              <a:ext cx="4228" cy="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1" name="Group 584"/>
            <p:cNvGrpSpPr>
              <a:grpSpLocks/>
            </p:cNvGrpSpPr>
            <p:nvPr/>
          </p:nvGrpSpPr>
          <p:grpSpPr bwMode="auto">
            <a:xfrm>
              <a:off x="1564" y="848"/>
              <a:ext cx="3916" cy="870"/>
              <a:chOff x="1564" y="848"/>
              <a:chExt cx="3916" cy="870"/>
            </a:xfrm>
          </p:grpSpPr>
          <p:sp>
            <p:nvSpPr>
              <p:cNvPr id="401" name="Rectangle 530"/>
              <p:cNvSpPr>
                <a:spLocks noChangeArrowheads="1"/>
              </p:cNvSpPr>
              <p:nvPr/>
            </p:nvSpPr>
            <p:spPr bwMode="auto">
              <a:xfrm>
                <a:off x="3804" y="848"/>
                <a:ext cx="52" cy="9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2" name="Rectangle 531"/>
              <p:cNvSpPr>
                <a:spLocks noChangeArrowheads="1"/>
              </p:cNvSpPr>
              <p:nvPr/>
            </p:nvSpPr>
            <p:spPr bwMode="auto">
              <a:xfrm>
                <a:off x="3782" y="1032"/>
                <a:ext cx="96" cy="96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3" name="Rectangle 532"/>
              <p:cNvSpPr>
                <a:spLocks noChangeArrowheads="1"/>
              </p:cNvSpPr>
              <p:nvPr/>
            </p:nvSpPr>
            <p:spPr bwMode="auto">
              <a:xfrm>
                <a:off x="3890" y="1216"/>
                <a:ext cx="9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4" name="Rectangle 533"/>
              <p:cNvSpPr>
                <a:spLocks noChangeArrowheads="1"/>
              </p:cNvSpPr>
              <p:nvPr/>
            </p:nvSpPr>
            <p:spPr bwMode="auto">
              <a:xfrm>
                <a:off x="4036" y="1216"/>
                <a:ext cx="96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5" name="Rectangle 534"/>
              <p:cNvSpPr>
                <a:spLocks noChangeArrowheads="1"/>
              </p:cNvSpPr>
              <p:nvPr/>
            </p:nvSpPr>
            <p:spPr bwMode="auto">
              <a:xfrm>
                <a:off x="4182" y="1214"/>
                <a:ext cx="96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6" name="Rectangle 535"/>
              <p:cNvSpPr>
                <a:spLocks noChangeArrowheads="1"/>
              </p:cNvSpPr>
              <p:nvPr/>
            </p:nvSpPr>
            <p:spPr bwMode="auto">
              <a:xfrm>
                <a:off x="4328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7" name="Rectangle 536"/>
              <p:cNvSpPr>
                <a:spLocks noChangeArrowheads="1"/>
              </p:cNvSpPr>
              <p:nvPr/>
            </p:nvSpPr>
            <p:spPr bwMode="auto">
              <a:xfrm>
                <a:off x="4474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8" name="Rectangle 537"/>
              <p:cNvSpPr>
                <a:spLocks noChangeArrowheads="1"/>
              </p:cNvSpPr>
              <p:nvPr/>
            </p:nvSpPr>
            <p:spPr bwMode="auto">
              <a:xfrm>
                <a:off x="4620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9" name="Rectangle 538"/>
              <p:cNvSpPr>
                <a:spLocks noChangeArrowheads="1"/>
              </p:cNvSpPr>
              <p:nvPr/>
            </p:nvSpPr>
            <p:spPr bwMode="auto">
              <a:xfrm>
                <a:off x="4766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0" name="Rectangle 539"/>
              <p:cNvSpPr>
                <a:spLocks noChangeArrowheads="1"/>
              </p:cNvSpPr>
              <p:nvPr/>
            </p:nvSpPr>
            <p:spPr bwMode="auto">
              <a:xfrm>
                <a:off x="3526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1" name="Rectangle 540"/>
              <p:cNvSpPr>
                <a:spLocks noChangeArrowheads="1"/>
              </p:cNvSpPr>
              <p:nvPr/>
            </p:nvSpPr>
            <p:spPr bwMode="auto">
              <a:xfrm>
                <a:off x="3380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2" name="Rectangle 541"/>
              <p:cNvSpPr>
                <a:spLocks noChangeArrowheads="1"/>
              </p:cNvSpPr>
              <p:nvPr/>
            </p:nvSpPr>
            <p:spPr bwMode="auto">
              <a:xfrm>
                <a:off x="3238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3" name="Rectangle 542"/>
              <p:cNvSpPr>
                <a:spLocks noChangeArrowheads="1"/>
              </p:cNvSpPr>
              <p:nvPr/>
            </p:nvSpPr>
            <p:spPr bwMode="auto">
              <a:xfrm>
                <a:off x="3090" y="1212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4" name="Rectangle 543"/>
              <p:cNvSpPr>
                <a:spLocks noChangeArrowheads="1"/>
              </p:cNvSpPr>
              <p:nvPr/>
            </p:nvSpPr>
            <p:spPr bwMode="auto">
              <a:xfrm>
                <a:off x="2946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5" name="Rectangle 544"/>
              <p:cNvSpPr>
                <a:spLocks noChangeArrowheads="1"/>
              </p:cNvSpPr>
              <p:nvPr/>
            </p:nvSpPr>
            <p:spPr bwMode="auto">
              <a:xfrm>
                <a:off x="2944" y="1398"/>
                <a:ext cx="100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6" name="Rectangle 545"/>
              <p:cNvSpPr>
                <a:spLocks noChangeArrowheads="1"/>
              </p:cNvSpPr>
              <p:nvPr/>
            </p:nvSpPr>
            <p:spPr bwMode="auto">
              <a:xfrm>
                <a:off x="3090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7" name="Rectangle 546"/>
              <p:cNvSpPr>
                <a:spLocks noChangeArrowheads="1"/>
              </p:cNvSpPr>
              <p:nvPr/>
            </p:nvSpPr>
            <p:spPr bwMode="auto">
              <a:xfrm>
                <a:off x="3238" y="1396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8" name="Rectangle 547"/>
              <p:cNvSpPr>
                <a:spLocks noChangeArrowheads="1"/>
              </p:cNvSpPr>
              <p:nvPr/>
            </p:nvSpPr>
            <p:spPr bwMode="auto">
              <a:xfrm>
                <a:off x="3380" y="1396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9" name="Rectangle 548"/>
              <p:cNvSpPr>
                <a:spLocks noChangeArrowheads="1"/>
              </p:cNvSpPr>
              <p:nvPr/>
            </p:nvSpPr>
            <p:spPr bwMode="auto">
              <a:xfrm>
                <a:off x="3526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0" name="Rectangle 549"/>
              <p:cNvSpPr>
                <a:spLocks noChangeArrowheads="1"/>
              </p:cNvSpPr>
              <p:nvPr/>
            </p:nvSpPr>
            <p:spPr bwMode="auto">
              <a:xfrm>
                <a:off x="3886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1" name="Rectangle 550"/>
              <p:cNvSpPr>
                <a:spLocks noChangeArrowheads="1"/>
              </p:cNvSpPr>
              <p:nvPr/>
            </p:nvSpPr>
            <p:spPr bwMode="auto">
              <a:xfrm>
                <a:off x="4034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2" name="Rectangle 551"/>
              <p:cNvSpPr>
                <a:spLocks noChangeArrowheads="1"/>
              </p:cNvSpPr>
              <p:nvPr/>
            </p:nvSpPr>
            <p:spPr bwMode="auto">
              <a:xfrm>
                <a:off x="4182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3" name="Rectangle 552"/>
              <p:cNvSpPr>
                <a:spLocks noChangeArrowheads="1"/>
              </p:cNvSpPr>
              <p:nvPr/>
            </p:nvSpPr>
            <p:spPr bwMode="auto">
              <a:xfrm>
                <a:off x="4328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" name="Rectangle 553"/>
              <p:cNvSpPr>
                <a:spLocks noChangeArrowheads="1"/>
              </p:cNvSpPr>
              <p:nvPr/>
            </p:nvSpPr>
            <p:spPr bwMode="auto">
              <a:xfrm>
                <a:off x="4474" y="1400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" name="Rectangle 554"/>
              <p:cNvSpPr>
                <a:spLocks noChangeArrowheads="1"/>
              </p:cNvSpPr>
              <p:nvPr/>
            </p:nvSpPr>
            <p:spPr bwMode="auto">
              <a:xfrm>
                <a:off x="4620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6" name="Rectangle 555"/>
              <p:cNvSpPr>
                <a:spLocks noChangeArrowheads="1"/>
              </p:cNvSpPr>
              <p:nvPr/>
            </p:nvSpPr>
            <p:spPr bwMode="auto">
              <a:xfrm>
                <a:off x="4762" y="139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7" name="Rectangle 556"/>
              <p:cNvSpPr>
                <a:spLocks noChangeArrowheads="1"/>
              </p:cNvSpPr>
              <p:nvPr/>
            </p:nvSpPr>
            <p:spPr bwMode="auto">
              <a:xfrm>
                <a:off x="5090" y="1212"/>
                <a:ext cx="102" cy="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8" name="Rectangle 557"/>
              <p:cNvSpPr>
                <a:spLocks noChangeArrowheads="1"/>
              </p:cNvSpPr>
              <p:nvPr/>
            </p:nvSpPr>
            <p:spPr bwMode="auto">
              <a:xfrm>
                <a:off x="5238" y="1212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9" name="Rectangle 558"/>
              <p:cNvSpPr>
                <a:spLocks noChangeArrowheads="1"/>
              </p:cNvSpPr>
              <p:nvPr/>
            </p:nvSpPr>
            <p:spPr bwMode="auto">
              <a:xfrm>
                <a:off x="5090" y="1396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0" name="Rectangle 559"/>
              <p:cNvSpPr>
                <a:spLocks noChangeArrowheads="1"/>
              </p:cNvSpPr>
              <p:nvPr/>
            </p:nvSpPr>
            <p:spPr bwMode="auto">
              <a:xfrm>
                <a:off x="5382" y="1214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1" name="Rectangle 560"/>
              <p:cNvSpPr>
                <a:spLocks noChangeArrowheads="1"/>
              </p:cNvSpPr>
              <p:nvPr/>
            </p:nvSpPr>
            <p:spPr bwMode="auto">
              <a:xfrm>
                <a:off x="5238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2" name="Rectangle 561"/>
              <p:cNvSpPr>
                <a:spLocks noChangeArrowheads="1"/>
              </p:cNvSpPr>
              <p:nvPr/>
            </p:nvSpPr>
            <p:spPr bwMode="auto">
              <a:xfrm>
                <a:off x="5382" y="1398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3" name="Rectangle 562"/>
              <p:cNvSpPr>
                <a:spLocks noChangeArrowheads="1"/>
              </p:cNvSpPr>
              <p:nvPr/>
            </p:nvSpPr>
            <p:spPr bwMode="auto">
              <a:xfrm>
                <a:off x="2182" y="1212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4" name="Rectangle 563"/>
              <p:cNvSpPr>
                <a:spLocks noChangeArrowheads="1"/>
              </p:cNvSpPr>
              <p:nvPr/>
            </p:nvSpPr>
            <p:spPr bwMode="auto">
              <a:xfrm>
                <a:off x="2182" y="1396"/>
                <a:ext cx="98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5" name="Rectangle 564"/>
              <p:cNvSpPr>
                <a:spLocks noChangeArrowheads="1"/>
              </p:cNvSpPr>
              <p:nvPr/>
            </p:nvSpPr>
            <p:spPr bwMode="auto">
              <a:xfrm>
                <a:off x="1564" y="1620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6" name="Rectangle 565"/>
              <p:cNvSpPr>
                <a:spLocks noChangeArrowheads="1"/>
              </p:cNvSpPr>
              <p:nvPr/>
            </p:nvSpPr>
            <p:spPr bwMode="auto">
              <a:xfrm>
                <a:off x="1780" y="1620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7" name="Rectangle 566"/>
              <p:cNvSpPr>
                <a:spLocks noChangeArrowheads="1"/>
              </p:cNvSpPr>
              <p:nvPr/>
            </p:nvSpPr>
            <p:spPr bwMode="auto">
              <a:xfrm>
                <a:off x="1928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8" name="Rectangle 567"/>
              <p:cNvSpPr>
                <a:spLocks noChangeArrowheads="1"/>
              </p:cNvSpPr>
              <p:nvPr/>
            </p:nvSpPr>
            <p:spPr bwMode="auto">
              <a:xfrm>
                <a:off x="2072" y="1604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9" name="Rectangle 568"/>
              <p:cNvSpPr>
                <a:spLocks noChangeArrowheads="1"/>
              </p:cNvSpPr>
              <p:nvPr/>
            </p:nvSpPr>
            <p:spPr bwMode="auto">
              <a:xfrm>
                <a:off x="2218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" name="Rectangle 569"/>
              <p:cNvSpPr>
                <a:spLocks noChangeArrowheads="1"/>
              </p:cNvSpPr>
              <p:nvPr/>
            </p:nvSpPr>
            <p:spPr bwMode="auto">
              <a:xfrm>
                <a:off x="2362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1" name="Rectangle 570"/>
              <p:cNvSpPr>
                <a:spLocks noChangeArrowheads="1"/>
              </p:cNvSpPr>
              <p:nvPr/>
            </p:nvSpPr>
            <p:spPr bwMode="auto">
              <a:xfrm>
                <a:off x="2508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2" name="Rectangle 571"/>
              <p:cNvSpPr>
                <a:spLocks noChangeArrowheads="1"/>
              </p:cNvSpPr>
              <p:nvPr/>
            </p:nvSpPr>
            <p:spPr bwMode="auto">
              <a:xfrm>
                <a:off x="2654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3" name="Rectangle 572"/>
              <p:cNvSpPr>
                <a:spLocks noChangeArrowheads="1"/>
              </p:cNvSpPr>
              <p:nvPr/>
            </p:nvSpPr>
            <p:spPr bwMode="auto">
              <a:xfrm>
                <a:off x="2798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4" name="Rectangle 573"/>
              <p:cNvSpPr>
                <a:spLocks noChangeArrowheads="1"/>
              </p:cNvSpPr>
              <p:nvPr/>
            </p:nvSpPr>
            <p:spPr bwMode="auto">
              <a:xfrm>
                <a:off x="2946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5" name="Rectangle 574"/>
              <p:cNvSpPr>
                <a:spLocks noChangeArrowheads="1"/>
              </p:cNvSpPr>
              <p:nvPr/>
            </p:nvSpPr>
            <p:spPr bwMode="auto">
              <a:xfrm>
                <a:off x="3198" y="1620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6" name="Rectangle 575"/>
              <p:cNvSpPr>
                <a:spLocks noChangeArrowheads="1"/>
              </p:cNvSpPr>
              <p:nvPr/>
            </p:nvSpPr>
            <p:spPr bwMode="auto">
              <a:xfrm>
                <a:off x="3416" y="162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7" name="Rectangle 576"/>
              <p:cNvSpPr>
                <a:spLocks noChangeArrowheads="1"/>
              </p:cNvSpPr>
              <p:nvPr/>
            </p:nvSpPr>
            <p:spPr bwMode="auto">
              <a:xfrm>
                <a:off x="3562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8" name="Rectangle 577"/>
              <p:cNvSpPr>
                <a:spLocks noChangeArrowheads="1"/>
              </p:cNvSpPr>
              <p:nvPr/>
            </p:nvSpPr>
            <p:spPr bwMode="auto">
              <a:xfrm>
                <a:off x="3706" y="1620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9" name="Rectangle 578"/>
              <p:cNvSpPr>
                <a:spLocks noChangeArrowheads="1"/>
              </p:cNvSpPr>
              <p:nvPr/>
            </p:nvSpPr>
            <p:spPr bwMode="auto">
              <a:xfrm>
                <a:off x="3920" y="1620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0" name="Rectangle 579"/>
              <p:cNvSpPr>
                <a:spLocks noChangeArrowheads="1"/>
              </p:cNvSpPr>
              <p:nvPr/>
            </p:nvSpPr>
            <p:spPr bwMode="auto">
              <a:xfrm>
                <a:off x="4064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1" name="Rectangle 580"/>
              <p:cNvSpPr>
                <a:spLocks noChangeArrowheads="1"/>
              </p:cNvSpPr>
              <p:nvPr/>
            </p:nvSpPr>
            <p:spPr bwMode="auto">
              <a:xfrm>
                <a:off x="4580" y="1620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2" name="Rectangle 581"/>
              <p:cNvSpPr>
                <a:spLocks noChangeArrowheads="1"/>
              </p:cNvSpPr>
              <p:nvPr/>
            </p:nvSpPr>
            <p:spPr bwMode="auto">
              <a:xfrm>
                <a:off x="4798" y="1620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3" name="Rectangle 582"/>
              <p:cNvSpPr>
                <a:spLocks noChangeArrowheads="1"/>
              </p:cNvSpPr>
              <p:nvPr/>
            </p:nvSpPr>
            <p:spPr bwMode="auto">
              <a:xfrm>
                <a:off x="4946" y="1602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4" name="Rectangle 583"/>
              <p:cNvSpPr>
                <a:spLocks noChangeArrowheads="1"/>
              </p:cNvSpPr>
              <p:nvPr/>
            </p:nvSpPr>
            <p:spPr bwMode="auto">
              <a:xfrm>
                <a:off x="5090" y="1620"/>
                <a:ext cx="10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62" name="Group 613"/>
            <p:cNvGrpSpPr>
              <a:grpSpLocks/>
            </p:cNvGrpSpPr>
            <p:nvPr/>
          </p:nvGrpSpPr>
          <p:grpSpPr bwMode="auto">
            <a:xfrm>
              <a:off x="2616" y="2330"/>
              <a:ext cx="2897" cy="1441"/>
              <a:chOff x="2616" y="2330"/>
              <a:chExt cx="2897" cy="1441"/>
            </a:xfrm>
          </p:grpSpPr>
          <p:grpSp>
            <p:nvGrpSpPr>
              <p:cNvPr id="265" name="Group 420"/>
              <p:cNvGrpSpPr>
                <a:grpSpLocks/>
              </p:cNvGrpSpPr>
              <p:nvPr/>
            </p:nvGrpSpPr>
            <p:grpSpPr bwMode="auto">
              <a:xfrm>
                <a:off x="2616" y="2330"/>
                <a:ext cx="2897" cy="1441"/>
                <a:chOff x="2616" y="2330"/>
                <a:chExt cx="2897" cy="1441"/>
              </a:xfrm>
            </p:grpSpPr>
            <p:grpSp>
              <p:nvGrpSpPr>
                <p:cNvPr id="294" name="Group 421"/>
                <p:cNvGrpSpPr>
                  <a:grpSpLocks/>
                </p:cNvGrpSpPr>
                <p:nvPr/>
              </p:nvGrpSpPr>
              <p:grpSpPr bwMode="auto">
                <a:xfrm>
                  <a:off x="2616" y="2330"/>
                  <a:ext cx="2897" cy="1441"/>
                  <a:chOff x="2615" y="2331"/>
                  <a:chExt cx="2897" cy="1441"/>
                </a:xfrm>
              </p:grpSpPr>
              <p:grpSp>
                <p:nvGrpSpPr>
                  <p:cNvPr id="344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2720" y="2380"/>
                    <a:ext cx="2792" cy="1392"/>
                    <a:chOff x="2720" y="2380"/>
                    <a:chExt cx="2792" cy="1392"/>
                  </a:xfrm>
                </p:grpSpPr>
                <p:grpSp>
                  <p:nvGrpSpPr>
                    <p:cNvPr id="393" name="Group 4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20" y="2380"/>
                      <a:ext cx="2792" cy="1392"/>
                      <a:chOff x="2720" y="2380"/>
                      <a:chExt cx="2792" cy="1392"/>
                    </a:xfrm>
                  </p:grpSpPr>
                  <p:pic>
                    <p:nvPicPr>
                      <p:cNvPr id="397" name="Picture 424" descr="mappingOfCRDsToRouteGraphsBaseMap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" y="2380"/>
                        <a:ext cx="2792" cy="139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398" name="Group 4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464" y="2916"/>
                        <a:ext cx="164" cy="68"/>
                        <a:chOff x="3756" y="3138"/>
                        <a:chExt cx="164" cy="68"/>
                      </a:xfrm>
                    </p:grpSpPr>
                    <p:sp>
                      <p:nvSpPr>
                        <p:cNvPr id="399" name="Oval 4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56" y="3138"/>
                          <a:ext cx="68" cy="68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400" name="Line 4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24" y="3172"/>
                          <a:ext cx="96" cy="0"/>
                        </a:xfrm>
                        <a:prstGeom prst="line">
                          <a:avLst/>
                        </a:pr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394" name="Group 428"/>
                    <p:cNvGrpSpPr>
                      <a:grpSpLocks/>
                    </p:cNvGrpSpPr>
                    <p:nvPr/>
                  </p:nvGrpSpPr>
                  <p:grpSpPr bwMode="auto">
                    <a:xfrm rot="11008094">
                      <a:off x="4368" y="2915"/>
                      <a:ext cx="164" cy="68"/>
                      <a:chOff x="3756" y="3138"/>
                      <a:chExt cx="164" cy="68"/>
                    </a:xfrm>
                  </p:grpSpPr>
                  <p:sp>
                    <p:nvSpPr>
                      <p:cNvPr id="395" name="Oval 4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56" y="3138"/>
                        <a:ext cx="68" cy="68"/>
                      </a:xfrm>
                      <a:prstGeom prst="ellipse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96" name="Line 4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24" y="3172"/>
                        <a:ext cx="96" cy="0"/>
                      </a:xfrm>
                      <a:prstGeom prst="line">
                        <a:avLst/>
                      </a:prstGeom>
                      <a:noFill/>
                      <a:ln w="22225">
                        <a:solidFill>
                          <a:srgbClr val="00FF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345" name="Group 431"/>
                  <p:cNvGrpSpPr>
                    <a:grpSpLocks/>
                  </p:cNvGrpSpPr>
                  <p:nvPr/>
                </p:nvGrpSpPr>
                <p:grpSpPr bwMode="auto">
                  <a:xfrm rot="18756844">
                    <a:off x="4110" y="2394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91" name="Oval 4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2" name="Line 4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46" name="Group 434"/>
                  <p:cNvGrpSpPr>
                    <a:grpSpLocks/>
                  </p:cNvGrpSpPr>
                  <p:nvPr/>
                </p:nvGrpSpPr>
                <p:grpSpPr bwMode="auto">
                  <a:xfrm rot="8049674">
                    <a:off x="4176" y="3057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89" name="Oval 4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90" name="Line 4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47" name="Group 437"/>
                  <p:cNvGrpSpPr>
                    <a:grpSpLocks/>
                  </p:cNvGrpSpPr>
                  <p:nvPr/>
                </p:nvGrpSpPr>
                <p:grpSpPr bwMode="auto">
                  <a:xfrm rot="2548594">
                    <a:off x="4122" y="304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87" name="Oval 4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8" name="Line 4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48" name="Group 44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3891" y="2841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85" name="Oval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6" name="Line 4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49" name="Group 443"/>
                  <p:cNvGrpSpPr>
                    <a:grpSpLocks/>
                  </p:cNvGrpSpPr>
                  <p:nvPr/>
                </p:nvGrpSpPr>
                <p:grpSpPr bwMode="auto">
                  <a:xfrm rot="-7815106">
                    <a:off x="2910" y="237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83" name="Oval 4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4" name="Line 4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0" name="Group 44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2615" y="2842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81" name="Oval 4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2" name="Line 4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1" name="Group 449"/>
                  <p:cNvGrpSpPr>
                    <a:grpSpLocks/>
                  </p:cNvGrpSpPr>
                  <p:nvPr/>
                </p:nvGrpSpPr>
                <p:grpSpPr bwMode="auto">
                  <a:xfrm rot="8283813">
                    <a:off x="3054" y="2878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79" name="Oval 4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80" name="Line 4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2" name="Group 452"/>
                  <p:cNvGrpSpPr>
                    <a:grpSpLocks/>
                  </p:cNvGrpSpPr>
                  <p:nvPr/>
                </p:nvGrpSpPr>
                <p:grpSpPr bwMode="auto">
                  <a:xfrm rot="11202946">
                    <a:off x="2981" y="2986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77" name="Oval 4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8" name="Line 4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3" name="Group 455"/>
                  <p:cNvGrpSpPr>
                    <a:grpSpLocks/>
                  </p:cNvGrpSpPr>
                  <p:nvPr/>
                </p:nvGrpSpPr>
                <p:grpSpPr bwMode="auto">
                  <a:xfrm rot="10385327">
                    <a:off x="2958" y="3002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75" name="Oval 4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6" name="Line 4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4" name="Group 458"/>
                  <p:cNvGrpSpPr>
                    <a:grpSpLocks/>
                  </p:cNvGrpSpPr>
                  <p:nvPr/>
                </p:nvGrpSpPr>
                <p:grpSpPr bwMode="auto">
                  <a:xfrm rot="2867585">
                    <a:off x="2850" y="304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73" name="Oval 4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4" name="Line 4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5" name="Group 461"/>
                  <p:cNvGrpSpPr>
                    <a:grpSpLocks/>
                  </p:cNvGrpSpPr>
                  <p:nvPr/>
                </p:nvGrpSpPr>
                <p:grpSpPr bwMode="auto">
                  <a:xfrm rot="13356844">
                    <a:off x="2867" y="3120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71" name="Oval 4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2" name="Line 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6" name="Group 464"/>
                  <p:cNvGrpSpPr>
                    <a:grpSpLocks/>
                  </p:cNvGrpSpPr>
                  <p:nvPr/>
                </p:nvGrpSpPr>
                <p:grpSpPr bwMode="auto">
                  <a:xfrm rot="5400000">
                    <a:off x="3018" y="327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69" name="Oval 4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70" name="Line 4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7" name="Group 467"/>
                  <p:cNvGrpSpPr>
                    <a:grpSpLocks/>
                  </p:cNvGrpSpPr>
                  <p:nvPr/>
                </p:nvGrpSpPr>
                <p:grpSpPr bwMode="auto">
                  <a:xfrm rot="4660295">
                    <a:off x="3047" y="3312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67" name="Oval 4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8" name="Line 4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8" name="Group 470"/>
                  <p:cNvGrpSpPr>
                    <a:grpSpLocks/>
                  </p:cNvGrpSpPr>
                  <p:nvPr/>
                </p:nvGrpSpPr>
                <p:grpSpPr bwMode="auto">
                  <a:xfrm rot="6118568">
                    <a:off x="3000" y="332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65" name="Oval 4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6" name="Line 4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59" name="Group 473"/>
                  <p:cNvGrpSpPr>
                    <a:grpSpLocks/>
                  </p:cNvGrpSpPr>
                  <p:nvPr/>
                </p:nvGrpSpPr>
                <p:grpSpPr bwMode="auto">
                  <a:xfrm rot="5400000">
                    <a:off x="3020" y="3601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63" name="Oval 4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4" name="Line 4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60" name="Group 476"/>
                  <p:cNvGrpSpPr>
                    <a:grpSpLocks/>
                  </p:cNvGrpSpPr>
                  <p:nvPr/>
                </p:nvGrpSpPr>
                <p:grpSpPr bwMode="auto">
                  <a:xfrm rot="8599435">
                    <a:off x="2863" y="3393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61" name="Oval 4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62" name="Line 4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295" name="Group 479"/>
                <p:cNvGrpSpPr>
                  <a:grpSpLocks/>
                </p:cNvGrpSpPr>
                <p:nvPr/>
              </p:nvGrpSpPr>
              <p:grpSpPr bwMode="auto">
                <a:xfrm>
                  <a:off x="2712" y="2394"/>
                  <a:ext cx="1697" cy="1225"/>
                  <a:chOff x="2712" y="2394"/>
                  <a:chExt cx="1697" cy="1225"/>
                </a:xfrm>
              </p:grpSpPr>
              <p:grpSp>
                <p:nvGrpSpPr>
                  <p:cNvPr id="296" name="Group 480"/>
                  <p:cNvGrpSpPr>
                    <a:grpSpLocks/>
                  </p:cNvGrpSpPr>
                  <p:nvPr/>
                </p:nvGrpSpPr>
                <p:grpSpPr bwMode="auto">
                  <a:xfrm rot="13463857">
                    <a:off x="4041" y="2394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42" name="Oval 4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3" name="Line 4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97" name="Group 483"/>
                  <p:cNvGrpSpPr>
                    <a:grpSpLocks/>
                  </p:cNvGrpSpPr>
                  <p:nvPr/>
                </p:nvGrpSpPr>
                <p:grpSpPr bwMode="auto">
                  <a:xfrm rot="2649674">
                    <a:off x="4245" y="3054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40" name="Oval 4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41" name="Line 4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98" name="Group 486"/>
                  <p:cNvGrpSpPr>
                    <a:grpSpLocks/>
                  </p:cNvGrpSpPr>
                  <p:nvPr/>
                </p:nvGrpSpPr>
                <p:grpSpPr bwMode="auto">
                  <a:xfrm rot="-2459565">
                    <a:off x="4122" y="297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38" name="Oval 4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9" name="Line 4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99" name="Group 48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3936" y="2886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36" name="Oval 4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7" name="Line 4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0" name="Group 492"/>
                  <p:cNvGrpSpPr>
                    <a:grpSpLocks/>
                  </p:cNvGrpSpPr>
                  <p:nvPr/>
                </p:nvGrpSpPr>
                <p:grpSpPr bwMode="auto">
                  <a:xfrm rot="-13215106">
                    <a:off x="2904" y="244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34" name="Oval 4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5" name="Line 4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1" name="Group 495"/>
                  <p:cNvGrpSpPr>
                    <a:grpSpLocks/>
                  </p:cNvGrpSpPr>
                  <p:nvPr/>
                </p:nvGrpSpPr>
                <p:grpSpPr bwMode="auto">
                  <a:xfrm rot="3196049">
                    <a:off x="3117" y="2883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32" name="Oval 4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3" name="Line 4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2" name="Group 498"/>
                  <p:cNvGrpSpPr>
                    <a:grpSpLocks/>
                  </p:cNvGrpSpPr>
                  <p:nvPr/>
                </p:nvGrpSpPr>
                <p:grpSpPr bwMode="auto">
                  <a:xfrm rot="5400000">
                    <a:off x="2664" y="288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30" name="Oval 4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31" name="Line 5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3" name="Group 501"/>
                  <p:cNvGrpSpPr>
                    <a:grpSpLocks/>
                  </p:cNvGrpSpPr>
                  <p:nvPr/>
                </p:nvGrpSpPr>
                <p:grpSpPr bwMode="auto">
                  <a:xfrm rot="-2532415">
                    <a:off x="2853" y="297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28" name="Oval 5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9" name="Line 5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4" name="Group 504"/>
                  <p:cNvGrpSpPr>
                    <a:grpSpLocks/>
                  </p:cNvGrpSpPr>
                  <p:nvPr/>
                </p:nvGrpSpPr>
                <p:grpSpPr bwMode="auto">
                  <a:xfrm rot="8268509">
                    <a:off x="2868" y="3183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26" name="Oval 5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7" name="Line 5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5" name="Group 507"/>
                  <p:cNvGrpSpPr>
                    <a:grpSpLocks/>
                  </p:cNvGrpSpPr>
                  <p:nvPr/>
                </p:nvGrpSpPr>
                <p:grpSpPr bwMode="auto">
                  <a:xfrm>
                    <a:off x="3069" y="3551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24" name="Oval 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5" name="Line 5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6" name="Group 510"/>
                  <p:cNvGrpSpPr>
                    <a:grpSpLocks/>
                  </p:cNvGrpSpPr>
                  <p:nvPr/>
                </p:nvGrpSpPr>
                <p:grpSpPr bwMode="auto">
                  <a:xfrm rot="2992855">
                    <a:off x="2931" y="3398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22" name="Oval 5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3" name="Line 5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7" name="Group 513"/>
                  <p:cNvGrpSpPr>
                    <a:grpSpLocks/>
                  </p:cNvGrpSpPr>
                  <p:nvPr/>
                </p:nvGrpSpPr>
                <p:grpSpPr bwMode="auto">
                  <a:xfrm rot="4777233">
                    <a:off x="3018" y="304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20" name="Oval 5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21" name="Line 5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8" name="Group 516"/>
                  <p:cNvGrpSpPr>
                    <a:grpSpLocks/>
                  </p:cNvGrpSpPr>
                  <p:nvPr/>
                </p:nvGrpSpPr>
                <p:grpSpPr bwMode="auto">
                  <a:xfrm rot="5711666">
                    <a:off x="3024" y="3036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18" name="Oval 5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9" name="Line 5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09" name="Group 519"/>
                  <p:cNvGrpSpPr>
                    <a:grpSpLocks/>
                  </p:cNvGrpSpPr>
                  <p:nvPr/>
                </p:nvGrpSpPr>
                <p:grpSpPr bwMode="auto">
                  <a:xfrm>
                    <a:off x="3066" y="322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16" name="Oval 5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7" name="Line 5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10" name="Group 522"/>
                  <p:cNvGrpSpPr>
                    <a:grpSpLocks/>
                  </p:cNvGrpSpPr>
                  <p:nvPr/>
                </p:nvGrpSpPr>
                <p:grpSpPr bwMode="auto">
                  <a:xfrm rot="416021">
                    <a:off x="3057" y="3284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14" name="Oval 5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5" name="Line 5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311" name="Group 525"/>
                  <p:cNvGrpSpPr>
                    <a:grpSpLocks/>
                  </p:cNvGrpSpPr>
                  <p:nvPr/>
                </p:nvGrpSpPr>
                <p:grpSpPr bwMode="auto">
                  <a:xfrm rot="-1042252">
                    <a:off x="3087" y="323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312" name="Oval 5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313" name="Line 5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266" name="Group 612"/>
              <p:cNvGrpSpPr>
                <a:grpSpLocks/>
              </p:cNvGrpSpPr>
              <p:nvPr/>
            </p:nvGrpSpPr>
            <p:grpSpPr bwMode="auto">
              <a:xfrm>
                <a:off x="4178" y="3065"/>
                <a:ext cx="581" cy="524"/>
                <a:chOff x="4178" y="3065"/>
                <a:chExt cx="581" cy="524"/>
              </a:xfrm>
            </p:grpSpPr>
            <p:grpSp>
              <p:nvGrpSpPr>
                <p:cNvPr id="267" name="Group 585"/>
                <p:cNvGrpSpPr>
                  <a:grpSpLocks/>
                </p:cNvGrpSpPr>
                <p:nvPr/>
              </p:nvGrpSpPr>
              <p:grpSpPr bwMode="auto">
                <a:xfrm rot="13560982">
                  <a:off x="4183" y="3113"/>
                  <a:ext cx="164" cy="68"/>
                  <a:chOff x="3756" y="3138"/>
                  <a:chExt cx="164" cy="68"/>
                </a:xfrm>
              </p:grpSpPr>
              <p:sp>
                <p:nvSpPr>
                  <p:cNvPr id="292" name="Oval 586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93" name="Line 587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68" name="Group 588"/>
                <p:cNvGrpSpPr>
                  <a:grpSpLocks/>
                </p:cNvGrpSpPr>
                <p:nvPr/>
              </p:nvGrpSpPr>
              <p:grpSpPr bwMode="auto">
                <a:xfrm rot="8464348">
                  <a:off x="4178" y="3397"/>
                  <a:ext cx="164" cy="68"/>
                  <a:chOff x="3756" y="3138"/>
                  <a:chExt cx="164" cy="68"/>
                </a:xfrm>
              </p:grpSpPr>
              <p:sp>
                <p:nvSpPr>
                  <p:cNvPr id="290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91" name="Line 590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69" name="Group 591"/>
                <p:cNvGrpSpPr>
                  <a:grpSpLocks/>
                </p:cNvGrpSpPr>
                <p:nvPr/>
              </p:nvGrpSpPr>
              <p:grpSpPr bwMode="auto">
                <a:xfrm rot="-1613749">
                  <a:off x="4493" y="3233"/>
                  <a:ext cx="164" cy="68"/>
                  <a:chOff x="3756" y="3138"/>
                  <a:chExt cx="164" cy="68"/>
                </a:xfrm>
              </p:grpSpPr>
              <p:sp>
                <p:nvSpPr>
                  <p:cNvPr id="288" name="Oval 592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89" name="Line 593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70" name="Group 594"/>
                <p:cNvGrpSpPr>
                  <a:grpSpLocks/>
                </p:cNvGrpSpPr>
                <p:nvPr/>
              </p:nvGrpSpPr>
              <p:grpSpPr bwMode="auto">
                <a:xfrm rot="2148277">
                  <a:off x="4595" y="3388"/>
                  <a:ext cx="164" cy="68"/>
                  <a:chOff x="3756" y="3138"/>
                  <a:chExt cx="164" cy="68"/>
                </a:xfrm>
              </p:grpSpPr>
              <p:sp>
                <p:nvSpPr>
                  <p:cNvPr id="286" name="Oval 595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87" name="Line 596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71" name="Group 597"/>
                <p:cNvGrpSpPr>
                  <a:grpSpLocks/>
                </p:cNvGrpSpPr>
                <p:nvPr/>
              </p:nvGrpSpPr>
              <p:grpSpPr bwMode="auto">
                <a:xfrm rot="-1080305">
                  <a:off x="4394" y="3476"/>
                  <a:ext cx="164" cy="68"/>
                  <a:chOff x="3756" y="3138"/>
                  <a:chExt cx="164" cy="68"/>
                </a:xfrm>
              </p:grpSpPr>
              <p:sp>
                <p:nvSpPr>
                  <p:cNvPr id="284" name="Oval 598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85" name="Line 599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72" name="Group 600"/>
                <p:cNvGrpSpPr>
                  <a:grpSpLocks/>
                </p:cNvGrpSpPr>
                <p:nvPr/>
              </p:nvGrpSpPr>
              <p:grpSpPr bwMode="auto">
                <a:xfrm rot="14617742">
                  <a:off x="4189" y="3447"/>
                  <a:ext cx="164" cy="68"/>
                  <a:chOff x="3756" y="3138"/>
                  <a:chExt cx="164" cy="68"/>
                </a:xfrm>
              </p:grpSpPr>
              <p:sp>
                <p:nvSpPr>
                  <p:cNvPr id="282" name="Oval 601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83" name="Line 602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73" name="Group 603"/>
                <p:cNvGrpSpPr>
                  <a:grpSpLocks/>
                </p:cNvGrpSpPr>
                <p:nvPr/>
              </p:nvGrpSpPr>
              <p:grpSpPr bwMode="auto">
                <a:xfrm rot="-1080305">
                  <a:off x="4273" y="3521"/>
                  <a:ext cx="164" cy="68"/>
                  <a:chOff x="3756" y="3138"/>
                  <a:chExt cx="164" cy="68"/>
                </a:xfrm>
              </p:grpSpPr>
              <p:sp>
                <p:nvSpPr>
                  <p:cNvPr id="280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81" name="Line 605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74" name="Group 606"/>
                <p:cNvGrpSpPr>
                  <a:grpSpLocks/>
                </p:cNvGrpSpPr>
                <p:nvPr/>
              </p:nvGrpSpPr>
              <p:grpSpPr bwMode="auto">
                <a:xfrm rot="11111666">
                  <a:off x="4305" y="3281"/>
                  <a:ext cx="164" cy="68"/>
                  <a:chOff x="3756" y="3138"/>
                  <a:chExt cx="164" cy="68"/>
                </a:xfrm>
              </p:grpSpPr>
              <p:sp>
                <p:nvSpPr>
                  <p:cNvPr id="278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79" name="Line 608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75" name="Group 609"/>
                <p:cNvGrpSpPr>
                  <a:grpSpLocks/>
                </p:cNvGrpSpPr>
                <p:nvPr/>
              </p:nvGrpSpPr>
              <p:grpSpPr bwMode="auto">
                <a:xfrm rot="16200000">
                  <a:off x="4340" y="3226"/>
                  <a:ext cx="164" cy="68"/>
                  <a:chOff x="3756" y="3138"/>
                  <a:chExt cx="164" cy="68"/>
                </a:xfrm>
              </p:grpSpPr>
              <p:sp>
                <p:nvSpPr>
                  <p:cNvPr id="276" name="Oval 610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277" name="Line 611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63" name="Rectangle 614"/>
            <p:cNvSpPr>
              <a:spLocks noChangeArrowheads="1"/>
            </p:cNvSpPr>
            <p:nvPr/>
          </p:nvSpPr>
          <p:spPr bwMode="auto">
            <a:xfrm>
              <a:off x="113" y="2251"/>
              <a:ext cx="1497" cy="1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4" name="Text Box 615"/>
            <p:cNvSpPr txBox="1">
              <a:spLocks noChangeArrowheads="1"/>
            </p:cNvSpPr>
            <p:nvPr/>
          </p:nvSpPr>
          <p:spPr bwMode="auto">
            <a:xfrm>
              <a:off x="113" y="2663"/>
              <a:ext cx="2588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/>
                <a:t>„</a:t>
              </a:r>
              <a:r>
                <a:rPr lang="de-DE" b="1">
                  <a:solidFill>
                    <a:srgbClr val="00FF00"/>
                  </a:solidFill>
                </a:rPr>
                <a:t>Turn around,</a:t>
              </a:r>
              <a:r>
                <a:rPr lang="de-DE"/>
                <a:t> </a:t>
              </a:r>
              <a:r>
                <a:rPr lang="de-DE" b="1">
                  <a:solidFill>
                    <a:srgbClr val="0000FF"/>
                  </a:solidFill>
                </a:rPr>
                <a:t>drive through the</a:t>
              </a:r>
              <a:br>
                <a:rPr lang="de-DE" b="1">
                  <a:solidFill>
                    <a:srgbClr val="0000FF"/>
                  </a:solidFill>
                </a:rPr>
              </a:br>
              <a:r>
                <a:rPr lang="de-DE" b="1">
                  <a:solidFill>
                    <a:srgbClr val="0000FF"/>
                  </a:solidFill>
                </a:rPr>
                <a:t>   interaction lab, turn left,</a:t>
              </a:r>
              <a:r>
                <a:rPr lang="de-DE"/>
                <a:t> </a:t>
              </a:r>
              <a:r>
                <a:rPr lang="de-DE" b="1">
                  <a:solidFill>
                    <a:srgbClr val="FF0000"/>
                  </a:solidFill>
                </a:rPr>
                <a:t>proceed </a:t>
              </a:r>
              <a:br>
                <a:rPr lang="de-DE" b="1">
                  <a:solidFill>
                    <a:srgbClr val="FF0000"/>
                  </a:solidFill>
                </a:rPr>
              </a:br>
              <a:r>
                <a:rPr lang="de-DE" b="1">
                  <a:solidFill>
                    <a:srgbClr val="FF0000"/>
                  </a:solidFill>
                </a:rPr>
                <a:t>   to the kitchen</a:t>
              </a:r>
              <a:r>
                <a:rPr lang="de-DE" b="1"/>
                <a:t> and stop at the first </a:t>
              </a:r>
              <a:br>
                <a:rPr lang="de-DE" b="1"/>
              </a:br>
              <a:r>
                <a:rPr lang="de-DE" b="1"/>
                <a:t>   junction to the right.</a:t>
              </a:r>
              <a:r>
                <a:rPr lang="de-DE"/>
                <a:t>“</a:t>
              </a:r>
            </a:p>
          </p:txBody>
        </p:sp>
      </p:grpSp>
      <p:grpSp>
        <p:nvGrpSpPr>
          <p:cNvPr id="455" name="Group 893"/>
          <p:cNvGrpSpPr>
            <a:grpSpLocks/>
          </p:cNvGrpSpPr>
          <p:nvPr/>
        </p:nvGrpSpPr>
        <p:grpSpPr bwMode="auto">
          <a:xfrm>
            <a:off x="179388" y="1775279"/>
            <a:ext cx="8691562" cy="5005388"/>
            <a:chOff x="113" y="680"/>
            <a:chExt cx="5475" cy="3153"/>
          </a:xfrm>
        </p:grpSpPr>
        <p:pic>
          <p:nvPicPr>
            <p:cNvPr id="456" name="Picture 813" descr="searchTreeLevel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680"/>
              <a:ext cx="4228" cy="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7" name="Group 882"/>
            <p:cNvGrpSpPr>
              <a:grpSpLocks/>
            </p:cNvGrpSpPr>
            <p:nvPr/>
          </p:nvGrpSpPr>
          <p:grpSpPr bwMode="auto">
            <a:xfrm>
              <a:off x="1494" y="852"/>
              <a:ext cx="3988" cy="1014"/>
              <a:chOff x="1494" y="852"/>
              <a:chExt cx="3988" cy="1014"/>
            </a:xfrm>
          </p:grpSpPr>
          <p:sp>
            <p:nvSpPr>
              <p:cNvPr id="606" name="Rectangle 814"/>
              <p:cNvSpPr>
                <a:spLocks noChangeArrowheads="1"/>
              </p:cNvSpPr>
              <p:nvPr/>
            </p:nvSpPr>
            <p:spPr bwMode="auto">
              <a:xfrm>
                <a:off x="3806" y="852"/>
                <a:ext cx="52" cy="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07" name="Rectangle 815"/>
              <p:cNvSpPr>
                <a:spLocks noChangeArrowheads="1"/>
              </p:cNvSpPr>
              <p:nvPr/>
            </p:nvSpPr>
            <p:spPr bwMode="auto">
              <a:xfrm>
                <a:off x="3784" y="1032"/>
                <a:ext cx="92" cy="96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08" name="Rectangle 816"/>
              <p:cNvSpPr>
                <a:spLocks noChangeArrowheads="1"/>
              </p:cNvSpPr>
              <p:nvPr/>
            </p:nvSpPr>
            <p:spPr bwMode="auto">
              <a:xfrm>
                <a:off x="2946" y="1216"/>
                <a:ext cx="96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09" name="Rectangle 817"/>
              <p:cNvSpPr>
                <a:spLocks noChangeArrowheads="1"/>
              </p:cNvSpPr>
              <p:nvPr/>
            </p:nvSpPr>
            <p:spPr bwMode="auto">
              <a:xfrm>
                <a:off x="3092" y="1216"/>
                <a:ext cx="96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0" name="Rectangle 818"/>
              <p:cNvSpPr>
                <a:spLocks noChangeArrowheads="1"/>
              </p:cNvSpPr>
              <p:nvPr/>
            </p:nvSpPr>
            <p:spPr bwMode="auto">
              <a:xfrm>
                <a:off x="3236" y="1214"/>
                <a:ext cx="96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1" name="Rectangle 819"/>
              <p:cNvSpPr>
                <a:spLocks noChangeArrowheads="1"/>
              </p:cNvSpPr>
              <p:nvPr/>
            </p:nvSpPr>
            <p:spPr bwMode="auto">
              <a:xfrm>
                <a:off x="3382" y="1214"/>
                <a:ext cx="96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2" name="Rectangle 820"/>
              <p:cNvSpPr>
                <a:spLocks noChangeArrowheads="1"/>
              </p:cNvSpPr>
              <p:nvPr/>
            </p:nvSpPr>
            <p:spPr bwMode="auto">
              <a:xfrm>
                <a:off x="3526" y="1214"/>
                <a:ext cx="9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3" name="Rectangle 821"/>
              <p:cNvSpPr>
                <a:spLocks noChangeArrowheads="1"/>
              </p:cNvSpPr>
              <p:nvPr/>
            </p:nvSpPr>
            <p:spPr bwMode="auto">
              <a:xfrm>
                <a:off x="3886" y="1214"/>
                <a:ext cx="9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4" name="Rectangle 822"/>
              <p:cNvSpPr>
                <a:spLocks noChangeArrowheads="1"/>
              </p:cNvSpPr>
              <p:nvPr/>
            </p:nvSpPr>
            <p:spPr bwMode="auto">
              <a:xfrm>
                <a:off x="4034" y="1214"/>
                <a:ext cx="9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5" name="Rectangle 823"/>
              <p:cNvSpPr>
                <a:spLocks noChangeArrowheads="1"/>
              </p:cNvSpPr>
              <p:nvPr/>
            </p:nvSpPr>
            <p:spPr bwMode="auto">
              <a:xfrm>
                <a:off x="4180" y="1214"/>
                <a:ext cx="9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6" name="Rectangle 824"/>
              <p:cNvSpPr>
                <a:spLocks noChangeArrowheads="1"/>
              </p:cNvSpPr>
              <p:nvPr/>
            </p:nvSpPr>
            <p:spPr bwMode="auto">
              <a:xfrm>
                <a:off x="4328" y="1214"/>
                <a:ext cx="9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7" name="Rectangle 825"/>
              <p:cNvSpPr>
                <a:spLocks noChangeArrowheads="1"/>
              </p:cNvSpPr>
              <p:nvPr/>
            </p:nvSpPr>
            <p:spPr bwMode="auto">
              <a:xfrm>
                <a:off x="4474" y="1214"/>
                <a:ext cx="9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8" name="Rectangle 826"/>
              <p:cNvSpPr>
                <a:spLocks noChangeArrowheads="1"/>
              </p:cNvSpPr>
              <p:nvPr/>
            </p:nvSpPr>
            <p:spPr bwMode="auto">
              <a:xfrm>
                <a:off x="4620" y="1214"/>
                <a:ext cx="9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9" name="Rectangle 827"/>
              <p:cNvSpPr>
                <a:spLocks noChangeArrowheads="1"/>
              </p:cNvSpPr>
              <p:nvPr/>
            </p:nvSpPr>
            <p:spPr bwMode="auto">
              <a:xfrm>
                <a:off x="2944" y="1398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0" name="Rectangle 828"/>
              <p:cNvSpPr>
                <a:spLocks noChangeArrowheads="1"/>
              </p:cNvSpPr>
              <p:nvPr/>
            </p:nvSpPr>
            <p:spPr bwMode="auto">
              <a:xfrm>
                <a:off x="3090" y="1398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1" name="Rectangle 829"/>
              <p:cNvSpPr>
                <a:spLocks noChangeArrowheads="1"/>
              </p:cNvSpPr>
              <p:nvPr/>
            </p:nvSpPr>
            <p:spPr bwMode="auto">
              <a:xfrm>
                <a:off x="3236" y="1398"/>
                <a:ext cx="102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2" name="Rectangle 830"/>
              <p:cNvSpPr>
                <a:spLocks noChangeArrowheads="1"/>
              </p:cNvSpPr>
              <p:nvPr/>
            </p:nvSpPr>
            <p:spPr bwMode="auto">
              <a:xfrm>
                <a:off x="3376" y="139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3" name="Rectangle 831"/>
              <p:cNvSpPr>
                <a:spLocks noChangeArrowheads="1"/>
              </p:cNvSpPr>
              <p:nvPr/>
            </p:nvSpPr>
            <p:spPr bwMode="auto">
              <a:xfrm>
                <a:off x="3526" y="139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4" name="Rectangle 832"/>
              <p:cNvSpPr>
                <a:spLocks noChangeArrowheads="1"/>
              </p:cNvSpPr>
              <p:nvPr/>
            </p:nvSpPr>
            <p:spPr bwMode="auto">
              <a:xfrm>
                <a:off x="3886" y="139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5" name="Rectangle 833"/>
              <p:cNvSpPr>
                <a:spLocks noChangeArrowheads="1"/>
              </p:cNvSpPr>
              <p:nvPr/>
            </p:nvSpPr>
            <p:spPr bwMode="auto">
              <a:xfrm>
                <a:off x="4032" y="139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6" name="Rectangle 834"/>
              <p:cNvSpPr>
                <a:spLocks noChangeArrowheads="1"/>
              </p:cNvSpPr>
              <p:nvPr/>
            </p:nvSpPr>
            <p:spPr bwMode="auto">
              <a:xfrm>
                <a:off x="4178" y="139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7" name="Rectangle 835"/>
              <p:cNvSpPr>
                <a:spLocks noChangeArrowheads="1"/>
              </p:cNvSpPr>
              <p:nvPr/>
            </p:nvSpPr>
            <p:spPr bwMode="auto">
              <a:xfrm>
                <a:off x="4326" y="139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8" name="Rectangle 836"/>
              <p:cNvSpPr>
                <a:spLocks noChangeArrowheads="1"/>
              </p:cNvSpPr>
              <p:nvPr/>
            </p:nvSpPr>
            <p:spPr bwMode="auto">
              <a:xfrm>
                <a:off x="4472" y="139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9" name="Rectangle 837"/>
              <p:cNvSpPr>
                <a:spLocks noChangeArrowheads="1"/>
              </p:cNvSpPr>
              <p:nvPr/>
            </p:nvSpPr>
            <p:spPr bwMode="auto">
              <a:xfrm>
                <a:off x="4618" y="139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0" name="Rectangle 838"/>
              <p:cNvSpPr>
                <a:spLocks noChangeArrowheads="1"/>
              </p:cNvSpPr>
              <p:nvPr/>
            </p:nvSpPr>
            <p:spPr bwMode="auto">
              <a:xfrm>
                <a:off x="4764" y="139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1" name="Rectangle 839"/>
              <p:cNvSpPr>
                <a:spLocks noChangeArrowheads="1"/>
              </p:cNvSpPr>
              <p:nvPr/>
            </p:nvSpPr>
            <p:spPr bwMode="auto">
              <a:xfrm>
                <a:off x="5090" y="139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2" name="Rectangle 840"/>
              <p:cNvSpPr>
                <a:spLocks noChangeArrowheads="1"/>
              </p:cNvSpPr>
              <p:nvPr/>
            </p:nvSpPr>
            <p:spPr bwMode="auto">
              <a:xfrm>
                <a:off x="4764" y="1214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3" name="Rectangle 841"/>
              <p:cNvSpPr>
                <a:spLocks noChangeArrowheads="1"/>
              </p:cNvSpPr>
              <p:nvPr/>
            </p:nvSpPr>
            <p:spPr bwMode="auto">
              <a:xfrm>
                <a:off x="5088" y="1214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4" name="Rectangle 842"/>
              <p:cNvSpPr>
                <a:spLocks noChangeArrowheads="1"/>
              </p:cNvSpPr>
              <p:nvPr/>
            </p:nvSpPr>
            <p:spPr bwMode="auto">
              <a:xfrm>
                <a:off x="5234" y="1214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5" name="Rectangle 843"/>
              <p:cNvSpPr>
                <a:spLocks noChangeArrowheads="1"/>
              </p:cNvSpPr>
              <p:nvPr/>
            </p:nvSpPr>
            <p:spPr bwMode="auto">
              <a:xfrm>
                <a:off x="5236" y="1396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6" name="Rectangle 844"/>
              <p:cNvSpPr>
                <a:spLocks noChangeArrowheads="1"/>
              </p:cNvSpPr>
              <p:nvPr/>
            </p:nvSpPr>
            <p:spPr bwMode="auto">
              <a:xfrm>
                <a:off x="5380" y="1398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7" name="Rectangle 845"/>
              <p:cNvSpPr>
                <a:spLocks noChangeArrowheads="1"/>
              </p:cNvSpPr>
              <p:nvPr/>
            </p:nvSpPr>
            <p:spPr bwMode="auto">
              <a:xfrm>
                <a:off x="5380" y="1214"/>
                <a:ext cx="102" cy="9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8" name="Rectangle 846"/>
              <p:cNvSpPr>
                <a:spLocks noChangeArrowheads="1"/>
              </p:cNvSpPr>
              <p:nvPr/>
            </p:nvSpPr>
            <p:spPr bwMode="auto">
              <a:xfrm>
                <a:off x="2184" y="1214"/>
                <a:ext cx="96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9" name="Rectangle 847"/>
              <p:cNvSpPr>
                <a:spLocks noChangeArrowheads="1"/>
              </p:cNvSpPr>
              <p:nvPr/>
            </p:nvSpPr>
            <p:spPr bwMode="auto">
              <a:xfrm>
                <a:off x="2184" y="1398"/>
                <a:ext cx="96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0" name="Rectangle 848"/>
              <p:cNvSpPr>
                <a:spLocks noChangeArrowheads="1"/>
              </p:cNvSpPr>
              <p:nvPr/>
            </p:nvSpPr>
            <p:spPr bwMode="auto">
              <a:xfrm>
                <a:off x="2218" y="1584"/>
                <a:ext cx="96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1" name="Rectangle 849"/>
              <p:cNvSpPr>
                <a:spLocks noChangeArrowheads="1"/>
              </p:cNvSpPr>
              <p:nvPr/>
            </p:nvSpPr>
            <p:spPr bwMode="auto">
              <a:xfrm>
                <a:off x="2364" y="1586"/>
                <a:ext cx="98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2" name="Rectangle 850"/>
              <p:cNvSpPr>
                <a:spLocks noChangeArrowheads="1"/>
              </p:cNvSpPr>
              <p:nvPr/>
            </p:nvSpPr>
            <p:spPr bwMode="auto">
              <a:xfrm>
                <a:off x="2510" y="1584"/>
                <a:ext cx="98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3" name="Rectangle 851"/>
              <p:cNvSpPr>
                <a:spLocks noChangeArrowheads="1"/>
              </p:cNvSpPr>
              <p:nvPr/>
            </p:nvSpPr>
            <p:spPr bwMode="auto">
              <a:xfrm>
                <a:off x="2654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4" name="Rectangle 852"/>
              <p:cNvSpPr>
                <a:spLocks noChangeArrowheads="1"/>
              </p:cNvSpPr>
              <p:nvPr/>
            </p:nvSpPr>
            <p:spPr bwMode="auto">
              <a:xfrm>
                <a:off x="2800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5" name="Rectangle 853"/>
              <p:cNvSpPr>
                <a:spLocks noChangeArrowheads="1"/>
              </p:cNvSpPr>
              <p:nvPr/>
            </p:nvSpPr>
            <p:spPr bwMode="auto">
              <a:xfrm>
                <a:off x="2946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6" name="Rectangle 854"/>
              <p:cNvSpPr>
                <a:spLocks noChangeArrowheads="1"/>
              </p:cNvSpPr>
              <p:nvPr/>
            </p:nvSpPr>
            <p:spPr bwMode="auto">
              <a:xfrm>
                <a:off x="3198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7" name="Rectangle 855"/>
              <p:cNvSpPr>
                <a:spLocks noChangeArrowheads="1"/>
              </p:cNvSpPr>
              <p:nvPr/>
            </p:nvSpPr>
            <p:spPr bwMode="auto">
              <a:xfrm>
                <a:off x="3126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8" name="Rectangle 856"/>
              <p:cNvSpPr>
                <a:spLocks noChangeArrowheads="1"/>
              </p:cNvSpPr>
              <p:nvPr/>
            </p:nvSpPr>
            <p:spPr bwMode="auto">
              <a:xfrm>
                <a:off x="3272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9" name="Rectangle 857"/>
              <p:cNvSpPr>
                <a:spLocks noChangeArrowheads="1"/>
              </p:cNvSpPr>
              <p:nvPr/>
            </p:nvSpPr>
            <p:spPr bwMode="auto">
              <a:xfrm>
                <a:off x="3418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0" name="Rectangle 858"/>
              <p:cNvSpPr>
                <a:spLocks noChangeArrowheads="1"/>
              </p:cNvSpPr>
              <p:nvPr/>
            </p:nvSpPr>
            <p:spPr bwMode="auto">
              <a:xfrm>
                <a:off x="3562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1" name="Rectangle 859"/>
              <p:cNvSpPr>
                <a:spLocks noChangeArrowheads="1"/>
              </p:cNvSpPr>
              <p:nvPr/>
            </p:nvSpPr>
            <p:spPr bwMode="auto">
              <a:xfrm>
                <a:off x="3418" y="1764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2" name="Rectangle 860"/>
              <p:cNvSpPr>
                <a:spLocks noChangeArrowheads="1"/>
              </p:cNvSpPr>
              <p:nvPr/>
            </p:nvSpPr>
            <p:spPr bwMode="auto">
              <a:xfrm>
                <a:off x="2074" y="1584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3" name="Rectangle 861"/>
              <p:cNvSpPr>
                <a:spLocks noChangeArrowheads="1"/>
              </p:cNvSpPr>
              <p:nvPr/>
            </p:nvSpPr>
            <p:spPr bwMode="auto">
              <a:xfrm>
                <a:off x="3708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4" name="Rectangle 862"/>
              <p:cNvSpPr>
                <a:spLocks noChangeArrowheads="1"/>
              </p:cNvSpPr>
              <p:nvPr/>
            </p:nvSpPr>
            <p:spPr bwMode="auto">
              <a:xfrm>
                <a:off x="3638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5" name="Rectangle 863"/>
              <p:cNvSpPr>
                <a:spLocks noChangeArrowheads="1"/>
              </p:cNvSpPr>
              <p:nvPr/>
            </p:nvSpPr>
            <p:spPr bwMode="auto">
              <a:xfrm>
                <a:off x="3776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6" name="Rectangle 864"/>
              <p:cNvSpPr>
                <a:spLocks noChangeArrowheads="1"/>
              </p:cNvSpPr>
              <p:nvPr/>
            </p:nvSpPr>
            <p:spPr bwMode="auto">
              <a:xfrm>
                <a:off x="1930" y="1584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7" name="Rectangle 865"/>
              <p:cNvSpPr>
                <a:spLocks noChangeArrowheads="1"/>
              </p:cNvSpPr>
              <p:nvPr/>
            </p:nvSpPr>
            <p:spPr bwMode="auto">
              <a:xfrm>
                <a:off x="1784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8" name="Rectangle 866"/>
              <p:cNvSpPr>
                <a:spLocks noChangeArrowheads="1"/>
              </p:cNvSpPr>
              <p:nvPr/>
            </p:nvSpPr>
            <p:spPr bwMode="auto">
              <a:xfrm>
                <a:off x="1638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9" name="Rectangle 867"/>
              <p:cNvSpPr>
                <a:spLocks noChangeArrowheads="1"/>
              </p:cNvSpPr>
              <p:nvPr/>
            </p:nvSpPr>
            <p:spPr bwMode="auto">
              <a:xfrm>
                <a:off x="1494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0" name="Rectangle 868"/>
              <p:cNvSpPr>
                <a:spLocks noChangeArrowheads="1"/>
              </p:cNvSpPr>
              <p:nvPr/>
            </p:nvSpPr>
            <p:spPr bwMode="auto">
              <a:xfrm>
                <a:off x="1566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1" name="Rectangle 869"/>
              <p:cNvSpPr>
                <a:spLocks noChangeArrowheads="1"/>
              </p:cNvSpPr>
              <p:nvPr/>
            </p:nvSpPr>
            <p:spPr bwMode="auto">
              <a:xfrm>
                <a:off x="1782" y="1584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2" name="Rectangle 870"/>
              <p:cNvSpPr>
                <a:spLocks noChangeArrowheads="1"/>
              </p:cNvSpPr>
              <p:nvPr/>
            </p:nvSpPr>
            <p:spPr bwMode="auto">
              <a:xfrm>
                <a:off x="3922" y="1768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3" name="Rectangle 871"/>
              <p:cNvSpPr>
                <a:spLocks noChangeArrowheads="1"/>
              </p:cNvSpPr>
              <p:nvPr/>
            </p:nvSpPr>
            <p:spPr bwMode="auto">
              <a:xfrm>
                <a:off x="3920" y="1584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4" name="Rectangle 872"/>
              <p:cNvSpPr>
                <a:spLocks noChangeArrowheads="1"/>
              </p:cNvSpPr>
              <p:nvPr/>
            </p:nvSpPr>
            <p:spPr bwMode="auto">
              <a:xfrm>
                <a:off x="4066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5" name="Rectangle 873"/>
              <p:cNvSpPr>
                <a:spLocks noChangeArrowheads="1"/>
              </p:cNvSpPr>
              <p:nvPr/>
            </p:nvSpPr>
            <p:spPr bwMode="auto">
              <a:xfrm>
                <a:off x="4584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6" name="Rectangle 874"/>
              <p:cNvSpPr>
                <a:spLocks noChangeArrowheads="1"/>
              </p:cNvSpPr>
              <p:nvPr/>
            </p:nvSpPr>
            <p:spPr bwMode="auto">
              <a:xfrm>
                <a:off x="4512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7" name="Rectangle 875"/>
              <p:cNvSpPr>
                <a:spLocks noChangeArrowheads="1"/>
              </p:cNvSpPr>
              <p:nvPr/>
            </p:nvSpPr>
            <p:spPr bwMode="auto">
              <a:xfrm>
                <a:off x="4656" y="1768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8" name="Rectangle 876"/>
              <p:cNvSpPr>
                <a:spLocks noChangeArrowheads="1"/>
              </p:cNvSpPr>
              <p:nvPr/>
            </p:nvSpPr>
            <p:spPr bwMode="auto">
              <a:xfrm>
                <a:off x="4800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9" name="Rectangle 877"/>
              <p:cNvSpPr>
                <a:spLocks noChangeArrowheads="1"/>
              </p:cNvSpPr>
              <p:nvPr/>
            </p:nvSpPr>
            <p:spPr bwMode="auto">
              <a:xfrm>
                <a:off x="4802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70" name="Rectangle 878"/>
              <p:cNvSpPr>
                <a:spLocks noChangeArrowheads="1"/>
              </p:cNvSpPr>
              <p:nvPr/>
            </p:nvSpPr>
            <p:spPr bwMode="auto">
              <a:xfrm>
                <a:off x="4948" y="1582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71" name="Rectangle 879"/>
              <p:cNvSpPr>
                <a:spLocks noChangeArrowheads="1"/>
              </p:cNvSpPr>
              <p:nvPr/>
            </p:nvSpPr>
            <p:spPr bwMode="auto">
              <a:xfrm>
                <a:off x="5090" y="1584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72" name="Rectangle 880"/>
              <p:cNvSpPr>
                <a:spLocks noChangeArrowheads="1"/>
              </p:cNvSpPr>
              <p:nvPr/>
            </p:nvSpPr>
            <p:spPr bwMode="auto">
              <a:xfrm>
                <a:off x="5022" y="1766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73" name="Rectangle 881"/>
              <p:cNvSpPr>
                <a:spLocks noChangeArrowheads="1"/>
              </p:cNvSpPr>
              <p:nvPr/>
            </p:nvSpPr>
            <p:spPr bwMode="auto">
              <a:xfrm>
                <a:off x="5162" y="1768"/>
                <a:ext cx="98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58" name="Group 674"/>
            <p:cNvGrpSpPr>
              <a:grpSpLocks/>
            </p:cNvGrpSpPr>
            <p:nvPr/>
          </p:nvGrpSpPr>
          <p:grpSpPr bwMode="auto">
            <a:xfrm>
              <a:off x="2616" y="2330"/>
              <a:ext cx="2897" cy="1441"/>
              <a:chOff x="2616" y="2330"/>
              <a:chExt cx="2897" cy="1441"/>
            </a:xfrm>
          </p:grpSpPr>
          <p:grpSp>
            <p:nvGrpSpPr>
              <p:cNvPr id="470" name="Group 675"/>
              <p:cNvGrpSpPr>
                <a:grpSpLocks/>
              </p:cNvGrpSpPr>
              <p:nvPr/>
            </p:nvGrpSpPr>
            <p:grpSpPr bwMode="auto">
              <a:xfrm>
                <a:off x="2616" y="2330"/>
                <a:ext cx="2897" cy="1441"/>
                <a:chOff x="2616" y="2330"/>
                <a:chExt cx="2897" cy="1441"/>
              </a:xfrm>
            </p:grpSpPr>
            <p:grpSp>
              <p:nvGrpSpPr>
                <p:cNvPr id="499" name="Group 676"/>
                <p:cNvGrpSpPr>
                  <a:grpSpLocks/>
                </p:cNvGrpSpPr>
                <p:nvPr/>
              </p:nvGrpSpPr>
              <p:grpSpPr bwMode="auto">
                <a:xfrm>
                  <a:off x="2616" y="2330"/>
                  <a:ext cx="2897" cy="1441"/>
                  <a:chOff x="2615" y="2331"/>
                  <a:chExt cx="2897" cy="1441"/>
                </a:xfrm>
              </p:grpSpPr>
              <p:grpSp>
                <p:nvGrpSpPr>
                  <p:cNvPr id="549" name="Group 677"/>
                  <p:cNvGrpSpPr>
                    <a:grpSpLocks/>
                  </p:cNvGrpSpPr>
                  <p:nvPr/>
                </p:nvGrpSpPr>
                <p:grpSpPr bwMode="auto">
                  <a:xfrm>
                    <a:off x="2720" y="2380"/>
                    <a:ext cx="2792" cy="1392"/>
                    <a:chOff x="2720" y="2380"/>
                    <a:chExt cx="2792" cy="1392"/>
                  </a:xfrm>
                </p:grpSpPr>
                <p:grpSp>
                  <p:nvGrpSpPr>
                    <p:cNvPr id="598" name="Group 6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20" y="2380"/>
                      <a:ext cx="2792" cy="1392"/>
                      <a:chOff x="2720" y="2380"/>
                      <a:chExt cx="2792" cy="1392"/>
                    </a:xfrm>
                  </p:grpSpPr>
                  <p:pic>
                    <p:nvPicPr>
                      <p:cNvPr id="602" name="Picture 679" descr="mappingOfCRDsToRouteGraphsBaseMap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" y="2380"/>
                        <a:ext cx="2792" cy="139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603" name="Group 6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464" y="2916"/>
                        <a:ext cx="164" cy="68"/>
                        <a:chOff x="3756" y="3138"/>
                        <a:chExt cx="164" cy="68"/>
                      </a:xfrm>
                    </p:grpSpPr>
                    <p:sp>
                      <p:nvSpPr>
                        <p:cNvPr id="604" name="Oval 6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56" y="3138"/>
                          <a:ext cx="68" cy="68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605" name="Line 6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24" y="3172"/>
                          <a:ext cx="96" cy="0"/>
                        </a:xfrm>
                        <a:prstGeom prst="line">
                          <a:avLst/>
                        </a:prstGeom>
                        <a:noFill/>
                        <a:ln w="222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599" name="Group 683"/>
                    <p:cNvGrpSpPr>
                      <a:grpSpLocks/>
                    </p:cNvGrpSpPr>
                    <p:nvPr/>
                  </p:nvGrpSpPr>
                  <p:grpSpPr bwMode="auto">
                    <a:xfrm rot="11008094">
                      <a:off x="4368" y="2915"/>
                      <a:ext cx="164" cy="68"/>
                      <a:chOff x="3756" y="3138"/>
                      <a:chExt cx="164" cy="68"/>
                    </a:xfrm>
                  </p:grpSpPr>
                  <p:sp>
                    <p:nvSpPr>
                      <p:cNvPr id="600" name="Oval 6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56" y="3138"/>
                        <a:ext cx="68" cy="68"/>
                      </a:xfrm>
                      <a:prstGeom prst="ellipse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01" name="Line 6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824" y="3172"/>
                        <a:ext cx="96" cy="0"/>
                      </a:xfrm>
                      <a:prstGeom prst="line">
                        <a:avLst/>
                      </a:prstGeom>
                      <a:noFill/>
                      <a:ln w="22225">
                        <a:solidFill>
                          <a:srgbClr val="00FF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550" name="Group 686"/>
                  <p:cNvGrpSpPr>
                    <a:grpSpLocks/>
                  </p:cNvGrpSpPr>
                  <p:nvPr/>
                </p:nvGrpSpPr>
                <p:grpSpPr bwMode="auto">
                  <a:xfrm rot="18756844">
                    <a:off x="4110" y="2394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96" name="Oval 6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7" name="Line 6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1" name="Group 689"/>
                  <p:cNvGrpSpPr>
                    <a:grpSpLocks/>
                  </p:cNvGrpSpPr>
                  <p:nvPr/>
                </p:nvGrpSpPr>
                <p:grpSpPr bwMode="auto">
                  <a:xfrm rot="8049674">
                    <a:off x="4176" y="3057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94" name="Oval 6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5" name="Line 6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2" name="Group 692"/>
                  <p:cNvGrpSpPr>
                    <a:grpSpLocks/>
                  </p:cNvGrpSpPr>
                  <p:nvPr/>
                </p:nvGrpSpPr>
                <p:grpSpPr bwMode="auto">
                  <a:xfrm rot="2548594">
                    <a:off x="4122" y="304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92" name="Oval 6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3" name="Line 6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3" name="Group 69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3891" y="2841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90" name="Oval 6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91" name="Line 6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4" name="Group 698"/>
                  <p:cNvGrpSpPr>
                    <a:grpSpLocks/>
                  </p:cNvGrpSpPr>
                  <p:nvPr/>
                </p:nvGrpSpPr>
                <p:grpSpPr bwMode="auto">
                  <a:xfrm rot="-7815106">
                    <a:off x="2910" y="237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88" name="Oval 6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9" name="Line 7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5" name="Group 70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2615" y="2842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86" name="Oval 7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7" name="Line 7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6" name="Group 704"/>
                  <p:cNvGrpSpPr>
                    <a:grpSpLocks/>
                  </p:cNvGrpSpPr>
                  <p:nvPr/>
                </p:nvGrpSpPr>
                <p:grpSpPr bwMode="auto">
                  <a:xfrm rot="8283813">
                    <a:off x="3054" y="2878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84" name="Oval 7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5" name="Line 7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7" name="Group 707"/>
                  <p:cNvGrpSpPr>
                    <a:grpSpLocks/>
                  </p:cNvGrpSpPr>
                  <p:nvPr/>
                </p:nvGrpSpPr>
                <p:grpSpPr bwMode="auto">
                  <a:xfrm rot="11202946">
                    <a:off x="2981" y="2986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82" name="Oval 7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3" name="Line 7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8" name="Group 710"/>
                  <p:cNvGrpSpPr>
                    <a:grpSpLocks/>
                  </p:cNvGrpSpPr>
                  <p:nvPr/>
                </p:nvGrpSpPr>
                <p:grpSpPr bwMode="auto">
                  <a:xfrm rot="10385327">
                    <a:off x="2958" y="3002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80" name="Oval 7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81" name="Line 7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59" name="Group 713"/>
                  <p:cNvGrpSpPr>
                    <a:grpSpLocks/>
                  </p:cNvGrpSpPr>
                  <p:nvPr/>
                </p:nvGrpSpPr>
                <p:grpSpPr bwMode="auto">
                  <a:xfrm rot="2867585">
                    <a:off x="2850" y="304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78" name="Oval 7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9" name="Line 7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60" name="Group 716"/>
                  <p:cNvGrpSpPr>
                    <a:grpSpLocks/>
                  </p:cNvGrpSpPr>
                  <p:nvPr/>
                </p:nvGrpSpPr>
                <p:grpSpPr bwMode="auto">
                  <a:xfrm rot="13356844">
                    <a:off x="2867" y="3120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76" name="Oval 7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7" name="Line 7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61" name="Group 71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3018" y="327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74" name="Oval 7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5" name="Line 7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62" name="Group 722"/>
                  <p:cNvGrpSpPr>
                    <a:grpSpLocks/>
                  </p:cNvGrpSpPr>
                  <p:nvPr/>
                </p:nvGrpSpPr>
                <p:grpSpPr bwMode="auto">
                  <a:xfrm rot="4660295">
                    <a:off x="3047" y="3312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72" name="Oval 7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3" name="Line 7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63" name="Group 725"/>
                  <p:cNvGrpSpPr>
                    <a:grpSpLocks/>
                  </p:cNvGrpSpPr>
                  <p:nvPr/>
                </p:nvGrpSpPr>
                <p:grpSpPr bwMode="auto">
                  <a:xfrm rot="6118568">
                    <a:off x="3000" y="332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70" name="Oval 7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71" name="Line 7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64" name="Group 728"/>
                  <p:cNvGrpSpPr>
                    <a:grpSpLocks/>
                  </p:cNvGrpSpPr>
                  <p:nvPr/>
                </p:nvGrpSpPr>
                <p:grpSpPr bwMode="auto">
                  <a:xfrm rot="5400000">
                    <a:off x="3020" y="3601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68" name="Oval 7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69" name="Line 7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65" name="Group 731"/>
                  <p:cNvGrpSpPr>
                    <a:grpSpLocks/>
                  </p:cNvGrpSpPr>
                  <p:nvPr/>
                </p:nvGrpSpPr>
                <p:grpSpPr bwMode="auto">
                  <a:xfrm rot="8599435">
                    <a:off x="2863" y="3393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66" name="Oval 7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67" name="Line 7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500" name="Group 734"/>
                <p:cNvGrpSpPr>
                  <a:grpSpLocks/>
                </p:cNvGrpSpPr>
                <p:nvPr/>
              </p:nvGrpSpPr>
              <p:grpSpPr bwMode="auto">
                <a:xfrm>
                  <a:off x="2712" y="2394"/>
                  <a:ext cx="1697" cy="1225"/>
                  <a:chOff x="2712" y="2394"/>
                  <a:chExt cx="1697" cy="1225"/>
                </a:xfrm>
              </p:grpSpPr>
              <p:grpSp>
                <p:nvGrpSpPr>
                  <p:cNvPr id="501" name="Group 735"/>
                  <p:cNvGrpSpPr>
                    <a:grpSpLocks/>
                  </p:cNvGrpSpPr>
                  <p:nvPr/>
                </p:nvGrpSpPr>
                <p:grpSpPr bwMode="auto">
                  <a:xfrm rot="13463857">
                    <a:off x="4041" y="2394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47" name="Oval 7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8" name="Line 7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2" name="Group 738"/>
                  <p:cNvGrpSpPr>
                    <a:grpSpLocks/>
                  </p:cNvGrpSpPr>
                  <p:nvPr/>
                </p:nvGrpSpPr>
                <p:grpSpPr bwMode="auto">
                  <a:xfrm rot="2649674">
                    <a:off x="4245" y="3054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45" name="Oval 7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6" name="Line 7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3" name="Group 741"/>
                  <p:cNvGrpSpPr>
                    <a:grpSpLocks/>
                  </p:cNvGrpSpPr>
                  <p:nvPr/>
                </p:nvGrpSpPr>
                <p:grpSpPr bwMode="auto">
                  <a:xfrm rot="-2459565">
                    <a:off x="4122" y="297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43" name="Oval 7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4" name="Line 7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4" name="Group 744"/>
                  <p:cNvGrpSpPr>
                    <a:grpSpLocks/>
                  </p:cNvGrpSpPr>
                  <p:nvPr/>
                </p:nvGrpSpPr>
                <p:grpSpPr bwMode="auto">
                  <a:xfrm rot="5400000">
                    <a:off x="3936" y="2886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41" name="Oval 7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2" name="Line 7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5" name="Group 747"/>
                  <p:cNvGrpSpPr>
                    <a:grpSpLocks/>
                  </p:cNvGrpSpPr>
                  <p:nvPr/>
                </p:nvGrpSpPr>
                <p:grpSpPr bwMode="auto">
                  <a:xfrm rot="-13215106">
                    <a:off x="2904" y="244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39" name="Oval 7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40" name="Line 7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6" name="Group 750"/>
                  <p:cNvGrpSpPr>
                    <a:grpSpLocks/>
                  </p:cNvGrpSpPr>
                  <p:nvPr/>
                </p:nvGrpSpPr>
                <p:grpSpPr bwMode="auto">
                  <a:xfrm rot="3196049">
                    <a:off x="3117" y="2883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37" name="Oval 7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8" name="Line 7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7" name="Group 753"/>
                  <p:cNvGrpSpPr>
                    <a:grpSpLocks/>
                  </p:cNvGrpSpPr>
                  <p:nvPr/>
                </p:nvGrpSpPr>
                <p:grpSpPr bwMode="auto">
                  <a:xfrm rot="5400000">
                    <a:off x="2664" y="288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35" name="Oval 7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6" name="Line 7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8" name="Group 756"/>
                  <p:cNvGrpSpPr>
                    <a:grpSpLocks/>
                  </p:cNvGrpSpPr>
                  <p:nvPr/>
                </p:nvGrpSpPr>
                <p:grpSpPr bwMode="auto">
                  <a:xfrm rot="-2532415">
                    <a:off x="2853" y="297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33" name="Oval 7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4" name="Line 7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09" name="Group 759"/>
                  <p:cNvGrpSpPr>
                    <a:grpSpLocks/>
                  </p:cNvGrpSpPr>
                  <p:nvPr/>
                </p:nvGrpSpPr>
                <p:grpSpPr bwMode="auto">
                  <a:xfrm rot="8268509">
                    <a:off x="2868" y="3183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31" name="Oval 7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2" name="Line 7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10" name="Group 762"/>
                  <p:cNvGrpSpPr>
                    <a:grpSpLocks/>
                  </p:cNvGrpSpPr>
                  <p:nvPr/>
                </p:nvGrpSpPr>
                <p:grpSpPr bwMode="auto">
                  <a:xfrm>
                    <a:off x="3069" y="3551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29" name="Oval 7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30" name="Line 7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11" name="Group 765"/>
                  <p:cNvGrpSpPr>
                    <a:grpSpLocks/>
                  </p:cNvGrpSpPr>
                  <p:nvPr/>
                </p:nvGrpSpPr>
                <p:grpSpPr bwMode="auto">
                  <a:xfrm rot="2992855">
                    <a:off x="2931" y="3398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27" name="Oval 7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8" name="Line 7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12" name="Group 768"/>
                  <p:cNvGrpSpPr>
                    <a:grpSpLocks/>
                  </p:cNvGrpSpPr>
                  <p:nvPr/>
                </p:nvGrpSpPr>
                <p:grpSpPr bwMode="auto">
                  <a:xfrm rot="4777233">
                    <a:off x="3018" y="304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25" name="Oval 7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6" name="Line 7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13" name="Group 771"/>
                  <p:cNvGrpSpPr>
                    <a:grpSpLocks/>
                  </p:cNvGrpSpPr>
                  <p:nvPr/>
                </p:nvGrpSpPr>
                <p:grpSpPr bwMode="auto">
                  <a:xfrm rot="5711666">
                    <a:off x="3024" y="3036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23" name="Oval 7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4" name="Line 7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14" name="Group 774"/>
                  <p:cNvGrpSpPr>
                    <a:grpSpLocks/>
                  </p:cNvGrpSpPr>
                  <p:nvPr/>
                </p:nvGrpSpPr>
                <p:grpSpPr bwMode="auto">
                  <a:xfrm>
                    <a:off x="3066" y="3225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21" name="Oval 7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2" name="Line 7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15" name="Group 777"/>
                  <p:cNvGrpSpPr>
                    <a:grpSpLocks/>
                  </p:cNvGrpSpPr>
                  <p:nvPr/>
                </p:nvGrpSpPr>
                <p:grpSpPr bwMode="auto">
                  <a:xfrm rot="416021">
                    <a:off x="3057" y="3284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19" name="Oval 7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20" name="Line 7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516" name="Group 780"/>
                  <p:cNvGrpSpPr>
                    <a:grpSpLocks/>
                  </p:cNvGrpSpPr>
                  <p:nvPr/>
                </p:nvGrpSpPr>
                <p:grpSpPr bwMode="auto">
                  <a:xfrm rot="-1042252">
                    <a:off x="3087" y="3239"/>
                    <a:ext cx="164" cy="68"/>
                    <a:chOff x="3756" y="3138"/>
                    <a:chExt cx="164" cy="68"/>
                  </a:xfrm>
                </p:grpSpPr>
                <p:sp>
                  <p:nvSpPr>
                    <p:cNvPr id="517" name="Oval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6" y="3138"/>
                      <a:ext cx="68" cy="68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518" name="Line 7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4" y="3172"/>
                      <a:ext cx="96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</p:grpSp>
          <p:grpSp>
            <p:nvGrpSpPr>
              <p:cNvPr id="471" name="Group 783"/>
              <p:cNvGrpSpPr>
                <a:grpSpLocks/>
              </p:cNvGrpSpPr>
              <p:nvPr/>
            </p:nvGrpSpPr>
            <p:grpSpPr bwMode="auto">
              <a:xfrm>
                <a:off x="4178" y="3065"/>
                <a:ext cx="581" cy="524"/>
                <a:chOff x="4178" y="3065"/>
                <a:chExt cx="581" cy="524"/>
              </a:xfrm>
            </p:grpSpPr>
            <p:grpSp>
              <p:nvGrpSpPr>
                <p:cNvPr id="472" name="Group 784"/>
                <p:cNvGrpSpPr>
                  <a:grpSpLocks/>
                </p:cNvGrpSpPr>
                <p:nvPr/>
              </p:nvGrpSpPr>
              <p:grpSpPr bwMode="auto">
                <a:xfrm rot="13560982">
                  <a:off x="4183" y="3113"/>
                  <a:ext cx="164" cy="68"/>
                  <a:chOff x="3756" y="3138"/>
                  <a:chExt cx="164" cy="68"/>
                </a:xfrm>
              </p:grpSpPr>
              <p:sp>
                <p:nvSpPr>
                  <p:cNvPr id="497" name="Oval 785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98" name="Line 786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73" name="Group 787"/>
                <p:cNvGrpSpPr>
                  <a:grpSpLocks/>
                </p:cNvGrpSpPr>
                <p:nvPr/>
              </p:nvGrpSpPr>
              <p:grpSpPr bwMode="auto">
                <a:xfrm rot="8464348">
                  <a:off x="4178" y="3397"/>
                  <a:ext cx="164" cy="68"/>
                  <a:chOff x="3756" y="3138"/>
                  <a:chExt cx="164" cy="68"/>
                </a:xfrm>
              </p:grpSpPr>
              <p:sp>
                <p:nvSpPr>
                  <p:cNvPr id="495" name="Oval 788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96" name="Line 789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74" name="Group 790"/>
                <p:cNvGrpSpPr>
                  <a:grpSpLocks/>
                </p:cNvGrpSpPr>
                <p:nvPr/>
              </p:nvGrpSpPr>
              <p:grpSpPr bwMode="auto">
                <a:xfrm rot="-1613749">
                  <a:off x="4493" y="3233"/>
                  <a:ext cx="164" cy="68"/>
                  <a:chOff x="3756" y="3138"/>
                  <a:chExt cx="164" cy="68"/>
                </a:xfrm>
              </p:grpSpPr>
              <p:sp>
                <p:nvSpPr>
                  <p:cNvPr id="493" name="Oval 791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94" name="Line 792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75" name="Group 793"/>
                <p:cNvGrpSpPr>
                  <a:grpSpLocks/>
                </p:cNvGrpSpPr>
                <p:nvPr/>
              </p:nvGrpSpPr>
              <p:grpSpPr bwMode="auto">
                <a:xfrm rot="2148277">
                  <a:off x="4595" y="3388"/>
                  <a:ext cx="164" cy="68"/>
                  <a:chOff x="3756" y="3138"/>
                  <a:chExt cx="164" cy="68"/>
                </a:xfrm>
              </p:grpSpPr>
              <p:sp>
                <p:nvSpPr>
                  <p:cNvPr id="491" name="Oval 794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92" name="Line 795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76" name="Group 796"/>
                <p:cNvGrpSpPr>
                  <a:grpSpLocks/>
                </p:cNvGrpSpPr>
                <p:nvPr/>
              </p:nvGrpSpPr>
              <p:grpSpPr bwMode="auto">
                <a:xfrm rot="-1080305">
                  <a:off x="4394" y="3476"/>
                  <a:ext cx="164" cy="68"/>
                  <a:chOff x="3756" y="3138"/>
                  <a:chExt cx="164" cy="68"/>
                </a:xfrm>
              </p:grpSpPr>
              <p:sp>
                <p:nvSpPr>
                  <p:cNvPr id="489" name="Oval 797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90" name="Line 798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77" name="Group 799"/>
                <p:cNvGrpSpPr>
                  <a:grpSpLocks/>
                </p:cNvGrpSpPr>
                <p:nvPr/>
              </p:nvGrpSpPr>
              <p:grpSpPr bwMode="auto">
                <a:xfrm rot="14617742">
                  <a:off x="4189" y="3447"/>
                  <a:ext cx="164" cy="68"/>
                  <a:chOff x="3756" y="3138"/>
                  <a:chExt cx="164" cy="68"/>
                </a:xfrm>
              </p:grpSpPr>
              <p:sp>
                <p:nvSpPr>
                  <p:cNvPr id="487" name="Oval 800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88" name="Line 801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78" name="Group 802"/>
                <p:cNvGrpSpPr>
                  <a:grpSpLocks/>
                </p:cNvGrpSpPr>
                <p:nvPr/>
              </p:nvGrpSpPr>
              <p:grpSpPr bwMode="auto">
                <a:xfrm rot="-1080305">
                  <a:off x="4273" y="3521"/>
                  <a:ext cx="164" cy="68"/>
                  <a:chOff x="3756" y="3138"/>
                  <a:chExt cx="164" cy="68"/>
                </a:xfrm>
              </p:grpSpPr>
              <p:sp>
                <p:nvSpPr>
                  <p:cNvPr id="485" name="Oval 803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86" name="Line 804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79" name="Group 805"/>
                <p:cNvGrpSpPr>
                  <a:grpSpLocks/>
                </p:cNvGrpSpPr>
                <p:nvPr/>
              </p:nvGrpSpPr>
              <p:grpSpPr bwMode="auto">
                <a:xfrm rot="11111666">
                  <a:off x="4305" y="3281"/>
                  <a:ext cx="164" cy="68"/>
                  <a:chOff x="3756" y="3138"/>
                  <a:chExt cx="164" cy="68"/>
                </a:xfrm>
              </p:grpSpPr>
              <p:sp>
                <p:nvSpPr>
                  <p:cNvPr id="483" name="Oval 806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84" name="Line 807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480" name="Group 808"/>
                <p:cNvGrpSpPr>
                  <a:grpSpLocks/>
                </p:cNvGrpSpPr>
                <p:nvPr/>
              </p:nvGrpSpPr>
              <p:grpSpPr bwMode="auto">
                <a:xfrm rot="16200000">
                  <a:off x="4340" y="3226"/>
                  <a:ext cx="164" cy="68"/>
                  <a:chOff x="3756" y="3138"/>
                  <a:chExt cx="164" cy="68"/>
                </a:xfrm>
              </p:grpSpPr>
              <p:sp>
                <p:nvSpPr>
                  <p:cNvPr id="481" name="Oval 809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3138"/>
                    <a:ext cx="68" cy="6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82" name="Line 810"/>
                  <p:cNvSpPr>
                    <a:spLocks noChangeShapeType="1"/>
                  </p:cNvSpPr>
                  <p:nvPr/>
                </p:nvSpPr>
                <p:spPr bwMode="auto">
                  <a:xfrm>
                    <a:off x="3824" y="3172"/>
                    <a:ext cx="96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459" name="Rectangle 883"/>
            <p:cNvSpPr>
              <a:spLocks noChangeArrowheads="1"/>
            </p:cNvSpPr>
            <p:nvPr/>
          </p:nvSpPr>
          <p:spPr bwMode="auto">
            <a:xfrm>
              <a:off x="158" y="2432"/>
              <a:ext cx="2223" cy="1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0" name="Text Box 13"/>
            <p:cNvSpPr txBox="1">
              <a:spLocks noChangeArrowheads="1"/>
            </p:cNvSpPr>
            <p:nvPr/>
          </p:nvSpPr>
          <p:spPr bwMode="auto">
            <a:xfrm>
              <a:off x="113" y="2663"/>
              <a:ext cx="2588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/>
                <a:t>„</a:t>
              </a:r>
              <a:r>
                <a:rPr lang="de-DE" b="1">
                  <a:solidFill>
                    <a:srgbClr val="00FF00"/>
                  </a:solidFill>
                </a:rPr>
                <a:t>Turn around,</a:t>
              </a:r>
              <a:r>
                <a:rPr lang="de-DE"/>
                <a:t> </a:t>
              </a:r>
              <a:r>
                <a:rPr lang="de-DE" b="1">
                  <a:solidFill>
                    <a:srgbClr val="0000FF"/>
                  </a:solidFill>
                </a:rPr>
                <a:t>drive through the</a:t>
              </a:r>
              <a:br>
                <a:rPr lang="de-DE" b="1">
                  <a:solidFill>
                    <a:srgbClr val="0000FF"/>
                  </a:solidFill>
                </a:rPr>
              </a:br>
              <a:r>
                <a:rPr lang="de-DE" b="1">
                  <a:solidFill>
                    <a:srgbClr val="0000FF"/>
                  </a:solidFill>
                </a:rPr>
                <a:t>   interaction lab, turn left,</a:t>
              </a:r>
              <a:r>
                <a:rPr lang="de-DE"/>
                <a:t> </a:t>
              </a:r>
              <a:r>
                <a:rPr lang="de-DE" b="1">
                  <a:solidFill>
                    <a:srgbClr val="FF0000"/>
                  </a:solidFill>
                </a:rPr>
                <a:t>proceed </a:t>
              </a:r>
              <a:br>
                <a:rPr lang="de-DE" b="1">
                  <a:solidFill>
                    <a:srgbClr val="FF0000"/>
                  </a:solidFill>
                </a:rPr>
              </a:br>
              <a:r>
                <a:rPr lang="de-DE" b="1">
                  <a:solidFill>
                    <a:srgbClr val="FF0000"/>
                  </a:solidFill>
                </a:rPr>
                <a:t>   to the kitchen and stop at the first </a:t>
              </a:r>
              <a:br>
                <a:rPr lang="de-DE" b="1">
                  <a:solidFill>
                    <a:srgbClr val="FF0000"/>
                  </a:solidFill>
                </a:rPr>
              </a:br>
              <a:r>
                <a:rPr lang="de-DE" b="1">
                  <a:solidFill>
                    <a:srgbClr val="FF0000"/>
                  </a:solidFill>
                </a:rPr>
                <a:t>   junction to the right.</a:t>
              </a:r>
              <a:r>
                <a:rPr lang="de-DE"/>
                <a:t>“</a:t>
              </a:r>
            </a:p>
          </p:txBody>
        </p:sp>
        <p:grpSp>
          <p:nvGrpSpPr>
            <p:cNvPr id="461" name="Group 884"/>
            <p:cNvGrpSpPr>
              <a:grpSpLocks/>
            </p:cNvGrpSpPr>
            <p:nvPr/>
          </p:nvGrpSpPr>
          <p:grpSpPr bwMode="auto">
            <a:xfrm rot="480110">
              <a:off x="4713" y="3546"/>
              <a:ext cx="164" cy="68"/>
              <a:chOff x="3756" y="3138"/>
              <a:chExt cx="164" cy="68"/>
            </a:xfrm>
          </p:grpSpPr>
          <p:sp>
            <p:nvSpPr>
              <p:cNvPr id="468" name="Oval 885"/>
              <p:cNvSpPr>
                <a:spLocks noChangeArrowheads="1"/>
              </p:cNvSpPr>
              <p:nvPr/>
            </p:nvSpPr>
            <p:spPr bwMode="auto">
              <a:xfrm>
                <a:off x="3756" y="3138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9" name="Line 886"/>
              <p:cNvSpPr>
                <a:spLocks noChangeShapeType="1"/>
              </p:cNvSpPr>
              <p:nvPr/>
            </p:nvSpPr>
            <p:spPr bwMode="auto">
              <a:xfrm>
                <a:off x="3824" y="3172"/>
                <a:ext cx="9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62" name="Group 887"/>
            <p:cNvGrpSpPr>
              <a:grpSpLocks/>
            </p:cNvGrpSpPr>
            <p:nvPr/>
          </p:nvGrpSpPr>
          <p:grpSpPr bwMode="auto">
            <a:xfrm rot="11678601">
              <a:off x="4695" y="3303"/>
              <a:ext cx="164" cy="68"/>
              <a:chOff x="3756" y="3138"/>
              <a:chExt cx="164" cy="68"/>
            </a:xfrm>
          </p:grpSpPr>
          <p:sp>
            <p:nvSpPr>
              <p:cNvPr id="466" name="Oval 888"/>
              <p:cNvSpPr>
                <a:spLocks noChangeArrowheads="1"/>
              </p:cNvSpPr>
              <p:nvPr/>
            </p:nvSpPr>
            <p:spPr bwMode="auto">
              <a:xfrm>
                <a:off x="3756" y="3138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7" name="Line 889"/>
              <p:cNvSpPr>
                <a:spLocks noChangeShapeType="1"/>
              </p:cNvSpPr>
              <p:nvPr/>
            </p:nvSpPr>
            <p:spPr bwMode="auto">
              <a:xfrm>
                <a:off x="3824" y="3172"/>
                <a:ext cx="9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63" name="Group 890"/>
            <p:cNvGrpSpPr>
              <a:grpSpLocks/>
            </p:cNvGrpSpPr>
            <p:nvPr/>
          </p:nvGrpSpPr>
          <p:grpSpPr bwMode="auto">
            <a:xfrm rot="16200000">
              <a:off x="5073" y="3306"/>
              <a:ext cx="164" cy="68"/>
              <a:chOff x="3756" y="3138"/>
              <a:chExt cx="164" cy="68"/>
            </a:xfrm>
          </p:grpSpPr>
          <p:sp>
            <p:nvSpPr>
              <p:cNvPr id="464" name="Oval 891"/>
              <p:cNvSpPr>
                <a:spLocks noChangeArrowheads="1"/>
              </p:cNvSpPr>
              <p:nvPr/>
            </p:nvSpPr>
            <p:spPr bwMode="auto">
              <a:xfrm>
                <a:off x="3756" y="3138"/>
                <a:ext cx="68" cy="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5" name="Line 892"/>
              <p:cNvSpPr>
                <a:spLocks noChangeShapeType="1"/>
              </p:cNvSpPr>
              <p:nvPr/>
            </p:nvSpPr>
            <p:spPr bwMode="auto">
              <a:xfrm>
                <a:off x="3824" y="3172"/>
                <a:ext cx="96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675" name="Group 944"/>
          <p:cNvGrpSpPr>
            <a:grpSpLocks/>
          </p:cNvGrpSpPr>
          <p:nvPr/>
        </p:nvGrpSpPr>
        <p:grpSpPr bwMode="auto">
          <a:xfrm>
            <a:off x="-2268537" y="2200729"/>
            <a:ext cx="10009188" cy="4392613"/>
            <a:chOff x="-1429" y="948"/>
            <a:chExt cx="6305" cy="2767"/>
          </a:xfrm>
        </p:grpSpPr>
        <p:grpSp>
          <p:nvGrpSpPr>
            <p:cNvPr id="676" name="Group 933"/>
            <p:cNvGrpSpPr>
              <a:grpSpLocks/>
            </p:cNvGrpSpPr>
            <p:nvPr/>
          </p:nvGrpSpPr>
          <p:grpSpPr bwMode="auto">
            <a:xfrm>
              <a:off x="1780" y="948"/>
              <a:ext cx="3096" cy="2767"/>
              <a:chOff x="1780" y="948"/>
              <a:chExt cx="3096" cy="2767"/>
            </a:xfrm>
          </p:grpSpPr>
          <p:sp>
            <p:nvSpPr>
              <p:cNvPr id="680" name="Rectangle 894"/>
              <p:cNvSpPr>
                <a:spLocks noChangeArrowheads="1"/>
              </p:cNvSpPr>
              <p:nvPr/>
            </p:nvSpPr>
            <p:spPr bwMode="auto">
              <a:xfrm>
                <a:off x="3784" y="1030"/>
                <a:ext cx="92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81" name="Rectangle 895"/>
              <p:cNvSpPr>
                <a:spLocks noChangeArrowheads="1"/>
              </p:cNvSpPr>
              <p:nvPr/>
            </p:nvSpPr>
            <p:spPr bwMode="auto">
              <a:xfrm>
                <a:off x="2186" y="1214"/>
                <a:ext cx="90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82" name="Rectangle 896"/>
              <p:cNvSpPr>
                <a:spLocks noChangeArrowheads="1"/>
              </p:cNvSpPr>
              <p:nvPr/>
            </p:nvSpPr>
            <p:spPr bwMode="auto">
              <a:xfrm>
                <a:off x="2184" y="1398"/>
                <a:ext cx="96" cy="9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83" name="Rectangle 897"/>
              <p:cNvSpPr>
                <a:spLocks noChangeArrowheads="1"/>
              </p:cNvSpPr>
              <p:nvPr/>
            </p:nvSpPr>
            <p:spPr bwMode="auto">
              <a:xfrm>
                <a:off x="1780" y="1586"/>
                <a:ext cx="96" cy="9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84" name="Rectangle 898"/>
              <p:cNvSpPr>
                <a:spLocks noChangeArrowheads="1"/>
              </p:cNvSpPr>
              <p:nvPr/>
            </p:nvSpPr>
            <p:spPr bwMode="auto">
              <a:xfrm>
                <a:off x="1782" y="1768"/>
                <a:ext cx="96" cy="9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85" name="Line 899"/>
              <p:cNvSpPr>
                <a:spLocks noChangeShapeType="1"/>
              </p:cNvSpPr>
              <p:nvPr/>
            </p:nvSpPr>
            <p:spPr bwMode="auto">
              <a:xfrm>
                <a:off x="3830" y="948"/>
                <a:ext cx="0" cy="7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" name="Line 900"/>
              <p:cNvSpPr>
                <a:spLocks noChangeShapeType="1"/>
              </p:cNvSpPr>
              <p:nvPr/>
            </p:nvSpPr>
            <p:spPr bwMode="auto">
              <a:xfrm flipH="1">
                <a:off x="2282" y="1086"/>
                <a:ext cx="1496" cy="1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7" name="Line 901"/>
              <p:cNvSpPr>
                <a:spLocks noChangeShapeType="1"/>
              </p:cNvSpPr>
              <p:nvPr/>
            </p:nvSpPr>
            <p:spPr bwMode="auto">
              <a:xfrm flipH="1">
                <a:off x="2232" y="1316"/>
                <a:ext cx="0" cy="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8" name="Line 902"/>
              <p:cNvSpPr>
                <a:spLocks noChangeShapeType="1"/>
              </p:cNvSpPr>
              <p:nvPr/>
            </p:nvSpPr>
            <p:spPr bwMode="auto">
              <a:xfrm flipH="1">
                <a:off x="1884" y="1470"/>
                <a:ext cx="294" cy="13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9" name="Line 903"/>
              <p:cNvSpPr>
                <a:spLocks noChangeShapeType="1"/>
              </p:cNvSpPr>
              <p:nvPr/>
            </p:nvSpPr>
            <p:spPr bwMode="auto">
              <a:xfrm flipH="1">
                <a:off x="1834" y="1686"/>
                <a:ext cx="0" cy="8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690" name="Group 904"/>
              <p:cNvGrpSpPr>
                <a:grpSpLocks/>
              </p:cNvGrpSpPr>
              <p:nvPr/>
            </p:nvGrpSpPr>
            <p:grpSpPr bwMode="auto">
              <a:xfrm rot="480110">
                <a:off x="4712" y="3546"/>
                <a:ext cx="164" cy="68"/>
                <a:chOff x="3756" y="3138"/>
                <a:chExt cx="164" cy="68"/>
              </a:xfrm>
            </p:grpSpPr>
            <p:sp>
              <p:nvSpPr>
                <p:cNvPr id="714" name="Oval 905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15" name="Line 906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91" name="Group 907"/>
              <p:cNvGrpSpPr>
                <a:grpSpLocks/>
              </p:cNvGrpSpPr>
              <p:nvPr/>
            </p:nvGrpSpPr>
            <p:grpSpPr bwMode="auto">
              <a:xfrm rot="-1080305">
                <a:off x="4394" y="3476"/>
                <a:ext cx="164" cy="68"/>
                <a:chOff x="3756" y="3138"/>
                <a:chExt cx="164" cy="68"/>
              </a:xfrm>
            </p:grpSpPr>
            <p:sp>
              <p:nvSpPr>
                <p:cNvPr id="712" name="Oval 908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13" name="Line 909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692" name="Line 910"/>
              <p:cNvSpPr>
                <a:spLocks noChangeShapeType="1"/>
              </p:cNvSpPr>
              <p:nvPr/>
            </p:nvSpPr>
            <p:spPr bwMode="auto">
              <a:xfrm>
                <a:off x="4454" y="3526"/>
                <a:ext cx="270" cy="4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3" name="Line 914"/>
              <p:cNvSpPr>
                <a:spLocks noChangeShapeType="1"/>
              </p:cNvSpPr>
              <p:nvPr/>
            </p:nvSpPr>
            <p:spPr bwMode="auto">
              <a:xfrm flipV="1">
                <a:off x="4104" y="3536"/>
                <a:ext cx="302" cy="8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4" name="Line 915"/>
              <p:cNvSpPr>
                <a:spLocks noChangeShapeType="1"/>
              </p:cNvSpPr>
              <p:nvPr/>
            </p:nvSpPr>
            <p:spPr bwMode="auto">
              <a:xfrm>
                <a:off x="3110" y="3590"/>
                <a:ext cx="986" cy="2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695" name="Group 916"/>
              <p:cNvGrpSpPr>
                <a:grpSpLocks/>
              </p:cNvGrpSpPr>
              <p:nvPr/>
            </p:nvGrpSpPr>
            <p:grpSpPr bwMode="auto">
              <a:xfrm rot="5400000">
                <a:off x="3019" y="3599"/>
                <a:ext cx="164" cy="68"/>
                <a:chOff x="3756" y="3138"/>
                <a:chExt cx="164" cy="68"/>
              </a:xfrm>
            </p:grpSpPr>
            <p:sp>
              <p:nvSpPr>
                <p:cNvPr id="710" name="Oval 917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11" name="Line 918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696" name="Group 919"/>
              <p:cNvGrpSpPr>
                <a:grpSpLocks/>
              </p:cNvGrpSpPr>
              <p:nvPr/>
            </p:nvGrpSpPr>
            <p:grpSpPr bwMode="auto">
              <a:xfrm>
                <a:off x="3069" y="3551"/>
                <a:ext cx="164" cy="68"/>
                <a:chOff x="3756" y="3138"/>
                <a:chExt cx="164" cy="68"/>
              </a:xfrm>
            </p:grpSpPr>
            <p:sp>
              <p:nvSpPr>
                <p:cNvPr id="708" name="Oval 920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09" name="Line 921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697" name="Line 922"/>
              <p:cNvSpPr>
                <a:spLocks noChangeShapeType="1"/>
              </p:cNvSpPr>
              <p:nvPr/>
            </p:nvSpPr>
            <p:spPr bwMode="auto">
              <a:xfrm flipV="1">
                <a:off x="3106" y="3306"/>
                <a:ext cx="6" cy="27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8" name="Line 923"/>
              <p:cNvSpPr>
                <a:spLocks noChangeShapeType="1"/>
              </p:cNvSpPr>
              <p:nvPr/>
            </p:nvSpPr>
            <p:spPr bwMode="auto">
              <a:xfrm flipH="1" flipV="1">
                <a:off x="3098" y="3032"/>
                <a:ext cx="14" cy="27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9" name="Line 924"/>
              <p:cNvSpPr>
                <a:spLocks noChangeShapeType="1"/>
              </p:cNvSpPr>
              <p:nvPr/>
            </p:nvSpPr>
            <p:spPr bwMode="auto">
              <a:xfrm flipV="1">
                <a:off x="3098" y="2890"/>
                <a:ext cx="76" cy="14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0" name="Line 925"/>
              <p:cNvSpPr>
                <a:spLocks noChangeShapeType="1"/>
              </p:cNvSpPr>
              <p:nvPr/>
            </p:nvSpPr>
            <p:spPr bwMode="auto">
              <a:xfrm flipV="1">
                <a:off x="3174" y="2748"/>
                <a:ext cx="158" cy="14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" name="Line 926"/>
              <p:cNvSpPr>
                <a:spLocks noChangeShapeType="1"/>
              </p:cNvSpPr>
              <p:nvPr/>
            </p:nvSpPr>
            <p:spPr bwMode="auto">
              <a:xfrm>
                <a:off x="3340" y="2746"/>
                <a:ext cx="540" cy="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2" name="Line 927"/>
              <p:cNvSpPr>
                <a:spLocks noChangeShapeType="1"/>
              </p:cNvSpPr>
              <p:nvPr/>
            </p:nvSpPr>
            <p:spPr bwMode="auto">
              <a:xfrm>
                <a:off x="3874" y="2748"/>
                <a:ext cx="150" cy="12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3" name="Line 928"/>
              <p:cNvSpPr>
                <a:spLocks noChangeShapeType="1"/>
              </p:cNvSpPr>
              <p:nvPr/>
            </p:nvSpPr>
            <p:spPr bwMode="auto">
              <a:xfrm>
                <a:off x="4020" y="2872"/>
                <a:ext cx="418" cy="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704" name="Group 929"/>
              <p:cNvGrpSpPr>
                <a:grpSpLocks/>
              </p:cNvGrpSpPr>
              <p:nvPr/>
            </p:nvGrpSpPr>
            <p:grpSpPr bwMode="auto">
              <a:xfrm rot="11008094">
                <a:off x="4368" y="2915"/>
                <a:ext cx="164" cy="68"/>
                <a:chOff x="3756" y="3138"/>
                <a:chExt cx="164" cy="68"/>
              </a:xfrm>
            </p:grpSpPr>
            <p:sp>
              <p:nvSpPr>
                <p:cNvPr id="706" name="Oval 930"/>
                <p:cNvSpPr>
                  <a:spLocks noChangeArrowheads="1"/>
                </p:cNvSpPr>
                <p:nvPr/>
              </p:nvSpPr>
              <p:spPr bwMode="auto">
                <a:xfrm>
                  <a:off x="3756" y="3138"/>
                  <a:ext cx="68" cy="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07" name="Line 931"/>
                <p:cNvSpPr>
                  <a:spLocks noChangeShapeType="1"/>
                </p:cNvSpPr>
                <p:nvPr/>
              </p:nvSpPr>
              <p:spPr bwMode="auto">
                <a:xfrm>
                  <a:off x="3824" y="3172"/>
                  <a:ext cx="96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705" name="Line 932"/>
              <p:cNvSpPr>
                <a:spLocks noChangeShapeType="1"/>
              </p:cNvSpPr>
              <p:nvPr/>
            </p:nvSpPr>
            <p:spPr bwMode="auto">
              <a:xfrm>
                <a:off x="4434" y="2876"/>
                <a:ext cx="70" cy="6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677" name="Picture 941" descr="crdFormula_a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9" y="1908"/>
              <a:ext cx="1283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719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49035"/>
              </p:ext>
            </p:extLst>
          </p:nvPr>
        </p:nvGraphicFramePr>
        <p:xfrm>
          <a:off x="0" y="836613"/>
          <a:ext cx="9144000" cy="376238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Driving Assistance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</a:rPr>
                        <a:t>User Interfaces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Evaluation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Ongoing/Future Work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720" name="Rectangle 8"/>
          <p:cNvSpPr>
            <a:spLocks noChangeArrowheads="1"/>
          </p:cNvSpPr>
          <p:nvPr/>
        </p:nvSpPr>
        <p:spPr bwMode="auto">
          <a:xfrm>
            <a:off x="2286000" y="837695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User Interfaces</a:t>
            </a:r>
            <a:endParaRPr lang="en-US" sz="1600" b="1" dirty="0"/>
          </a:p>
        </p:txBody>
      </p:sp>
      <p:sp>
        <p:nvSpPr>
          <p:cNvPr id="721" name="Rectangle 8"/>
          <p:cNvSpPr>
            <a:spLocks noChangeArrowheads="1"/>
          </p:cNvSpPr>
          <p:nvPr/>
        </p:nvSpPr>
        <p:spPr bwMode="auto">
          <a:xfrm>
            <a:off x="2286000" y="1206000"/>
            <a:ext cx="2286000" cy="366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 smtClean="0"/>
              <a:t>Speech Interface I</a:t>
            </a:r>
            <a:endParaRPr lang="en-US" sz="1600" b="1" dirty="0"/>
          </a:p>
        </p:txBody>
      </p:sp>
      <p:sp>
        <p:nvSpPr>
          <p:cNvPr id="722" name="Textfeld 6"/>
          <p:cNvSpPr txBox="1">
            <a:spLocks noChangeArrowheads="1"/>
          </p:cNvSpPr>
          <p:nvPr/>
        </p:nvSpPr>
        <p:spPr bwMode="auto">
          <a:xfrm>
            <a:off x="360361" y="1584000"/>
            <a:ext cx="84874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 </a:t>
            </a:r>
            <a:r>
              <a:rPr lang="en-US" sz="1600" dirty="0" smtClean="0"/>
              <a:t>Robot navigation based on the mapping of </a:t>
            </a:r>
            <a:br>
              <a:rPr lang="en-US" sz="1600" dirty="0" smtClean="0"/>
            </a:br>
            <a:r>
              <a:rPr lang="en-US" sz="1600" dirty="0" smtClean="0"/>
              <a:t>   coarse qualitative route descriptions  to route graphs</a:t>
            </a:r>
          </a:p>
        </p:txBody>
      </p:sp>
      <p:sp>
        <p:nvSpPr>
          <p:cNvPr id="723" name="Textfeld 722"/>
          <p:cNvSpPr txBox="1"/>
          <p:nvPr/>
        </p:nvSpPr>
        <p:spPr>
          <a:xfrm>
            <a:off x="24256" y="6476453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[Mandel2006]</a:t>
            </a:r>
            <a:endParaRPr lang="de-DE" sz="1600" dirty="0"/>
          </a:p>
        </p:txBody>
      </p:sp>
      <p:sp>
        <p:nvSpPr>
          <p:cNvPr id="716" name="Rechteck 715"/>
          <p:cNvSpPr/>
          <p:nvPr/>
        </p:nvSpPr>
        <p:spPr>
          <a:xfrm>
            <a:off x="7218808" y="1333195"/>
            <a:ext cx="1908700" cy="456395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</a:t>
            </a:r>
            <a:r>
              <a:rPr lang="en-GB" dirty="0" smtClean="0">
                <a:solidFill>
                  <a:schemeClr val="tx1"/>
                </a:solidFill>
              </a:rPr>
              <a:t>he bigger picture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862</Words>
  <Application>Microsoft Office PowerPoint</Application>
  <PresentationFormat>Bildschirmpräsentation (4:3)</PresentationFormat>
  <Paragraphs>279</Paragraphs>
  <Slides>21</Slides>
  <Notes>0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4" baseType="lpstr">
      <vt:lpstr>Larissa-Design</vt:lpstr>
      <vt:lpstr>Acrobat Document</vt:lpstr>
      <vt:lpstr>Formel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Christian Mandel</dc:creator>
  <cp:lastModifiedBy>Christian Mandel</cp:lastModifiedBy>
  <cp:revision>263</cp:revision>
  <dcterms:created xsi:type="dcterms:W3CDTF">2012-09-24T08:36:54Z</dcterms:created>
  <dcterms:modified xsi:type="dcterms:W3CDTF">2013-06-14T14:11:48Z</dcterms:modified>
</cp:coreProperties>
</file>