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324" r:id="rId3"/>
    <p:sldId id="325" r:id="rId4"/>
    <p:sldId id="326" r:id="rId5"/>
    <p:sldId id="327" r:id="rId6"/>
    <p:sldId id="328" r:id="rId7"/>
    <p:sldId id="266" r:id="rId8"/>
    <p:sldId id="268" r:id="rId9"/>
    <p:sldId id="269" r:id="rId10"/>
    <p:sldId id="270" r:id="rId11"/>
    <p:sldId id="271" r:id="rId12"/>
    <p:sldId id="283" r:id="rId13"/>
    <p:sldId id="265" r:id="rId14"/>
    <p:sldId id="267" r:id="rId15"/>
    <p:sldId id="329" r:id="rId16"/>
    <p:sldId id="298" r:id="rId17"/>
    <p:sldId id="347" r:id="rId18"/>
    <p:sldId id="277" r:id="rId19"/>
    <p:sldId id="348" r:id="rId20"/>
    <p:sldId id="280" r:id="rId21"/>
    <p:sldId id="290" r:id="rId22"/>
    <p:sldId id="281" r:id="rId23"/>
    <p:sldId id="287" r:id="rId24"/>
    <p:sldId id="341" r:id="rId25"/>
    <p:sldId id="345" r:id="rId26"/>
    <p:sldId id="342" r:id="rId27"/>
    <p:sldId id="289" r:id="rId28"/>
    <p:sldId id="330" r:id="rId29"/>
    <p:sldId id="275" r:id="rId30"/>
    <p:sldId id="261" r:id="rId31"/>
    <p:sldId id="300" r:id="rId32"/>
    <p:sldId id="346" r:id="rId33"/>
    <p:sldId id="349" r:id="rId34"/>
    <p:sldId id="350" r:id="rId35"/>
    <p:sldId id="351" r:id="rId36"/>
    <p:sldId id="353" r:id="rId37"/>
    <p:sldId id="352" r:id="rId38"/>
    <p:sldId id="355" r:id="rId39"/>
    <p:sldId id="354" r:id="rId40"/>
    <p:sldId id="358" r:id="rId41"/>
    <p:sldId id="359" r:id="rId42"/>
    <p:sldId id="360" r:id="rId43"/>
    <p:sldId id="364" r:id="rId44"/>
    <p:sldId id="343" r:id="rId45"/>
    <p:sldId id="361" r:id="rId46"/>
    <p:sldId id="362" r:id="rId47"/>
    <p:sldId id="363" r:id="rId48"/>
    <p:sldId id="331" r:id="rId4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00FF"/>
    <a:srgbClr val="FF9900"/>
    <a:srgbClr val="FF0066"/>
    <a:srgbClr val="92D050"/>
    <a:srgbClr val="99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5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6C9F5-32D2-42B5-96C6-A2155698F10A}" type="datetimeFigureOut">
              <a:rPr lang="de-DE" smtClean="0"/>
              <a:pPr/>
              <a:t>14.07.2016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DF3CC-1C16-44C5-879B-389FF4F4502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Connecting the physical world with the virtual world of our IT systems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DF3CC-1C16-44C5-879B-389FF4F4502F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DF3CC-1C16-44C5-879B-389FF4F4502F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22964-C42E-4AD1-A221-207409CF8EEF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14.07.2016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14.07.2016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14.07.2016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14.07.2016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14.07.2016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14.07.2016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14.07.2016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14.07.2016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14.07.2016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14.07.2016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14.07.2016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14.07.2016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3c.github.io/wot/current-practices/wot-practices.html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3c.github.io/wot/current-practices/wot-practices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vs0.inf.ethz.ch:8080/" TargetMode="External"/><Relationship Id="rId2" Type="http://schemas.openxmlformats.org/officeDocument/2006/relationships/hyperlink" Target="http://w3c.github.io/wot/current-practices/wot-practices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3c.github.io/wot/current-practices/wot-practices.html" TargetMode="Externa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5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5.gi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3.org/WoT/IG/wiki/Main_Page" TargetMode="External"/><Relationship Id="rId3" Type="http://schemas.openxmlformats.org/officeDocument/2006/relationships/hyperlink" Target="https://lists.w3.org/Archives/Public/public-wot-ig/" TargetMode="External"/><Relationship Id="rId7" Type="http://schemas.openxmlformats.org/officeDocument/2006/relationships/hyperlink" Target="https://github.com/w3c/wot" TargetMode="External"/><Relationship Id="rId2" Type="http://schemas.openxmlformats.org/officeDocument/2006/relationships/hyperlink" Target="https://www.w3.org/WoT/I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3c.github.io/wot/current-practices/wot-practices-beijing-2016.html" TargetMode="External"/><Relationship Id="rId5" Type="http://schemas.openxmlformats.org/officeDocument/2006/relationships/hyperlink" Target="http://w3c.github.io/wot/current-practices/wot-practices.html" TargetMode="External"/><Relationship Id="rId10" Type="http://schemas.openxmlformats.org/officeDocument/2006/relationships/hyperlink" Target="https://github.com/mkovatsc/wot-demo-devices" TargetMode="External"/><Relationship Id="rId4" Type="http://schemas.openxmlformats.org/officeDocument/2006/relationships/hyperlink" Target="http://w3c.github.io/wot/architecture/wot-architecture.html" TargetMode="External"/><Relationship Id="rId9" Type="http://schemas.openxmlformats.org/officeDocument/2006/relationships/hyperlink" Target="https://github.com/thingweb/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8.jpeg"/><Relationship Id="rId7" Type="http://schemas.openxmlformats.org/officeDocument/2006/relationships/image" Target="../media/image19.png"/><Relationship Id="rId12" Type="http://schemas.openxmlformats.org/officeDocument/2006/relationships/image" Target="../media/image2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27.jpeg"/><Relationship Id="rId5" Type="http://schemas.openxmlformats.org/officeDocument/2006/relationships/image" Target="../media/image24.jpeg"/><Relationship Id="rId10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2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0.jpeg"/><Relationship Id="rId4" Type="http://schemas.openxmlformats.org/officeDocument/2006/relationships/image" Target="../media/image2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WoT/IG/wiki/F2F_meeting,_July_2016,_China,_Beijing" TargetMode="External"/><Relationship Id="rId2" Type="http://schemas.openxmlformats.org/officeDocument/2006/relationships/hyperlink" Target="http://w3c.github.io/wot/current-practices/wot-practices-beijing-2016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w3c/wot/blob/master/plugfest/2016-beijing/TestCaseCoverage.xlsx" TargetMode="External"/><Relationship Id="rId4" Type="http://schemas.openxmlformats.org/officeDocument/2006/relationships/hyperlink" Target="https://github.com/w3c/wot/blob/master/plugfest/2016-beijing/plugfest-test-cases-beijing-2016.m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3c.github.io/wot/current-practices/wot-practices.html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z0010w1v\Pictures\wot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2" y="298146"/>
            <a:ext cx="7920878" cy="421621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4437112"/>
            <a:ext cx="9144000" cy="1470025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Getting Started with a W3C </a:t>
            </a:r>
            <a:r>
              <a:rPr lang="en-US" sz="4000" b="1" dirty="0" err="1" smtClean="0"/>
              <a:t>WoT</a:t>
            </a:r>
            <a:r>
              <a:rPr lang="en-US" sz="4000" b="1" dirty="0" smtClean="0"/>
              <a:t> Project</a:t>
            </a:r>
            <a:endParaRPr lang="de-DE" sz="40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5517232"/>
            <a:ext cx="8064896" cy="1124744"/>
          </a:xfrm>
        </p:spPr>
        <p:txBody>
          <a:bodyPr/>
          <a:lstStyle/>
          <a:p>
            <a:r>
              <a:rPr lang="de-DE" dirty="0" smtClean="0"/>
              <a:t>RIOT </a:t>
            </a:r>
            <a:r>
              <a:rPr lang="de-DE" dirty="0" err="1" smtClean="0"/>
              <a:t>Summit</a:t>
            </a:r>
            <a:r>
              <a:rPr lang="de-DE" dirty="0" smtClean="0"/>
              <a:t>, Berlin, Germany, 2016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Protocol Bindings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Interface can be bound to various protocols</a:t>
            </a:r>
          </a:p>
        </p:txBody>
      </p:sp>
      <p:cxnSp>
        <p:nvCxnSpPr>
          <p:cNvPr id="28" name="Gerade Verbindung 27"/>
          <p:cNvCxnSpPr/>
          <p:nvPr/>
        </p:nvCxnSpPr>
        <p:spPr>
          <a:xfrm>
            <a:off x="467544" y="6021288"/>
            <a:ext cx="820891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H="1" flipV="1">
            <a:off x="7157181" y="5409681"/>
            <a:ext cx="8384" cy="5844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flipH="1" flipV="1">
            <a:off x="1975520" y="5409681"/>
            <a:ext cx="8384" cy="5844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角丸四角形 6"/>
          <p:cNvSpPr/>
          <p:nvPr/>
        </p:nvSpPr>
        <p:spPr bwMode="auto">
          <a:xfrm>
            <a:off x="908593" y="2708920"/>
            <a:ext cx="2160240" cy="2304257"/>
          </a:xfrm>
          <a:prstGeom prst="roundRect">
            <a:avLst>
              <a:gd name="adj" fmla="val 6113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+mj-ea"/>
              </a:rPr>
              <a:t>WoT Servient</a:t>
            </a:r>
          </a:p>
        </p:txBody>
      </p:sp>
      <p:sp>
        <p:nvSpPr>
          <p:cNvPr id="32" name="角丸四角形 6"/>
          <p:cNvSpPr/>
          <p:nvPr/>
        </p:nvSpPr>
        <p:spPr bwMode="auto">
          <a:xfrm>
            <a:off x="6084168" y="2708920"/>
            <a:ext cx="2160240" cy="2304257"/>
          </a:xfrm>
          <a:prstGeom prst="roundRect">
            <a:avLst>
              <a:gd name="adj" fmla="val 6113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+mj-ea"/>
              </a:rPr>
              <a:t>WoT Servient</a:t>
            </a:r>
          </a:p>
        </p:txBody>
      </p:sp>
      <p:sp>
        <p:nvSpPr>
          <p:cNvPr id="14" name="角丸四角形 22"/>
          <p:cNvSpPr/>
          <p:nvPr/>
        </p:nvSpPr>
        <p:spPr bwMode="auto">
          <a:xfrm>
            <a:off x="1034607" y="4653136"/>
            <a:ext cx="1905980" cy="707934"/>
          </a:xfrm>
          <a:custGeom>
            <a:avLst/>
            <a:gdLst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1905980 w 1905980"/>
              <a:gd name="connsiteY3" fmla="*/ 0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707934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613343 w 1905980"/>
              <a:gd name="connsiteY4" fmla="*/ 6942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984693 w 1905980"/>
              <a:gd name="connsiteY4" fmla="*/ 6942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232343 w 1905980"/>
              <a:gd name="connsiteY5" fmla="*/ 64092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513057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737193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737193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5980" h="707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25025" y="0"/>
                </a:lnTo>
                <a:lnTo>
                  <a:pt x="225025" y="360040"/>
                </a:lnTo>
                <a:lnTo>
                  <a:pt x="1665185" y="360040"/>
                </a:lnTo>
                <a:lnTo>
                  <a:pt x="1665185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0" rIns="91440" bIns="1800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WoT Interface</a:t>
            </a:r>
          </a:p>
        </p:txBody>
      </p:sp>
      <p:sp>
        <p:nvSpPr>
          <p:cNvPr id="19" name="角丸四角形 22"/>
          <p:cNvSpPr/>
          <p:nvPr/>
        </p:nvSpPr>
        <p:spPr bwMode="auto">
          <a:xfrm>
            <a:off x="1043608" y="3933056"/>
            <a:ext cx="1905980" cy="70793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Protocol</a:t>
            </a:r>
            <a:b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</a:b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Bindings</a:t>
            </a:r>
            <a:endParaRPr kumimoji="1" lang="en-US" altLang="ja-JP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+mj-ea"/>
            </a:endParaRPr>
          </a:p>
        </p:txBody>
      </p:sp>
      <p:sp>
        <p:nvSpPr>
          <p:cNvPr id="20" name="角丸四角形 22"/>
          <p:cNvSpPr/>
          <p:nvPr/>
        </p:nvSpPr>
        <p:spPr bwMode="auto">
          <a:xfrm>
            <a:off x="6228184" y="3933056"/>
            <a:ext cx="1905980" cy="707934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 smtClean="0"/>
              <a:t>Protocol</a:t>
            </a:r>
            <a:br>
              <a:rPr kumimoji="1" lang="en-US" altLang="ja-JP" sz="2000" dirty="0" smtClean="0"/>
            </a:br>
            <a:r>
              <a:rPr kumimoji="1" lang="en-US" altLang="ja-JP" sz="2000" dirty="0" smtClean="0"/>
              <a:t>Bindings</a:t>
            </a:r>
          </a:p>
        </p:txBody>
      </p:sp>
      <p:sp>
        <p:nvSpPr>
          <p:cNvPr id="21" name="角丸四角形 22"/>
          <p:cNvSpPr/>
          <p:nvPr/>
        </p:nvSpPr>
        <p:spPr bwMode="auto">
          <a:xfrm>
            <a:off x="3619010" y="5661248"/>
            <a:ext cx="1905980" cy="70793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CoAP</a:t>
            </a:r>
            <a:endParaRPr kumimoji="1" lang="en-US" altLang="ja-JP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+mj-ea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1259632" y="4653136"/>
            <a:ext cx="1440160" cy="360040"/>
          </a:xfrm>
          <a:prstGeom prst="rect">
            <a:avLst/>
          </a:prstGeom>
          <a:solidFill>
            <a:srgbClr val="92D050"/>
          </a:solidFill>
          <a:ln w="28575">
            <a:solidFill>
              <a:srgbClr val="996600"/>
            </a:solidFill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CoAP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角丸四角形 22"/>
          <p:cNvSpPr/>
          <p:nvPr/>
        </p:nvSpPr>
        <p:spPr bwMode="auto">
          <a:xfrm>
            <a:off x="6228184" y="4653136"/>
            <a:ext cx="1905980" cy="707934"/>
          </a:xfrm>
          <a:custGeom>
            <a:avLst/>
            <a:gdLst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1905980 w 1905980"/>
              <a:gd name="connsiteY3" fmla="*/ 0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707934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613343 w 1905980"/>
              <a:gd name="connsiteY4" fmla="*/ 6942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984693 w 1905980"/>
              <a:gd name="connsiteY4" fmla="*/ 6942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232343 w 1905980"/>
              <a:gd name="connsiteY5" fmla="*/ 64092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513057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737193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737193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5980" h="707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25025" y="0"/>
                </a:lnTo>
                <a:lnTo>
                  <a:pt x="225025" y="360040"/>
                </a:lnTo>
                <a:lnTo>
                  <a:pt x="1665185" y="360040"/>
                </a:lnTo>
                <a:lnTo>
                  <a:pt x="1665185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0" rIns="91440" bIns="1800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WoT Interface</a:t>
            </a:r>
          </a:p>
        </p:txBody>
      </p:sp>
      <p:sp>
        <p:nvSpPr>
          <p:cNvPr id="18" name="Rechteck 17"/>
          <p:cNvSpPr/>
          <p:nvPr/>
        </p:nvSpPr>
        <p:spPr>
          <a:xfrm>
            <a:off x="6444208" y="4653136"/>
            <a:ext cx="1440160" cy="360040"/>
          </a:xfrm>
          <a:prstGeom prst="rect">
            <a:avLst/>
          </a:prstGeom>
          <a:solidFill>
            <a:srgbClr val="92D050"/>
          </a:solidFill>
          <a:ln w="28575">
            <a:solidFill>
              <a:srgbClr val="996600"/>
            </a:solidFill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CoAP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Protocol Bindings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 </a:t>
            </a:r>
            <a:r>
              <a:rPr lang="en-US" dirty="0" smtClean="0"/>
              <a:t>bindings possible on Things</a:t>
            </a:r>
            <a:endParaRPr lang="en-US" dirty="0" smtClean="0"/>
          </a:p>
        </p:txBody>
      </p:sp>
      <p:sp>
        <p:nvSpPr>
          <p:cNvPr id="19" name="角丸四角形 6"/>
          <p:cNvSpPr/>
          <p:nvPr/>
        </p:nvSpPr>
        <p:spPr bwMode="auto">
          <a:xfrm>
            <a:off x="899592" y="2708920"/>
            <a:ext cx="2160240" cy="2304257"/>
          </a:xfrm>
          <a:prstGeom prst="roundRect">
            <a:avLst>
              <a:gd name="adj" fmla="val 6113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+mj-ea"/>
              </a:rPr>
              <a:t>WoT Servient</a:t>
            </a:r>
          </a:p>
        </p:txBody>
      </p:sp>
      <p:cxnSp>
        <p:nvCxnSpPr>
          <p:cNvPr id="28" name="Gerade Verbindung 27"/>
          <p:cNvCxnSpPr/>
          <p:nvPr/>
        </p:nvCxnSpPr>
        <p:spPr>
          <a:xfrm>
            <a:off x="467544" y="6021288"/>
            <a:ext cx="820891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flipH="1" flipV="1">
            <a:off x="2483768" y="5409681"/>
            <a:ext cx="8384" cy="5844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H="1" flipV="1">
            <a:off x="7157181" y="5409681"/>
            <a:ext cx="8384" cy="5844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角丸四角形 6"/>
          <p:cNvSpPr/>
          <p:nvPr/>
        </p:nvSpPr>
        <p:spPr bwMode="auto">
          <a:xfrm>
            <a:off x="6084168" y="2708920"/>
            <a:ext cx="2160240" cy="2304257"/>
          </a:xfrm>
          <a:prstGeom prst="roundRect">
            <a:avLst>
              <a:gd name="adj" fmla="val 6113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+mj-ea"/>
              </a:rPr>
              <a:t>WoT Servient</a:t>
            </a:r>
          </a:p>
        </p:txBody>
      </p:sp>
      <p:cxnSp>
        <p:nvCxnSpPr>
          <p:cNvPr id="26" name="Gerade Verbindung 25"/>
          <p:cNvCxnSpPr/>
          <p:nvPr/>
        </p:nvCxnSpPr>
        <p:spPr>
          <a:xfrm>
            <a:off x="-180528" y="6272855"/>
            <a:ext cx="317545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>
            <a:off x="1538611" y="5805264"/>
            <a:ext cx="0" cy="3600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1439860" y="5805264"/>
            <a:ext cx="0" cy="3600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flipV="1">
            <a:off x="1484040" y="5392070"/>
            <a:ext cx="0" cy="8724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角丸四角形 22"/>
          <p:cNvSpPr/>
          <p:nvPr/>
        </p:nvSpPr>
        <p:spPr bwMode="auto">
          <a:xfrm>
            <a:off x="1034607" y="4653136"/>
            <a:ext cx="1905980" cy="707934"/>
          </a:xfrm>
          <a:custGeom>
            <a:avLst/>
            <a:gdLst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1905980 w 1905980"/>
              <a:gd name="connsiteY3" fmla="*/ 0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707934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613343 w 1905980"/>
              <a:gd name="connsiteY4" fmla="*/ 6942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984693 w 1905980"/>
              <a:gd name="connsiteY4" fmla="*/ 6942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232343 w 1905980"/>
              <a:gd name="connsiteY5" fmla="*/ 64092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513057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737193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737193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5980" h="707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25025" y="0"/>
                </a:lnTo>
                <a:lnTo>
                  <a:pt x="225025" y="360040"/>
                </a:lnTo>
                <a:lnTo>
                  <a:pt x="1665185" y="360040"/>
                </a:lnTo>
                <a:lnTo>
                  <a:pt x="1665185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0" rIns="91440" bIns="1800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WoT Interface</a:t>
            </a:r>
          </a:p>
        </p:txBody>
      </p:sp>
      <p:sp>
        <p:nvSpPr>
          <p:cNvPr id="27" name="角丸四角形 22"/>
          <p:cNvSpPr/>
          <p:nvPr/>
        </p:nvSpPr>
        <p:spPr bwMode="auto">
          <a:xfrm>
            <a:off x="6228184" y="4653136"/>
            <a:ext cx="1905980" cy="707934"/>
          </a:xfrm>
          <a:custGeom>
            <a:avLst/>
            <a:gdLst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1905980 w 1905980"/>
              <a:gd name="connsiteY3" fmla="*/ 0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707934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613343 w 1905980"/>
              <a:gd name="connsiteY4" fmla="*/ 6942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984693 w 1905980"/>
              <a:gd name="connsiteY4" fmla="*/ 6942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232343 w 1905980"/>
              <a:gd name="connsiteY5" fmla="*/ 64092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513057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737193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737193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5980" h="707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25025" y="0"/>
                </a:lnTo>
                <a:lnTo>
                  <a:pt x="225025" y="360040"/>
                </a:lnTo>
                <a:lnTo>
                  <a:pt x="1665185" y="360040"/>
                </a:lnTo>
                <a:lnTo>
                  <a:pt x="1665185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0" rIns="91440" bIns="1800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WoT Interface</a:t>
            </a:r>
          </a:p>
        </p:txBody>
      </p:sp>
      <p:sp>
        <p:nvSpPr>
          <p:cNvPr id="32" name="角丸四角形 22"/>
          <p:cNvSpPr/>
          <p:nvPr/>
        </p:nvSpPr>
        <p:spPr bwMode="auto">
          <a:xfrm>
            <a:off x="1043608" y="3933056"/>
            <a:ext cx="1905980" cy="70793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Protocol</a:t>
            </a:r>
            <a:b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</a:b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Bindings</a:t>
            </a:r>
          </a:p>
        </p:txBody>
      </p:sp>
      <p:sp>
        <p:nvSpPr>
          <p:cNvPr id="33" name="角丸四角形 22"/>
          <p:cNvSpPr/>
          <p:nvPr/>
        </p:nvSpPr>
        <p:spPr bwMode="auto">
          <a:xfrm>
            <a:off x="6228184" y="3933056"/>
            <a:ext cx="1905980" cy="707934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 smtClean="0"/>
              <a:t>Protocol </a:t>
            </a:r>
            <a:br>
              <a:rPr kumimoji="1" lang="en-US" altLang="ja-JP" sz="2000" dirty="0" smtClean="0"/>
            </a:br>
            <a:r>
              <a:rPr kumimoji="1" lang="en-US" altLang="ja-JP" sz="2000" dirty="0" smtClean="0"/>
              <a:t>Bindings</a:t>
            </a:r>
          </a:p>
        </p:txBody>
      </p:sp>
      <p:sp>
        <p:nvSpPr>
          <p:cNvPr id="34" name="角丸四角形 22"/>
          <p:cNvSpPr/>
          <p:nvPr/>
        </p:nvSpPr>
        <p:spPr bwMode="auto">
          <a:xfrm>
            <a:off x="3619010" y="5661248"/>
            <a:ext cx="1905980" cy="70793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dirty="0" err="1" smtClean="0">
                <a:solidFill>
                  <a:schemeClr val="tx1"/>
                </a:solidFill>
                <a:ea typeface="+mj-ea"/>
              </a:rPr>
              <a:t>WebSocket</a:t>
            </a:r>
            <a:endParaRPr kumimoji="1" lang="en-US" altLang="ja-JP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+mj-ea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1979712" y="4653136"/>
            <a:ext cx="720080" cy="360040"/>
          </a:xfrm>
          <a:prstGeom prst="rect">
            <a:avLst/>
          </a:prstGeom>
          <a:solidFill>
            <a:srgbClr val="92D050"/>
          </a:solidFill>
          <a:ln w="28575">
            <a:solidFill>
              <a:srgbClr val="996600"/>
            </a:solidFill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6444208" y="4653136"/>
            <a:ext cx="1440160" cy="360040"/>
          </a:xfrm>
          <a:prstGeom prst="rect">
            <a:avLst/>
          </a:prstGeom>
          <a:solidFill>
            <a:srgbClr val="92D050"/>
          </a:solidFill>
          <a:ln w="28575">
            <a:solidFill>
              <a:srgbClr val="996600"/>
            </a:solidFill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1259632" y="4653136"/>
            <a:ext cx="720080" cy="360040"/>
          </a:xfrm>
          <a:prstGeom prst="rect">
            <a:avLst/>
          </a:prstGeom>
          <a:solidFill>
            <a:srgbClr val="92D050"/>
          </a:solidFill>
          <a:ln w="28575">
            <a:solidFill>
              <a:srgbClr val="996600"/>
            </a:solidFill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MQTT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 Model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Interaction points are Web resources</a:t>
            </a:r>
          </a:p>
        </p:txBody>
      </p:sp>
      <p:sp>
        <p:nvSpPr>
          <p:cNvPr id="19" name="角丸四角形 6"/>
          <p:cNvSpPr/>
          <p:nvPr/>
        </p:nvSpPr>
        <p:spPr bwMode="auto">
          <a:xfrm>
            <a:off x="899592" y="2708920"/>
            <a:ext cx="2160240" cy="2304257"/>
          </a:xfrm>
          <a:prstGeom prst="roundRect">
            <a:avLst>
              <a:gd name="adj" fmla="val 6113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+mj-ea"/>
              </a:rPr>
              <a:t>WoT Servient</a:t>
            </a:r>
          </a:p>
        </p:txBody>
      </p:sp>
      <p:cxnSp>
        <p:nvCxnSpPr>
          <p:cNvPr id="28" name="Gerade Verbindung 27"/>
          <p:cNvCxnSpPr/>
          <p:nvPr/>
        </p:nvCxnSpPr>
        <p:spPr>
          <a:xfrm>
            <a:off x="467544" y="6021288"/>
            <a:ext cx="820891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flipH="1" flipV="1">
            <a:off x="1975520" y="5409681"/>
            <a:ext cx="8384" cy="5844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H="1" flipV="1">
            <a:off x="7160096" y="5409681"/>
            <a:ext cx="8384" cy="5844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角丸四角形 6"/>
          <p:cNvSpPr/>
          <p:nvPr/>
        </p:nvSpPr>
        <p:spPr bwMode="auto">
          <a:xfrm>
            <a:off x="6084168" y="2708920"/>
            <a:ext cx="2160240" cy="2304257"/>
          </a:xfrm>
          <a:prstGeom prst="roundRect">
            <a:avLst>
              <a:gd name="adj" fmla="val 6113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+mj-ea"/>
              </a:rPr>
              <a:t>WoT Servient</a:t>
            </a:r>
          </a:p>
        </p:txBody>
      </p:sp>
      <p:sp>
        <p:nvSpPr>
          <p:cNvPr id="34" name="角丸四角形 22"/>
          <p:cNvSpPr/>
          <p:nvPr/>
        </p:nvSpPr>
        <p:spPr bwMode="auto">
          <a:xfrm>
            <a:off x="1043608" y="3933056"/>
            <a:ext cx="1905980" cy="70793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 smtClean="0">
                <a:solidFill>
                  <a:schemeClr val="tx1"/>
                </a:solidFill>
              </a:rPr>
              <a:t>Protocol </a:t>
            </a:r>
            <a:br>
              <a:rPr kumimoji="1" lang="en-US" altLang="ja-JP" sz="2000" dirty="0" smtClean="0">
                <a:solidFill>
                  <a:schemeClr val="tx1"/>
                </a:solidFill>
              </a:rPr>
            </a:br>
            <a:r>
              <a:rPr kumimoji="1" lang="en-US" altLang="ja-JP" sz="2000" dirty="0" smtClean="0">
                <a:solidFill>
                  <a:schemeClr val="tx1"/>
                </a:solidFill>
              </a:rPr>
              <a:t>Bindings</a:t>
            </a:r>
          </a:p>
        </p:txBody>
      </p:sp>
      <p:sp>
        <p:nvSpPr>
          <p:cNvPr id="35" name="角丸四角形 22"/>
          <p:cNvSpPr/>
          <p:nvPr/>
        </p:nvSpPr>
        <p:spPr bwMode="auto">
          <a:xfrm>
            <a:off x="6228184" y="3933056"/>
            <a:ext cx="1905980" cy="707934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 smtClean="0"/>
              <a:t>Protocol </a:t>
            </a:r>
            <a:br>
              <a:rPr kumimoji="1" lang="en-US" altLang="ja-JP" sz="2000" dirty="0" smtClean="0"/>
            </a:br>
            <a:r>
              <a:rPr kumimoji="1" lang="en-US" altLang="ja-JP" sz="2000" dirty="0" smtClean="0"/>
              <a:t>Bindings</a:t>
            </a:r>
          </a:p>
        </p:txBody>
      </p:sp>
      <p:sp>
        <p:nvSpPr>
          <p:cNvPr id="37" name="角丸四角形 22"/>
          <p:cNvSpPr/>
          <p:nvPr/>
        </p:nvSpPr>
        <p:spPr bwMode="auto">
          <a:xfrm>
            <a:off x="6228184" y="3212976"/>
            <a:ext cx="1905980" cy="707934"/>
          </a:xfrm>
          <a:prstGeom prst="roundRect">
            <a:avLst/>
          </a:prstGeom>
          <a:solidFill>
            <a:srgbClr val="0070C0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smtClean="0">
                <a:solidFill>
                  <a:schemeClr val="bg1"/>
                </a:solidFill>
              </a:rPr>
              <a:t>Resource</a:t>
            </a:r>
            <a:br>
              <a:rPr kumimoji="1" lang="en-US" altLang="ja-JP" sz="2000" smtClean="0">
                <a:solidFill>
                  <a:schemeClr val="bg1"/>
                </a:solidFill>
              </a:rPr>
            </a:br>
            <a:r>
              <a:rPr kumimoji="1" lang="en-US" altLang="ja-JP" sz="2000" smtClean="0">
                <a:solidFill>
                  <a:schemeClr val="bg1"/>
                </a:solidFill>
              </a:rPr>
              <a:t>Model</a:t>
            </a:r>
            <a:endParaRPr kumimoji="1" lang="en-US" altLang="ja-JP" sz="20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ea typeface="+mj-ea"/>
            </a:endParaRPr>
          </a:p>
        </p:txBody>
      </p:sp>
      <p:sp>
        <p:nvSpPr>
          <p:cNvPr id="39" name="角丸四角形 22"/>
          <p:cNvSpPr/>
          <p:nvPr/>
        </p:nvSpPr>
        <p:spPr bwMode="auto">
          <a:xfrm>
            <a:off x="1043608" y="3212976"/>
            <a:ext cx="1905980" cy="707934"/>
          </a:xfrm>
          <a:prstGeom prst="roundRect">
            <a:avLst/>
          </a:prstGeom>
          <a:solidFill>
            <a:srgbClr val="0070C0"/>
          </a:solidFill>
          <a:ln>
            <a:solidFill>
              <a:srgbClr val="0000FF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smtClean="0">
                <a:solidFill>
                  <a:schemeClr val="bg1"/>
                </a:solidFill>
              </a:rPr>
              <a:t>Resource</a:t>
            </a:r>
            <a:br>
              <a:rPr kumimoji="1" lang="en-US" altLang="ja-JP" sz="2000" smtClean="0">
                <a:solidFill>
                  <a:schemeClr val="bg1"/>
                </a:solidFill>
              </a:rPr>
            </a:br>
            <a:r>
              <a:rPr kumimoji="1" lang="en-US" altLang="ja-JP" sz="2000" smtClean="0">
                <a:solidFill>
                  <a:schemeClr val="bg1"/>
                </a:solidFill>
              </a:rPr>
              <a:t>Model</a:t>
            </a:r>
          </a:p>
        </p:txBody>
      </p:sp>
      <p:sp>
        <p:nvSpPr>
          <p:cNvPr id="15" name="角丸四角形 22"/>
          <p:cNvSpPr/>
          <p:nvPr/>
        </p:nvSpPr>
        <p:spPr bwMode="auto">
          <a:xfrm>
            <a:off x="1034607" y="4653136"/>
            <a:ext cx="1905980" cy="707934"/>
          </a:xfrm>
          <a:custGeom>
            <a:avLst/>
            <a:gdLst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1905980 w 1905980"/>
              <a:gd name="connsiteY3" fmla="*/ 0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707934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613343 w 1905980"/>
              <a:gd name="connsiteY4" fmla="*/ 6942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984693 w 1905980"/>
              <a:gd name="connsiteY4" fmla="*/ 6942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232343 w 1905980"/>
              <a:gd name="connsiteY5" fmla="*/ 64092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513057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737193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737193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5980" h="707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25025" y="0"/>
                </a:lnTo>
                <a:lnTo>
                  <a:pt x="225025" y="360040"/>
                </a:lnTo>
                <a:lnTo>
                  <a:pt x="1665185" y="360040"/>
                </a:lnTo>
                <a:lnTo>
                  <a:pt x="1665185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0" rIns="91440" bIns="1800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WoT Interface</a:t>
            </a:r>
          </a:p>
        </p:txBody>
      </p:sp>
      <p:sp>
        <p:nvSpPr>
          <p:cNvPr id="16" name="角丸四角形 22"/>
          <p:cNvSpPr/>
          <p:nvPr/>
        </p:nvSpPr>
        <p:spPr bwMode="auto">
          <a:xfrm>
            <a:off x="6228184" y="4653136"/>
            <a:ext cx="1905980" cy="707934"/>
          </a:xfrm>
          <a:custGeom>
            <a:avLst/>
            <a:gdLst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1905980 w 1905980"/>
              <a:gd name="connsiteY3" fmla="*/ 0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707934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613343 w 1905980"/>
              <a:gd name="connsiteY4" fmla="*/ 6942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984693 w 1905980"/>
              <a:gd name="connsiteY4" fmla="*/ 6942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232343 w 1905980"/>
              <a:gd name="connsiteY5" fmla="*/ 64092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513057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737193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737193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5980" h="707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25025" y="0"/>
                </a:lnTo>
                <a:lnTo>
                  <a:pt x="225025" y="360040"/>
                </a:lnTo>
                <a:lnTo>
                  <a:pt x="1665185" y="360040"/>
                </a:lnTo>
                <a:lnTo>
                  <a:pt x="1665185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0" rIns="91440" bIns="1800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WoT Interface</a:t>
            </a:r>
          </a:p>
        </p:txBody>
      </p:sp>
      <p:sp>
        <p:nvSpPr>
          <p:cNvPr id="23" name="Rechteck 22"/>
          <p:cNvSpPr/>
          <p:nvPr/>
        </p:nvSpPr>
        <p:spPr>
          <a:xfrm>
            <a:off x="1259632" y="4653136"/>
            <a:ext cx="1440160" cy="360040"/>
          </a:xfrm>
          <a:prstGeom prst="rect">
            <a:avLst/>
          </a:prstGeom>
          <a:solidFill>
            <a:srgbClr val="92D050"/>
          </a:solidFill>
          <a:ln w="28575">
            <a:solidFill>
              <a:srgbClr val="996600"/>
            </a:solidFill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∙··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6453733" y="4653136"/>
            <a:ext cx="1440160" cy="360040"/>
          </a:xfrm>
          <a:prstGeom prst="rect">
            <a:avLst/>
          </a:prstGeom>
          <a:solidFill>
            <a:srgbClr val="92D050"/>
          </a:solidFill>
          <a:ln w="28575">
            <a:solidFill>
              <a:srgbClr val="996600"/>
            </a:solidFill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∙··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Servient Role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en-US" dirty="0" smtClean="0"/>
              <a:t>Exposing Things are in server role</a:t>
            </a:r>
          </a:p>
          <a:p>
            <a:r>
              <a:rPr lang="en-US" dirty="0" smtClean="0"/>
              <a:t>Consuming Things are in client role</a:t>
            </a:r>
            <a:endParaRPr lang="en-US" dirty="0" smtClean="0"/>
          </a:p>
        </p:txBody>
      </p:sp>
      <p:sp>
        <p:nvSpPr>
          <p:cNvPr id="19" name="角丸四角形 6"/>
          <p:cNvSpPr/>
          <p:nvPr/>
        </p:nvSpPr>
        <p:spPr bwMode="auto">
          <a:xfrm>
            <a:off x="899592" y="2708920"/>
            <a:ext cx="2160240" cy="2304257"/>
          </a:xfrm>
          <a:prstGeom prst="roundRect">
            <a:avLst>
              <a:gd name="adj" fmla="val 6113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+mj-ea"/>
              </a:rPr>
              <a:t>WoT Servient</a:t>
            </a:r>
          </a:p>
        </p:txBody>
      </p:sp>
      <p:cxnSp>
        <p:nvCxnSpPr>
          <p:cNvPr id="28" name="Gerade Verbindung 27"/>
          <p:cNvCxnSpPr/>
          <p:nvPr/>
        </p:nvCxnSpPr>
        <p:spPr>
          <a:xfrm>
            <a:off x="467544" y="6021288"/>
            <a:ext cx="820891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flipH="1" flipV="1">
            <a:off x="1975520" y="5409681"/>
            <a:ext cx="8384" cy="5844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H="1" flipV="1">
            <a:off x="7160096" y="5409681"/>
            <a:ext cx="8384" cy="5844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/>
          <p:nvPr/>
        </p:nvCxnSpPr>
        <p:spPr>
          <a:xfrm rot="16200000" flipH="1">
            <a:off x="4565650" y="2766429"/>
            <a:ext cx="12700" cy="5184576"/>
          </a:xfrm>
          <a:prstGeom prst="bentConnector3">
            <a:avLst>
              <a:gd name="adj1" fmla="val 5364356"/>
            </a:avLst>
          </a:prstGeom>
          <a:ln w="76200">
            <a:solidFill>
              <a:schemeClr val="accent6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角丸四角形 6"/>
          <p:cNvSpPr/>
          <p:nvPr/>
        </p:nvSpPr>
        <p:spPr bwMode="auto">
          <a:xfrm>
            <a:off x="6084168" y="2708920"/>
            <a:ext cx="2160240" cy="2304257"/>
          </a:xfrm>
          <a:prstGeom prst="roundRect">
            <a:avLst>
              <a:gd name="adj" fmla="val 6113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+mj-ea"/>
              </a:rPr>
              <a:t>WoT Servient</a:t>
            </a:r>
          </a:p>
        </p:txBody>
      </p:sp>
      <p:sp>
        <p:nvSpPr>
          <p:cNvPr id="34" name="角丸四角形 22"/>
          <p:cNvSpPr/>
          <p:nvPr/>
        </p:nvSpPr>
        <p:spPr bwMode="auto">
          <a:xfrm>
            <a:off x="1043608" y="3933056"/>
            <a:ext cx="1905980" cy="70793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 smtClean="0">
                <a:solidFill>
                  <a:schemeClr val="tx1"/>
                </a:solidFill>
              </a:rPr>
              <a:t>Protocol </a:t>
            </a:r>
            <a:br>
              <a:rPr kumimoji="1" lang="en-US" altLang="ja-JP" sz="2000" dirty="0" smtClean="0">
                <a:solidFill>
                  <a:schemeClr val="tx1"/>
                </a:solidFill>
              </a:rPr>
            </a:br>
            <a:r>
              <a:rPr kumimoji="1" lang="en-US" altLang="ja-JP" sz="2000" dirty="0" smtClean="0">
                <a:solidFill>
                  <a:schemeClr val="tx1"/>
                </a:solidFill>
              </a:rPr>
              <a:t>Bindings</a:t>
            </a:r>
          </a:p>
        </p:txBody>
      </p:sp>
      <p:sp>
        <p:nvSpPr>
          <p:cNvPr id="35" name="角丸四角形 22"/>
          <p:cNvSpPr/>
          <p:nvPr/>
        </p:nvSpPr>
        <p:spPr bwMode="auto">
          <a:xfrm>
            <a:off x="6228184" y="3933056"/>
            <a:ext cx="1905980" cy="707934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 smtClean="0"/>
              <a:t>Protocol </a:t>
            </a:r>
            <a:br>
              <a:rPr kumimoji="1" lang="en-US" altLang="ja-JP" sz="2000" dirty="0" smtClean="0"/>
            </a:br>
            <a:r>
              <a:rPr kumimoji="1" lang="en-US" altLang="ja-JP" sz="2000" dirty="0" smtClean="0"/>
              <a:t>Bindings</a:t>
            </a:r>
          </a:p>
        </p:txBody>
      </p:sp>
      <p:sp>
        <p:nvSpPr>
          <p:cNvPr id="37" name="角丸四角形 22"/>
          <p:cNvSpPr/>
          <p:nvPr/>
        </p:nvSpPr>
        <p:spPr bwMode="auto">
          <a:xfrm>
            <a:off x="6228184" y="3212976"/>
            <a:ext cx="1905980" cy="707934"/>
          </a:xfrm>
          <a:prstGeom prst="roundRect">
            <a:avLst/>
          </a:prstGeom>
          <a:solidFill>
            <a:srgbClr val="0070C0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 smtClean="0">
                <a:solidFill>
                  <a:schemeClr val="bg1"/>
                </a:solidFill>
              </a:rPr>
              <a:t>Interaction</a:t>
            </a:r>
            <a:br>
              <a:rPr kumimoji="1" lang="en-US" altLang="ja-JP" sz="2000" dirty="0" smtClean="0">
                <a:solidFill>
                  <a:schemeClr val="bg1"/>
                </a:solidFill>
              </a:rPr>
            </a:br>
            <a:r>
              <a:rPr kumimoji="1" lang="en-US" altLang="ja-JP" sz="2000" dirty="0" smtClean="0">
                <a:solidFill>
                  <a:schemeClr val="bg1"/>
                </a:solidFill>
              </a:rPr>
              <a:t>Resources</a:t>
            </a:r>
            <a:endParaRPr kumimoji="1" lang="en-US" altLang="ja-JP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+mj-ea"/>
            </a:endParaRPr>
          </a:p>
        </p:txBody>
      </p:sp>
      <p:sp>
        <p:nvSpPr>
          <p:cNvPr id="39" name="角丸四角形 22"/>
          <p:cNvSpPr/>
          <p:nvPr/>
        </p:nvSpPr>
        <p:spPr bwMode="auto">
          <a:xfrm>
            <a:off x="1043608" y="3212976"/>
            <a:ext cx="1905980" cy="707934"/>
          </a:xfrm>
          <a:prstGeom prst="roundRect">
            <a:avLst/>
          </a:prstGeom>
          <a:solidFill>
            <a:srgbClr val="0070C0"/>
          </a:solidFill>
          <a:ln>
            <a:solidFill>
              <a:srgbClr val="0000FF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+mj-ea"/>
              </a:rPr>
              <a:t>Web </a:t>
            </a: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+mj-ea"/>
              </a:rPr>
              <a:t>Links</a:t>
            </a:r>
            <a:endParaRPr kumimoji="1" lang="en-US" altLang="ja-JP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+mj-ea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3140893" y="3410894"/>
            <a:ext cx="286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http</a:t>
            </a:r>
            <a:r>
              <a:rPr lang="en-US" dirty="0" smtClean="0"/>
              <a:t>://wot.example.com/</a:t>
            </a:r>
            <a:r>
              <a:rPr lang="en-US" dirty="0" smtClean="0">
                <a:solidFill>
                  <a:srgbClr val="0000FF"/>
                </a:solidFill>
              </a:rPr>
              <a:t>res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角丸四角形 22"/>
          <p:cNvSpPr/>
          <p:nvPr/>
        </p:nvSpPr>
        <p:spPr bwMode="auto">
          <a:xfrm>
            <a:off x="1034607" y="4653136"/>
            <a:ext cx="1905980" cy="707934"/>
          </a:xfrm>
          <a:custGeom>
            <a:avLst/>
            <a:gdLst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1905980 w 1905980"/>
              <a:gd name="connsiteY3" fmla="*/ 0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707934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613343 w 1905980"/>
              <a:gd name="connsiteY4" fmla="*/ 6942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984693 w 1905980"/>
              <a:gd name="connsiteY4" fmla="*/ 6942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232343 w 1905980"/>
              <a:gd name="connsiteY5" fmla="*/ 64092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513057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737193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737193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5980" h="707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25025" y="0"/>
                </a:lnTo>
                <a:lnTo>
                  <a:pt x="225025" y="360040"/>
                </a:lnTo>
                <a:lnTo>
                  <a:pt x="1665185" y="360040"/>
                </a:lnTo>
                <a:lnTo>
                  <a:pt x="1665185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0" rIns="91440" bIns="1800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Client Role</a:t>
            </a:r>
          </a:p>
        </p:txBody>
      </p:sp>
      <p:sp>
        <p:nvSpPr>
          <p:cNvPr id="22" name="角丸四角形 22"/>
          <p:cNvSpPr/>
          <p:nvPr/>
        </p:nvSpPr>
        <p:spPr bwMode="auto">
          <a:xfrm>
            <a:off x="6228184" y="4653136"/>
            <a:ext cx="1905980" cy="707934"/>
          </a:xfrm>
          <a:custGeom>
            <a:avLst/>
            <a:gdLst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1905980 w 1905980"/>
              <a:gd name="connsiteY3" fmla="*/ 0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707934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613343 w 1905980"/>
              <a:gd name="connsiteY4" fmla="*/ 6942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984693 w 1905980"/>
              <a:gd name="connsiteY4" fmla="*/ 6942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232343 w 1905980"/>
              <a:gd name="connsiteY5" fmla="*/ 64092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513057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737193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737193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5980" h="707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25025" y="0"/>
                </a:lnTo>
                <a:lnTo>
                  <a:pt x="225025" y="360040"/>
                </a:lnTo>
                <a:lnTo>
                  <a:pt x="1665185" y="360040"/>
                </a:lnTo>
                <a:lnTo>
                  <a:pt x="1665185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0" rIns="91440" bIns="1800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Server Role</a:t>
            </a:r>
          </a:p>
        </p:txBody>
      </p:sp>
      <p:sp>
        <p:nvSpPr>
          <p:cNvPr id="23" name="Rechteck 22"/>
          <p:cNvSpPr/>
          <p:nvPr/>
        </p:nvSpPr>
        <p:spPr>
          <a:xfrm>
            <a:off x="1259632" y="4653136"/>
            <a:ext cx="1440160" cy="360040"/>
          </a:xfrm>
          <a:prstGeom prst="rect">
            <a:avLst/>
          </a:prstGeom>
          <a:solidFill>
            <a:srgbClr val="92D050"/>
          </a:solidFill>
          <a:ln w="28575">
            <a:solidFill>
              <a:srgbClr val="996600"/>
            </a:solidFill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∙··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6453733" y="4653136"/>
            <a:ext cx="1440160" cy="360040"/>
          </a:xfrm>
          <a:prstGeom prst="rect">
            <a:avLst/>
          </a:prstGeom>
          <a:solidFill>
            <a:srgbClr val="92D050"/>
          </a:solidFill>
          <a:ln w="28575">
            <a:solidFill>
              <a:srgbClr val="996600"/>
            </a:solidFill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∙··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Servient Role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Usually </a:t>
            </a:r>
            <a:r>
              <a:rPr lang="en-US" dirty="0" smtClean="0"/>
              <a:t>both </a:t>
            </a:r>
            <a:r>
              <a:rPr lang="en-US" dirty="0" smtClean="0"/>
              <a:t>roles at </a:t>
            </a:r>
            <a:r>
              <a:rPr lang="en-US" dirty="0" smtClean="0"/>
              <a:t>the same </a:t>
            </a:r>
            <a:r>
              <a:rPr lang="en-US" dirty="0" smtClean="0"/>
              <a:t>time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i="1" dirty="0" err="1" smtClean="0">
                <a:sym typeface="Wingdings" pitchFamily="2" charset="2"/>
              </a:rPr>
              <a:t>Servient</a:t>
            </a:r>
            <a:endParaRPr lang="en-US" i="1" dirty="0" smtClean="0"/>
          </a:p>
        </p:txBody>
      </p:sp>
      <p:sp>
        <p:nvSpPr>
          <p:cNvPr id="19" name="角丸四角形 6"/>
          <p:cNvSpPr/>
          <p:nvPr/>
        </p:nvSpPr>
        <p:spPr bwMode="auto">
          <a:xfrm>
            <a:off x="899592" y="2708920"/>
            <a:ext cx="2160240" cy="2304257"/>
          </a:xfrm>
          <a:prstGeom prst="roundRect">
            <a:avLst>
              <a:gd name="adj" fmla="val 6113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+mj-ea"/>
              </a:rPr>
              <a:t>WoT Servient</a:t>
            </a:r>
          </a:p>
        </p:txBody>
      </p:sp>
      <p:cxnSp>
        <p:nvCxnSpPr>
          <p:cNvPr id="28" name="Gerade Verbindung 27"/>
          <p:cNvCxnSpPr/>
          <p:nvPr/>
        </p:nvCxnSpPr>
        <p:spPr>
          <a:xfrm>
            <a:off x="467544" y="6021288"/>
            <a:ext cx="820891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角丸四角形 6"/>
          <p:cNvSpPr/>
          <p:nvPr/>
        </p:nvSpPr>
        <p:spPr bwMode="auto">
          <a:xfrm>
            <a:off x="6084168" y="2708920"/>
            <a:ext cx="2160240" cy="2304257"/>
          </a:xfrm>
          <a:prstGeom prst="roundRect">
            <a:avLst>
              <a:gd name="adj" fmla="val 6113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+mj-ea"/>
              </a:rPr>
              <a:t>WoT Servient</a:t>
            </a:r>
          </a:p>
        </p:txBody>
      </p:sp>
      <p:sp>
        <p:nvSpPr>
          <p:cNvPr id="24" name="角丸四角形 6"/>
          <p:cNvSpPr/>
          <p:nvPr/>
        </p:nvSpPr>
        <p:spPr bwMode="auto">
          <a:xfrm>
            <a:off x="3491880" y="2708920"/>
            <a:ext cx="2160240" cy="2304257"/>
          </a:xfrm>
          <a:prstGeom prst="roundRect">
            <a:avLst>
              <a:gd name="adj" fmla="val 6113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+mj-ea"/>
              </a:rPr>
              <a:t>WoT Servient</a:t>
            </a:r>
          </a:p>
        </p:txBody>
      </p:sp>
      <p:cxnSp>
        <p:nvCxnSpPr>
          <p:cNvPr id="27" name="Gerade Verbindung 26"/>
          <p:cNvCxnSpPr/>
          <p:nvPr/>
        </p:nvCxnSpPr>
        <p:spPr>
          <a:xfrm flipH="1" flipV="1">
            <a:off x="1975520" y="5409681"/>
            <a:ext cx="8384" cy="5844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flipH="1" flipV="1">
            <a:off x="7160096" y="5409681"/>
            <a:ext cx="8384" cy="5844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winkelte Verbindung 31"/>
          <p:cNvCxnSpPr/>
          <p:nvPr/>
        </p:nvCxnSpPr>
        <p:spPr>
          <a:xfrm rot="16200000" flipH="1">
            <a:off x="3033997" y="4302791"/>
            <a:ext cx="12700" cy="2111851"/>
          </a:xfrm>
          <a:prstGeom prst="bentConnector3">
            <a:avLst>
              <a:gd name="adj1" fmla="val 5364364"/>
            </a:avLst>
          </a:prstGeom>
          <a:ln w="76200">
            <a:solidFill>
              <a:schemeClr val="accent6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winkelte Verbindung 41"/>
          <p:cNvCxnSpPr/>
          <p:nvPr/>
        </p:nvCxnSpPr>
        <p:spPr>
          <a:xfrm rot="5400000" flipH="1" flipV="1">
            <a:off x="6107186" y="4296084"/>
            <a:ext cx="2353" cy="2127620"/>
          </a:xfrm>
          <a:prstGeom prst="bentConnector3">
            <a:avLst>
              <a:gd name="adj1" fmla="val -28183944"/>
            </a:avLst>
          </a:prstGeom>
          <a:ln w="76200">
            <a:solidFill>
              <a:schemeClr val="accent6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角丸四角形 22"/>
          <p:cNvSpPr/>
          <p:nvPr/>
        </p:nvSpPr>
        <p:spPr bwMode="auto">
          <a:xfrm>
            <a:off x="1043608" y="3933056"/>
            <a:ext cx="1905980" cy="70793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 smtClean="0">
                <a:solidFill>
                  <a:schemeClr val="tx1"/>
                </a:solidFill>
              </a:rPr>
              <a:t>Protocol </a:t>
            </a:r>
            <a:br>
              <a:rPr kumimoji="1" lang="en-US" altLang="ja-JP" sz="2000" dirty="0" smtClean="0">
                <a:solidFill>
                  <a:schemeClr val="tx1"/>
                </a:solidFill>
              </a:rPr>
            </a:br>
            <a:r>
              <a:rPr kumimoji="1" lang="en-US" altLang="ja-JP" sz="2000" dirty="0" smtClean="0">
                <a:solidFill>
                  <a:schemeClr val="tx1"/>
                </a:solidFill>
              </a:rPr>
              <a:t>Bindings</a:t>
            </a:r>
          </a:p>
        </p:txBody>
      </p:sp>
      <p:sp>
        <p:nvSpPr>
          <p:cNvPr id="48" name="角丸四角形 22"/>
          <p:cNvSpPr/>
          <p:nvPr/>
        </p:nvSpPr>
        <p:spPr bwMode="auto">
          <a:xfrm>
            <a:off x="6228184" y="3933056"/>
            <a:ext cx="1905980" cy="707934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 smtClean="0"/>
              <a:t>Protocol </a:t>
            </a:r>
            <a:br>
              <a:rPr kumimoji="1" lang="en-US" altLang="ja-JP" sz="2000" dirty="0" smtClean="0"/>
            </a:br>
            <a:r>
              <a:rPr kumimoji="1" lang="en-US" altLang="ja-JP" sz="2000" dirty="0" smtClean="0"/>
              <a:t>Bindings</a:t>
            </a:r>
          </a:p>
        </p:txBody>
      </p:sp>
      <p:sp>
        <p:nvSpPr>
          <p:cNvPr id="57" name="角丸四角形 22"/>
          <p:cNvSpPr/>
          <p:nvPr/>
        </p:nvSpPr>
        <p:spPr bwMode="auto">
          <a:xfrm>
            <a:off x="1043608" y="3212976"/>
            <a:ext cx="1905980" cy="707934"/>
          </a:xfrm>
          <a:prstGeom prst="roundRect">
            <a:avLst/>
          </a:prstGeom>
          <a:solidFill>
            <a:srgbClr val="0070C0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 smtClean="0">
                <a:solidFill>
                  <a:schemeClr val="bg1"/>
                </a:solidFill>
              </a:rPr>
              <a:t>Web Links</a:t>
            </a:r>
            <a:endParaRPr kumimoji="1" lang="en-US" altLang="ja-JP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+mj-ea"/>
            </a:endParaRPr>
          </a:p>
        </p:txBody>
      </p:sp>
      <p:sp>
        <p:nvSpPr>
          <p:cNvPr id="26" name="角丸四角形 22"/>
          <p:cNvSpPr/>
          <p:nvPr/>
        </p:nvSpPr>
        <p:spPr bwMode="auto">
          <a:xfrm>
            <a:off x="1034607" y="4653136"/>
            <a:ext cx="1905980" cy="707934"/>
          </a:xfrm>
          <a:custGeom>
            <a:avLst/>
            <a:gdLst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1905980 w 1905980"/>
              <a:gd name="connsiteY3" fmla="*/ 0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707934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613343 w 1905980"/>
              <a:gd name="connsiteY4" fmla="*/ 6942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984693 w 1905980"/>
              <a:gd name="connsiteY4" fmla="*/ 6942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232343 w 1905980"/>
              <a:gd name="connsiteY5" fmla="*/ 64092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513057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737193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737193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5980" h="707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25025" y="0"/>
                </a:lnTo>
                <a:lnTo>
                  <a:pt x="225025" y="360040"/>
                </a:lnTo>
                <a:lnTo>
                  <a:pt x="1665185" y="360040"/>
                </a:lnTo>
                <a:lnTo>
                  <a:pt x="1665185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0" rIns="91440" bIns="1800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Client Role</a:t>
            </a:r>
          </a:p>
        </p:txBody>
      </p:sp>
      <p:sp>
        <p:nvSpPr>
          <p:cNvPr id="29" name="角丸四角形 22"/>
          <p:cNvSpPr/>
          <p:nvPr/>
        </p:nvSpPr>
        <p:spPr bwMode="auto">
          <a:xfrm>
            <a:off x="6228184" y="4653136"/>
            <a:ext cx="1905980" cy="707934"/>
          </a:xfrm>
          <a:custGeom>
            <a:avLst/>
            <a:gdLst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1905980 w 1905980"/>
              <a:gd name="connsiteY3" fmla="*/ 0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707934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613343 w 1905980"/>
              <a:gd name="connsiteY4" fmla="*/ 6942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984693 w 1905980"/>
              <a:gd name="connsiteY4" fmla="*/ 6942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232343 w 1905980"/>
              <a:gd name="connsiteY5" fmla="*/ 64092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513057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737193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737193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5980" h="707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25025" y="0"/>
                </a:lnTo>
                <a:lnTo>
                  <a:pt x="225025" y="360040"/>
                </a:lnTo>
                <a:lnTo>
                  <a:pt x="1665185" y="360040"/>
                </a:lnTo>
                <a:lnTo>
                  <a:pt x="1665185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0" rIns="91440" bIns="18000" numCol="1" rtlCol="0" anchor="b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 smtClean="0"/>
              <a:t>Both Roles</a:t>
            </a:r>
          </a:p>
        </p:txBody>
      </p:sp>
      <p:sp>
        <p:nvSpPr>
          <p:cNvPr id="35" name="角丸四角形 22"/>
          <p:cNvSpPr/>
          <p:nvPr/>
        </p:nvSpPr>
        <p:spPr bwMode="auto">
          <a:xfrm>
            <a:off x="3619010" y="3933056"/>
            <a:ext cx="1905980" cy="70793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 smtClean="0">
                <a:solidFill>
                  <a:schemeClr val="tx1"/>
                </a:solidFill>
              </a:rPr>
              <a:t>Protocol </a:t>
            </a:r>
            <a:br>
              <a:rPr kumimoji="1" lang="en-US" altLang="ja-JP" sz="2000" dirty="0" smtClean="0">
                <a:solidFill>
                  <a:schemeClr val="tx1"/>
                </a:solidFill>
              </a:rPr>
            </a:br>
            <a:r>
              <a:rPr kumimoji="1" lang="en-US" altLang="ja-JP" sz="2000" dirty="0" smtClean="0">
                <a:solidFill>
                  <a:schemeClr val="tx1"/>
                </a:solidFill>
              </a:rPr>
              <a:t>Bindings</a:t>
            </a:r>
          </a:p>
        </p:txBody>
      </p:sp>
      <p:sp>
        <p:nvSpPr>
          <p:cNvPr id="36" name="角丸四角形 22"/>
          <p:cNvSpPr/>
          <p:nvPr/>
        </p:nvSpPr>
        <p:spPr bwMode="auto">
          <a:xfrm>
            <a:off x="3619010" y="4653136"/>
            <a:ext cx="1905980" cy="707934"/>
          </a:xfrm>
          <a:custGeom>
            <a:avLst/>
            <a:gdLst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1905980 w 1905980"/>
              <a:gd name="connsiteY3" fmla="*/ 0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707934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613343 w 1905980"/>
              <a:gd name="connsiteY4" fmla="*/ 6942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984693 w 1905980"/>
              <a:gd name="connsiteY4" fmla="*/ 6942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232343 w 1905980"/>
              <a:gd name="connsiteY5" fmla="*/ 64092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513057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737193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737193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5980" h="707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25025" y="0"/>
                </a:lnTo>
                <a:lnTo>
                  <a:pt x="225025" y="360040"/>
                </a:lnTo>
                <a:lnTo>
                  <a:pt x="1665185" y="360040"/>
                </a:lnTo>
                <a:lnTo>
                  <a:pt x="1665185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0" rIns="91440" bIns="1800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Both Roles</a:t>
            </a:r>
          </a:p>
        </p:txBody>
      </p:sp>
      <p:sp>
        <p:nvSpPr>
          <p:cNvPr id="38" name="Rechteck 37"/>
          <p:cNvSpPr/>
          <p:nvPr/>
        </p:nvSpPr>
        <p:spPr>
          <a:xfrm>
            <a:off x="1259632" y="4653136"/>
            <a:ext cx="1440160" cy="360040"/>
          </a:xfrm>
          <a:prstGeom prst="rect">
            <a:avLst/>
          </a:prstGeom>
          <a:solidFill>
            <a:srgbClr val="92D050"/>
          </a:solidFill>
          <a:ln w="28575">
            <a:solidFill>
              <a:srgbClr val="996600"/>
            </a:solidFill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∙··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6453733" y="4653136"/>
            <a:ext cx="1440160" cy="360040"/>
          </a:xfrm>
          <a:prstGeom prst="rect">
            <a:avLst/>
          </a:prstGeom>
          <a:solidFill>
            <a:srgbClr val="92D050"/>
          </a:solidFill>
          <a:ln w="28575">
            <a:solidFill>
              <a:srgbClr val="996600"/>
            </a:solidFill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∙··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3851920" y="4653136"/>
            <a:ext cx="1440160" cy="360040"/>
          </a:xfrm>
          <a:prstGeom prst="rect">
            <a:avLst/>
          </a:prstGeom>
          <a:solidFill>
            <a:srgbClr val="92D050"/>
          </a:solidFill>
          <a:ln w="28575">
            <a:solidFill>
              <a:srgbClr val="996600"/>
            </a:solidFill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∙··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角丸四角形 22"/>
          <p:cNvSpPr/>
          <p:nvPr/>
        </p:nvSpPr>
        <p:spPr bwMode="auto">
          <a:xfrm>
            <a:off x="6228184" y="3212976"/>
            <a:ext cx="1008112" cy="707934"/>
          </a:xfrm>
          <a:prstGeom prst="roundRect">
            <a:avLst/>
          </a:prstGeom>
          <a:solidFill>
            <a:srgbClr val="0070C0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600" dirty="0" smtClean="0">
                <a:solidFill>
                  <a:schemeClr val="bg1"/>
                </a:solidFill>
              </a:rPr>
              <a:t>Interaction</a:t>
            </a:r>
            <a:br>
              <a:rPr kumimoji="1" lang="en-US" altLang="ja-JP" sz="1600" dirty="0" smtClean="0">
                <a:solidFill>
                  <a:schemeClr val="bg1"/>
                </a:solidFill>
              </a:rPr>
            </a:br>
            <a:r>
              <a:rPr kumimoji="1" lang="en-US" altLang="ja-JP" sz="1600" dirty="0" smtClean="0">
                <a:solidFill>
                  <a:schemeClr val="bg1"/>
                </a:solidFill>
              </a:rPr>
              <a:t>Resources</a:t>
            </a:r>
          </a:p>
        </p:txBody>
      </p:sp>
      <p:sp>
        <p:nvSpPr>
          <p:cNvPr id="31" name="角丸四角形 22"/>
          <p:cNvSpPr/>
          <p:nvPr/>
        </p:nvSpPr>
        <p:spPr bwMode="auto">
          <a:xfrm>
            <a:off x="7236296" y="3212976"/>
            <a:ext cx="880982" cy="707934"/>
          </a:xfrm>
          <a:prstGeom prst="roundRect">
            <a:avLst/>
          </a:prstGeom>
          <a:solidFill>
            <a:srgbClr val="0070C0"/>
          </a:solidFill>
          <a:ln>
            <a:solidFill>
              <a:srgbClr val="0000FF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+mj-ea"/>
              </a:rPr>
              <a:t>Web</a:t>
            </a:r>
            <a:b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+mj-ea"/>
              </a:rPr>
            </a:b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+mj-ea"/>
              </a:rPr>
              <a:t>Links</a:t>
            </a:r>
          </a:p>
        </p:txBody>
      </p:sp>
      <p:sp>
        <p:nvSpPr>
          <p:cNvPr id="51" name="角丸四角形 22"/>
          <p:cNvSpPr/>
          <p:nvPr/>
        </p:nvSpPr>
        <p:spPr bwMode="auto">
          <a:xfrm>
            <a:off x="3635896" y="3212976"/>
            <a:ext cx="1008112" cy="707934"/>
          </a:xfrm>
          <a:prstGeom prst="roundRect">
            <a:avLst/>
          </a:prstGeom>
          <a:solidFill>
            <a:srgbClr val="0070C0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600" dirty="0" smtClean="0">
                <a:solidFill>
                  <a:schemeClr val="bg1"/>
                </a:solidFill>
              </a:rPr>
              <a:t>Interaction</a:t>
            </a:r>
            <a:br>
              <a:rPr kumimoji="1" lang="en-US" altLang="ja-JP" sz="1600" dirty="0" smtClean="0">
                <a:solidFill>
                  <a:schemeClr val="bg1"/>
                </a:solidFill>
              </a:rPr>
            </a:br>
            <a:r>
              <a:rPr kumimoji="1" lang="en-US" altLang="ja-JP" sz="1600" dirty="0" smtClean="0">
                <a:solidFill>
                  <a:schemeClr val="bg1"/>
                </a:solidFill>
              </a:rPr>
              <a:t>Resources</a:t>
            </a:r>
          </a:p>
        </p:txBody>
      </p:sp>
      <p:sp>
        <p:nvSpPr>
          <p:cNvPr id="52" name="角丸四角形 22"/>
          <p:cNvSpPr/>
          <p:nvPr/>
        </p:nvSpPr>
        <p:spPr bwMode="auto">
          <a:xfrm>
            <a:off x="4644008" y="3212976"/>
            <a:ext cx="880982" cy="707934"/>
          </a:xfrm>
          <a:prstGeom prst="roundRect">
            <a:avLst/>
          </a:prstGeom>
          <a:solidFill>
            <a:srgbClr val="0070C0"/>
          </a:solidFill>
          <a:ln>
            <a:solidFill>
              <a:srgbClr val="0000FF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+mj-ea"/>
              </a:rPr>
              <a:t>Web</a:t>
            </a:r>
            <a:b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+mj-ea"/>
              </a:rPr>
            </a:b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+mj-ea"/>
              </a:rPr>
              <a:t>Links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 Description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Metadata and Interactions</a:t>
            </a:r>
          </a:p>
          <a:p>
            <a:r>
              <a:rPr lang="en-US" dirty="0" smtClean="0">
                <a:hlinkClick r:id="rId2"/>
              </a:rPr>
              <a:t>http://w3c.github.io/wot/current-practices/</a:t>
            </a:r>
            <a:br>
              <a:rPr lang="en-US" dirty="0" smtClean="0">
                <a:hlinkClick r:id="rId2"/>
              </a:rPr>
            </a:br>
            <a:r>
              <a:rPr lang="en-US" dirty="0" err="1" smtClean="0">
                <a:hlinkClick r:id="rId2"/>
              </a:rPr>
              <a:t>wot</a:t>
            </a:r>
            <a:r>
              <a:rPr lang="en-US" dirty="0" smtClean="0">
                <a:hlinkClick r:id="rId2"/>
              </a:rPr>
              <a:t>-</a:t>
            </a:r>
            <a:r>
              <a:rPr lang="en-US" dirty="0" err="1" smtClean="0">
                <a:hlinkClick r:id="rId2"/>
              </a:rPr>
              <a:t>practices.html#thing</a:t>
            </a:r>
            <a:r>
              <a:rPr lang="en-US" dirty="0" smtClean="0">
                <a:hlinkClick r:id="rId2"/>
              </a:rPr>
              <a:t>-description</a:t>
            </a:r>
            <a:r>
              <a:rPr lang="en-US" dirty="0" smtClean="0"/>
              <a:t>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/>
          <p:cNvGrpSpPr/>
          <p:nvPr/>
        </p:nvGrpSpPr>
        <p:grpSpPr>
          <a:xfrm>
            <a:off x="4197102" y="2511946"/>
            <a:ext cx="1224136" cy="1502885"/>
            <a:chOff x="6084168" y="2708920"/>
            <a:chExt cx="2160240" cy="2652150"/>
          </a:xfrm>
        </p:grpSpPr>
        <p:sp>
          <p:nvSpPr>
            <p:cNvPr id="13" name="角丸四角形 6"/>
            <p:cNvSpPr/>
            <p:nvPr/>
          </p:nvSpPr>
          <p:spPr bwMode="auto">
            <a:xfrm>
              <a:off x="6084168" y="2708920"/>
              <a:ext cx="2160240" cy="2304257"/>
            </a:xfrm>
            <a:prstGeom prst="roundRect">
              <a:avLst>
                <a:gd name="adj" fmla="val 6113"/>
              </a:avLst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ea typeface="+mj-ea"/>
                </a:rPr>
                <a:t>WoT Servient</a:t>
              </a:r>
            </a:p>
          </p:txBody>
        </p:sp>
        <p:sp>
          <p:nvSpPr>
            <p:cNvPr id="14" name="角丸四角形 22"/>
            <p:cNvSpPr/>
            <p:nvPr/>
          </p:nvSpPr>
          <p:spPr bwMode="auto">
            <a:xfrm>
              <a:off x="6228184" y="3933056"/>
              <a:ext cx="1905980" cy="707934"/>
            </a:xfrm>
            <a:prstGeom prst="roundRect">
              <a:avLst/>
            </a:prstGeom>
            <a:solidFill>
              <a:srgbClr val="92D050"/>
            </a:solidFill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ctr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100" dirty="0" smtClean="0"/>
                <a:t>Protocol </a:t>
              </a:r>
              <a:r>
                <a:rPr kumimoji="1" lang="en-US" altLang="ja-JP" sz="11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+mj-ea"/>
                </a:rPr>
                <a:t/>
              </a:r>
              <a:br>
                <a:rPr kumimoji="1" lang="en-US" altLang="ja-JP" sz="11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+mj-ea"/>
                </a:rPr>
              </a:br>
              <a:r>
                <a:rPr kumimoji="1" lang="en-US" altLang="ja-JP" sz="11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+mj-ea"/>
                </a:rPr>
                <a:t>Bindings</a:t>
              </a:r>
              <a:endParaRPr kumimoji="1" lang="en-US" altLang="ja-JP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endParaRPr>
            </a:p>
          </p:txBody>
        </p:sp>
        <p:sp>
          <p:nvSpPr>
            <p:cNvPr id="15" name="角丸四角形 22"/>
            <p:cNvSpPr/>
            <p:nvPr/>
          </p:nvSpPr>
          <p:spPr bwMode="auto">
            <a:xfrm>
              <a:off x="6228184" y="3212976"/>
              <a:ext cx="1905980" cy="707934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ctr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100" smtClean="0">
                  <a:solidFill>
                    <a:schemeClr val="bg1"/>
                  </a:solidFill>
                </a:rPr>
                <a:t>Resource</a:t>
              </a:r>
              <a:br>
                <a:rPr kumimoji="1" lang="en-US" altLang="ja-JP" sz="1100" smtClean="0">
                  <a:solidFill>
                    <a:schemeClr val="bg1"/>
                  </a:solidFill>
                </a:rPr>
              </a:br>
              <a:r>
                <a:rPr kumimoji="1" lang="en-US" altLang="ja-JP" sz="1100" smtClean="0">
                  <a:solidFill>
                    <a:schemeClr val="bg1"/>
                  </a:solidFill>
                </a:rPr>
                <a:t>Model</a:t>
              </a:r>
              <a:endParaRPr kumimoji="1" lang="en-US" altLang="ja-JP" sz="110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ea typeface="+mj-ea"/>
              </a:endParaRPr>
            </a:p>
          </p:txBody>
        </p:sp>
        <p:sp>
          <p:nvSpPr>
            <p:cNvPr id="16" name="角丸四角形 22"/>
            <p:cNvSpPr/>
            <p:nvPr/>
          </p:nvSpPr>
          <p:spPr bwMode="auto">
            <a:xfrm>
              <a:off x="6228184" y="4653136"/>
              <a:ext cx="1905980" cy="707934"/>
            </a:xfrm>
            <a:custGeom>
              <a:avLst/>
              <a:gdLst>
                <a:gd name="connsiteX0" fmla="*/ 0 w 1905980"/>
                <a:gd name="connsiteY0" fmla="*/ 0 h 707934"/>
                <a:gd name="connsiteX1" fmla="*/ 0 w 1905980"/>
                <a:gd name="connsiteY1" fmla="*/ 0 h 707934"/>
                <a:gd name="connsiteX2" fmla="*/ 0 w 1905980"/>
                <a:gd name="connsiteY2" fmla="*/ 0 h 707934"/>
                <a:gd name="connsiteX3" fmla="*/ 1905980 w 1905980"/>
                <a:gd name="connsiteY3" fmla="*/ 0 h 707934"/>
                <a:gd name="connsiteX4" fmla="*/ 1905980 w 1905980"/>
                <a:gd name="connsiteY4" fmla="*/ 0 h 707934"/>
                <a:gd name="connsiteX5" fmla="*/ 1905980 w 1905980"/>
                <a:gd name="connsiteY5" fmla="*/ 0 h 707934"/>
                <a:gd name="connsiteX6" fmla="*/ 1905980 w 1905980"/>
                <a:gd name="connsiteY6" fmla="*/ 707934 h 707934"/>
                <a:gd name="connsiteX7" fmla="*/ 1905980 w 1905980"/>
                <a:gd name="connsiteY7" fmla="*/ 707934 h 707934"/>
                <a:gd name="connsiteX8" fmla="*/ 1905980 w 1905980"/>
                <a:gd name="connsiteY8" fmla="*/ 707934 h 707934"/>
                <a:gd name="connsiteX9" fmla="*/ 0 w 1905980"/>
                <a:gd name="connsiteY9" fmla="*/ 707934 h 707934"/>
                <a:gd name="connsiteX10" fmla="*/ 0 w 1905980"/>
                <a:gd name="connsiteY10" fmla="*/ 707934 h 707934"/>
                <a:gd name="connsiteX11" fmla="*/ 0 w 1905980"/>
                <a:gd name="connsiteY11" fmla="*/ 707934 h 707934"/>
                <a:gd name="connsiteX12" fmla="*/ 0 w 1905980"/>
                <a:gd name="connsiteY12" fmla="*/ 0 h 707934"/>
                <a:gd name="connsiteX0" fmla="*/ 0 w 1905980"/>
                <a:gd name="connsiteY0" fmla="*/ 0 h 707934"/>
                <a:gd name="connsiteX1" fmla="*/ 0 w 1905980"/>
                <a:gd name="connsiteY1" fmla="*/ 0 h 707934"/>
                <a:gd name="connsiteX2" fmla="*/ 0 w 1905980"/>
                <a:gd name="connsiteY2" fmla="*/ 0 h 707934"/>
                <a:gd name="connsiteX3" fmla="*/ 279843 w 1905980"/>
                <a:gd name="connsiteY3" fmla="*/ 6942 h 707934"/>
                <a:gd name="connsiteX4" fmla="*/ 1905980 w 1905980"/>
                <a:gd name="connsiteY4" fmla="*/ 0 h 707934"/>
                <a:gd name="connsiteX5" fmla="*/ 1905980 w 1905980"/>
                <a:gd name="connsiteY5" fmla="*/ 0 h 707934"/>
                <a:gd name="connsiteX6" fmla="*/ 1905980 w 1905980"/>
                <a:gd name="connsiteY6" fmla="*/ 0 h 707934"/>
                <a:gd name="connsiteX7" fmla="*/ 1905980 w 1905980"/>
                <a:gd name="connsiteY7" fmla="*/ 707934 h 707934"/>
                <a:gd name="connsiteX8" fmla="*/ 1905980 w 1905980"/>
                <a:gd name="connsiteY8" fmla="*/ 707934 h 707934"/>
                <a:gd name="connsiteX9" fmla="*/ 1905980 w 1905980"/>
                <a:gd name="connsiteY9" fmla="*/ 707934 h 707934"/>
                <a:gd name="connsiteX10" fmla="*/ 0 w 1905980"/>
                <a:gd name="connsiteY10" fmla="*/ 707934 h 707934"/>
                <a:gd name="connsiteX11" fmla="*/ 0 w 1905980"/>
                <a:gd name="connsiteY11" fmla="*/ 707934 h 707934"/>
                <a:gd name="connsiteX12" fmla="*/ 0 w 1905980"/>
                <a:gd name="connsiteY12" fmla="*/ 707934 h 707934"/>
                <a:gd name="connsiteX13" fmla="*/ 0 w 1905980"/>
                <a:gd name="connsiteY13" fmla="*/ 0 h 707934"/>
                <a:gd name="connsiteX0" fmla="*/ 0 w 1905980"/>
                <a:gd name="connsiteY0" fmla="*/ 0 h 707934"/>
                <a:gd name="connsiteX1" fmla="*/ 0 w 1905980"/>
                <a:gd name="connsiteY1" fmla="*/ 0 h 707934"/>
                <a:gd name="connsiteX2" fmla="*/ 0 w 1905980"/>
                <a:gd name="connsiteY2" fmla="*/ 0 h 707934"/>
                <a:gd name="connsiteX3" fmla="*/ 279843 w 1905980"/>
                <a:gd name="connsiteY3" fmla="*/ 6942 h 707934"/>
                <a:gd name="connsiteX4" fmla="*/ 1613343 w 1905980"/>
                <a:gd name="connsiteY4" fmla="*/ 6942 h 707934"/>
                <a:gd name="connsiteX5" fmla="*/ 1905980 w 1905980"/>
                <a:gd name="connsiteY5" fmla="*/ 0 h 707934"/>
                <a:gd name="connsiteX6" fmla="*/ 1905980 w 1905980"/>
                <a:gd name="connsiteY6" fmla="*/ 0 h 707934"/>
                <a:gd name="connsiteX7" fmla="*/ 1905980 w 1905980"/>
                <a:gd name="connsiteY7" fmla="*/ 0 h 707934"/>
                <a:gd name="connsiteX8" fmla="*/ 1905980 w 1905980"/>
                <a:gd name="connsiteY8" fmla="*/ 707934 h 707934"/>
                <a:gd name="connsiteX9" fmla="*/ 1905980 w 1905980"/>
                <a:gd name="connsiteY9" fmla="*/ 707934 h 707934"/>
                <a:gd name="connsiteX10" fmla="*/ 1905980 w 1905980"/>
                <a:gd name="connsiteY10" fmla="*/ 707934 h 707934"/>
                <a:gd name="connsiteX11" fmla="*/ 0 w 1905980"/>
                <a:gd name="connsiteY11" fmla="*/ 707934 h 707934"/>
                <a:gd name="connsiteX12" fmla="*/ 0 w 1905980"/>
                <a:gd name="connsiteY12" fmla="*/ 707934 h 707934"/>
                <a:gd name="connsiteX13" fmla="*/ 0 w 1905980"/>
                <a:gd name="connsiteY13" fmla="*/ 707934 h 707934"/>
                <a:gd name="connsiteX14" fmla="*/ 0 w 1905980"/>
                <a:gd name="connsiteY14" fmla="*/ 0 h 707934"/>
                <a:gd name="connsiteX0" fmla="*/ 0 w 1905980"/>
                <a:gd name="connsiteY0" fmla="*/ 0 h 707934"/>
                <a:gd name="connsiteX1" fmla="*/ 0 w 1905980"/>
                <a:gd name="connsiteY1" fmla="*/ 0 h 707934"/>
                <a:gd name="connsiteX2" fmla="*/ 0 w 1905980"/>
                <a:gd name="connsiteY2" fmla="*/ 0 h 707934"/>
                <a:gd name="connsiteX3" fmla="*/ 279843 w 1905980"/>
                <a:gd name="connsiteY3" fmla="*/ 6942 h 707934"/>
                <a:gd name="connsiteX4" fmla="*/ 984693 w 1905980"/>
                <a:gd name="connsiteY4" fmla="*/ 6942 h 707934"/>
                <a:gd name="connsiteX5" fmla="*/ 1613343 w 1905980"/>
                <a:gd name="connsiteY5" fmla="*/ 6942 h 707934"/>
                <a:gd name="connsiteX6" fmla="*/ 1905980 w 1905980"/>
                <a:gd name="connsiteY6" fmla="*/ 0 h 707934"/>
                <a:gd name="connsiteX7" fmla="*/ 1905980 w 1905980"/>
                <a:gd name="connsiteY7" fmla="*/ 0 h 707934"/>
                <a:gd name="connsiteX8" fmla="*/ 1905980 w 1905980"/>
                <a:gd name="connsiteY8" fmla="*/ 0 h 707934"/>
                <a:gd name="connsiteX9" fmla="*/ 1905980 w 1905980"/>
                <a:gd name="connsiteY9" fmla="*/ 707934 h 707934"/>
                <a:gd name="connsiteX10" fmla="*/ 1905980 w 1905980"/>
                <a:gd name="connsiteY10" fmla="*/ 707934 h 707934"/>
                <a:gd name="connsiteX11" fmla="*/ 1905980 w 1905980"/>
                <a:gd name="connsiteY11" fmla="*/ 707934 h 707934"/>
                <a:gd name="connsiteX12" fmla="*/ 0 w 1905980"/>
                <a:gd name="connsiteY12" fmla="*/ 707934 h 707934"/>
                <a:gd name="connsiteX13" fmla="*/ 0 w 1905980"/>
                <a:gd name="connsiteY13" fmla="*/ 707934 h 707934"/>
                <a:gd name="connsiteX14" fmla="*/ 0 w 1905980"/>
                <a:gd name="connsiteY14" fmla="*/ 707934 h 707934"/>
                <a:gd name="connsiteX15" fmla="*/ 0 w 1905980"/>
                <a:gd name="connsiteY15" fmla="*/ 0 h 707934"/>
                <a:gd name="connsiteX0" fmla="*/ 0 w 1905980"/>
                <a:gd name="connsiteY0" fmla="*/ 0 h 707934"/>
                <a:gd name="connsiteX1" fmla="*/ 0 w 1905980"/>
                <a:gd name="connsiteY1" fmla="*/ 0 h 707934"/>
                <a:gd name="connsiteX2" fmla="*/ 0 w 1905980"/>
                <a:gd name="connsiteY2" fmla="*/ 0 h 707934"/>
                <a:gd name="connsiteX3" fmla="*/ 279843 w 1905980"/>
                <a:gd name="connsiteY3" fmla="*/ 6942 h 707934"/>
                <a:gd name="connsiteX4" fmla="*/ 297033 w 1905980"/>
                <a:gd name="connsiteY4" fmla="*/ 218377 h 707934"/>
                <a:gd name="connsiteX5" fmla="*/ 1613343 w 1905980"/>
                <a:gd name="connsiteY5" fmla="*/ 6942 h 707934"/>
                <a:gd name="connsiteX6" fmla="*/ 1905980 w 1905980"/>
                <a:gd name="connsiteY6" fmla="*/ 0 h 707934"/>
                <a:gd name="connsiteX7" fmla="*/ 1905980 w 1905980"/>
                <a:gd name="connsiteY7" fmla="*/ 0 h 707934"/>
                <a:gd name="connsiteX8" fmla="*/ 1905980 w 1905980"/>
                <a:gd name="connsiteY8" fmla="*/ 0 h 707934"/>
                <a:gd name="connsiteX9" fmla="*/ 1905980 w 1905980"/>
                <a:gd name="connsiteY9" fmla="*/ 707934 h 707934"/>
                <a:gd name="connsiteX10" fmla="*/ 1905980 w 1905980"/>
                <a:gd name="connsiteY10" fmla="*/ 707934 h 707934"/>
                <a:gd name="connsiteX11" fmla="*/ 1905980 w 1905980"/>
                <a:gd name="connsiteY11" fmla="*/ 707934 h 707934"/>
                <a:gd name="connsiteX12" fmla="*/ 0 w 1905980"/>
                <a:gd name="connsiteY12" fmla="*/ 707934 h 707934"/>
                <a:gd name="connsiteX13" fmla="*/ 0 w 1905980"/>
                <a:gd name="connsiteY13" fmla="*/ 707934 h 707934"/>
                <a:gd name="connsiteX14" fmla="*/ 0 w 1905980"/>
                <a:gd name="connsiteY14" fmla="*/ 707934 h 707934"/>
                <a:gd name="connsiteX15" fmla="*/ 0 w 1905980"/>
                <a:gd name="connsiteY15" fmla="*/ 0 h 707934"/>
                <a:gd name="connsiteX0" fmla="*/ 0 w 1905980"/>
                <a:gd name="connsiteY0" fmla="*/ 0 h 707934"/>
                <a:gd name="connsiteX1" fmla="*/ 0 w 1905980"/>
                <a:gd name="connsiteY1" fmla="*/ 0 h 707934"/>
                <a:gd name="connsiteX2" fmla="*/ 0 w 1905980"/>
                <a:gd name="connsiteY2" fmla="*/ 0 h 707934"/>
                <a:gd name="connsiteX3" fmla="*/ 279843 w 1905980"/>
                <a:gd name="connsiteY3" fmla="*/ 6942 h 707934"/>
                <a:gd name="connsiteX4" fmla="*/ 297033 w 1905980"/>
                <a:gd name="connsiteY4" fmla="*/ 218377 h 707934"/>
                <a:gd name="connsiteX5" fmla="*/ 1232343 w 1905980"/>
                <a:gd name="connsiteY5" fmla="*/ 64092 h 707934"/>
                <a:gd name="connsiteX6" fmla="*/ 1613343 w 1905980"/>
                <a:gd name="connsiteY6" fmla="*/ 6942 h 707934"/>
                <a:gd name="connsiteX7" fmla="*/ 1905980 w 1905980"/>
                <a:gd name="connsiteY7" fmla="*/ 0 h 707934"/>
                <a:gd name="connsiteX8" fmla="*/ 1905980 w 1905980"/>
                <a:gd name="connsiteY8" fmla="*/ 0 h 707934"/>
                <a:gd name="connsiteX9" fmla="*/ 1905980 w 1905980"/>
                <a:gd name="connsiteY9" fmla="*/ 0 h 707934"/>
                <a:gd name="connsiteX10" fmla="*/ 1905980 w 1905980"/>
                <a:gd name="connsiteY10" fmla="*/ 707934 h 707934"/>
                <a:gd name="connsiteX11" fmla="*/ 1905980 w 1905980"/>
                <a:gd name="connsiteY11" fmla="*/ 707934 h 707934"/>
                <a:gd name="connsiteX12" fmla="*/ 1905980 w 1905980"/>
                <a:gd name="connsiteY12" fmla="*/ 707934 h 707934"/>
                <a:gd name="connsiteX13" fmla="*/ 0 w 1905980"/>
                <a:gd name="connsiteY13" fmla="*/ 707934 h 707934"/>
                <a:gd name="connsiteX14" fmla="*/ 0 w 1905980"/>
                <a:gd name="connsiteY14" fmla="*/ 707934 h 707934"/>
                <a:gd name="connsiteX15" fmla="*/ 0 w 1905980"/>
                <a:gd name="connsiteY15" fmla="*/ 707934 h 707934"/>
                <a:gd name="connsiteX16" fmla="*/ 0 w 1905980"/>
                <a:gd name="connsiteY16" fmla="*/ 0 h 707934"/>
                <a:gd name="connsiteX0" fmla="*/ 0 w 1905980"/>
                <a:gd name="connsiteY0" fmla="*/ 0 h 707934"/>
                <a:gd name="connsiteX1" fmla="*/ 0 w 1905980"/>
                <a:gd name="connsiteY1" fmla="*/ 0 h 707934"/>
                <a:gd name="connsiteX2" fmla="*/ 0 w 1905980"/>
                <a:gd name="connsiteY2" fmla="*/ 0 h 707934"/>
                <a:gd name="connsiteX3" fmla="*/ 279843 w 1905980"/>
                <a:gd name="connsiteY3" fmla="*/ 6942 h 707934"/>
                <a:gd name="connsiteX4" fmla="*/ 297033 w 1905980"/>
                <a:gd name="connsiteY4" fmla="*/ 218377 h 707934"/>
                <a:gd name="connsiteX5" fmla="*/ 1665185 w 1905980"/>
                <a:gd name="connsiteY5" fmla="*/ 218377 h 707934"/>
                <a:gd name="connsiteX6" fmla="*/ 1613343 w 1905980"/>
                <a:gd name="connsiteY6" fmla="*/ 6942 h 707934"/>
                <a:gd name="connsiteX7" fmla="*/ 1905980 w 1905980"/>
                <a:gd name="connsiteY7" fmla="*/ 0 h 707934"/>
                <a:gd name="connsiteX8" fmla="*/ 1905980 w 1905980"/>
                <a:gd name="connsiteY8" fmla="*/ 0 h 707934"/>
                <a:gd name="connsiteX9" fmla="*/ 1905980 w 1905980"/>
                <a:gd name="connsiteY9" fmla="*/ 0 h 707934"/>
                <a:gd name="connsiteX10" fmla="*/ 1905980 w 1905980"/>
                <a:gd name="connsiteY10" fmla="*/ 707934 h 707934"/>
                <a:gd name="connsiteX11" fmla="*/ 1905980 w 1905980"/>
                <a:gd name="connsiteY11" fmla="*/ 707934 h 707934"/>
                <a:gd name="connsiteX12" fmla="*/ 1905980 w 1905980"/>
                <a:gd name="connsiteY12" fmla="*/ 707934 h 707934"/>
                <a:gd name="connsiteX13" fmla="*/ 0 w 1905980"/>
                <a:gd name="connsiteY13" fmla="*/ 707934 h 707934"/>
                <a:gd name="connsiteX14" fmla="*/ 0 w 1905980"/>
                <a:gd name="connsiteY14" fmla="*/ 707934 h 707934"/>
                <a:gd name="connsiteX15" fmla="*/ 0 w 1905980"/>
                <a:gd name="connsiteY15" fmla="*/ 707934 h 707934"/>
                <a:gd name="connsiteX16" fmla="*/ 0 w 1905980"/>
                <a:gd name="connsiteY16" fmla="*/ 0 h 707934"/>
                <a:gd name="connsiteX0" fmla="*/ 0 w 1905980"/>
                <a:gd name="connsiteY0" fmla="*/ 0 h 707934"/>
                <a:gd name="connsiteX1" fmla="*/ 0 w 1905980"/>
                <a:gd name="connsiteY1" fmla="*/ 0 h 707934"/>
                <a:gd name="connsiteX2" fmla="*/ 0 w 1905980"/>
                <a:gd name="connsiteY2" fmla="*/ 0 h 707934"/>
                <a:gd name="connsiteX3" fmla="*/ 279843 w 1905980"/>
                <a:gd name="connsiteY3" fmla="*/ 6942 h 707934"/>
                <a:gd name="connsiteX4" fmla="*/ 297033 w 1905980"/>
                <a:gd name="connsiteY4" fmla="*/ 360040 h 707934"/>
                <a:gd name="connsiteX5" fmla="*/ 1665185 w 1905980"/>
                <a:gd name="connsiteY5" fmla="*/ 218377 h 707934"/>
                <a:gd name="connsiteX6" fmla="*/ 1613343 w 1905980"/>
                <a:gd name="connsiteY6" fmla="*/ 6942 h 707934"/>
                <a:gd name="connsiteX7" fmla="*/ 1905980 w 1905980"/>
                <a:gd name="connsiteY7" fmla="*/ 0 h 707934"/>
                <a:gd name="connsiteX8" fmla="*/ 1905980 w 1905980"/>
                <a:gd name="connsiteY8" fmla="*/ 0 h 707934"/>
                <a:gd name="connsiteX9" fmla="*/ 1905980 w 1905980"/>
                <a:gd name="connsiteY9" fmla="*/ 0 h 707934"/>
                <a:gd name="connsiteX10" fmla="*/ 1905980 w 1905980"/>
                <a:gd name="connsiteY10" fmla="*/ 707934 h 707934"/>
                <a:gd name="connsiteX11" fmla="*/ 1905980 w 1905980"/>
                <a:gd name="connsiteY11" fmla="*/ 707934 h 707934"/>
                <a:gd name="connsiteX12" fmla="*/ 1905980 w 1905980"/>
                <a:gd name="connsiteY12" fmla="*/ 707934 h 707934"/>
                <a:gd name="connsiteX13" fmla="*/ 0 w 1905980"/>
                <a:gd name="connsiteY13" fmla="*/ 707934 h 707934"/>
                <a:gd name="connsiteX14" fmla="*/ 0 w 1905980"/>
                <a:gd name="connsiteY14" fmla="*/ 707934 h 707934"/>
                <a:gd name="connsiteX15" fmla="*/ 0 w 1905980"/>
                <a:gd name="connsiteY15" fmla="*/ 707934 h 707934"/>
                <a:gd name="connsiteX16" fmla="*/ 0 w 1905980"/>
                <a:gd name="connsiteY16" fmla="*/ 0 h 707934"/>
                <a:gd name="connsiteX0" fmla="*/ 0 w 1905980"/>
                <a:gd name="connsiteY0" fmla="*/ 0 h 707934"/>
                <a:gd name="connsiteX1" fmla="*/ 0 w 1905980"/>
                <a:gd name="connsiteY1" fmla="*/ 0 h 707934"/>
                <a:gd name="connsiteX2" fmla="*/ 0 w 1905980"/>
                <a:gd name="connsiteY2" fmla="*/ 0 h 707934"/>
                <a:gd name="connsiteX3" fmla="*/ 279843 w 1905980"/>
                <a:gd name="connsiteY3" fmla="*/ 6942 h 707934"/>
                <a:gd name="connsiteX4" fmla="*/ 297033 w 1905980"/>
                <a:gd name="connsiteY4" fmla="*/ 360040 h 707934"/>
                <a:gd name="connsiteX5" fmla="*/ 1665185 w 1905980"/>
                <a:gd name="connsiteY5" fmla="*/ 360040 h 707934"/>
                <a:gd name="connsiteX6" fmla="*/ 1613343 w 1905980"/>
                <a:gd name="connsiteY6" fmla="*/ 6942 h 707934"/>
                <a:gd name="connsiteX7" fmla="*/ 1905980 w 1905980"/>
                <a:gd name="connsiteY7" fmla="*/ 0 h 707934"/>
                <a:gd name="connsiteX8" fmla="*/ 1905980 w 1905980"/>
                <a:gd name="connsiteY8" fmla="*/ 0 h 707934"/>
                <a:gd name="connsiteX9" fmla="*/ 1905980 w 1905980"/>
                <a:gd name="connsiteY9" fmla="*/ 0 h 707934"/>
                <a:gd name="connsiteX10" fmla="*/ 1905980 w 1905980"/>
                <a:gd name="connsiteY10" fmla="*/ 707934 h 707934"/>
                <a:gd name="connsiteX11" fmla="*/ 1905980 w 1905980"/>
                <a:gd name="connsiteY11" fmla="*/ 707934 h 707934"/>
                <a:gd name="connsiteX12" fmla="*/ 1905980 w 1905980"/>
                <a:gd name="connsiteY12" fmla="*/ 707934 h 707934"/>
                <a:gd name="connsiteX13" fmla="*/ 0 w 1905980"/>
                <a:gd name="connsiteY13" fmla="*/ 707934 h 707934"/>
                <a:gd name="connsiteX14" fmla="*/ 0 w 1905980"/>
                <a:gd name="connsiteY14" fmla="*/ 707934 h 707934"/>
                <a:gd name="connsiteX15" fmla="*/ 0 w 1905980"/>
                <a:gd name="connsiteY15" fmla="*/ 707934 h 707934"/>
                <a:gd name="connsiteX16" fmla="*/ 0 w 1905980"/>
                <a:gd name="connsiteY16" fmla="*/ 0 h 707934"/>
                <a:gd name="connsiteX0" fmla="*/ 0 w 1905980"/>
                <a:gd name="connsiteY0" fmla="*/ 0 h 707934"/>
                <a:gd name="connsiteX1" fmla="*/ 0 w 1905980"/>
                <a:gd name="connsiteY1" fmla="*/ 0 h 707934"/>
                <a:gd name="connsiteX2" fmla="*/ 0 w 1905980"/>
                <a:gd name="connsiteY2" fmla="*/ 0 h 707934"/>
                <a:gd name="connsiteX3" fmla="*/ 279843 w 1905980"/>
                <a:gd name="connsiteY3" fmla="*/ 6942 h 707934"/>
                <a:gd name="connsiteX4" fmla="*/ 297033 w 1905980"/>
                <a:gd name="connsiteY4" fmla="*/ 360040 h 707934"/>
                <a:gd name="connsiteX5" fmla="*/ 1665185 w 1905980"/>
                <a:gd name="connsiteY5" fmla="*/ 360040 h 707934"/>
                <a:gd name="connsiteX6" fmla="*/ 1665185 w 1905980"/>
                <a:gd name="connsiteY6" fmla="*/ 0 h 707934"/>
                <a:gd name="connsiteX7" fmla="*/ 1905980 w 1905980"/>
                <a:gd name="connsiteY7" fmla="*/ 0 h 707934"/>
                <a:gd name="connsiteX8" fmla="*/ 1905980 w 1905980"/>
                <a:gd name="connsiteY8" fmla="*/ 0 h 707934"/>
                <a:gd name="connsiteX9" fmla="*/ 1905980 w 1905980"/>
                <a:gd name="connsiteY9" fmla="*/ 0 h 707934"/>
                <a:gd name="connsiteX10" fmla="*/ 1905980 w 1905980"/>
                <a:gd name="connsiteY10" fmla="*/ 707934 h 707934"/>
                <a:gd name="connsiteX11" fmla="*/ 1905980 w 1905980"/>
                <a:gd name="connsiteY11" fmla="*/ 707934 h 707934"/>
                <a:gd name="connsiteX12" fmla="*/ 1905980 w 1905980"/>
                <a:gd name="connsiteY12" fmla="*/ 707934 h 707934"/>
                <a:gd name="connsiteX13" fmla="*/ 0 w 1905980"/>
                <a:gd name="connsiteY13" fmla="*/ 707934 h 707934"/>
                <a:gd name="connsiteX14" fmla="*/ 0 w 1905980"/>
                <a:gd name="connsiteY14" fmla="*/ 707934 h 707934"/>
                <a:gd name="connsiteX15" fmla="*/ 0 w 1905980"/>
                <a:gd name="connsiteY15" fmla="*/ 707934 h 707934"/>
                <a:gd name="connsiteX16" fmla="*/ 0 w 1905980"/>
                <a:gd name="connsiteY16" fmla="*/ 0 h 707934"/>
                <a:gd name="connsiteX0" fmla="*/ 0 w 1905980"/>
                <a:gd name="connsiteY0" fmla="*/ 0 h 707934"/>
                <a:gd name="connsiteX1" fmla="*/ 0 w 1905980"/>
                <a:gd name="connsiteY1" fmla="*/ 0 h 707934"/>
                <a:gd name="connsiteX2" fmla="*/ 0 w 1905980"/>
                <a:gd name="connsiteY2" fmla="*/ 0 h 707934"/>
                <a:gd name="connsiteX3" fmla="*/ 279843 w 1905980"/>
                <a:gd name="connsiteY3" fmla="*/ 6942 h 707934"/>
                <a:gd name="connsiteX4" fmla="*/ 513057 w 1905980"/>
                <a:gd name="connsiteY4" fmla="*/ 360040 h 707934"/>
                <a:gd name="connsiteX5" fmla="*/ 1665185 w 1905980"/>
                <a:gd name="connsiteY5" fmla="*/ 360040 h 707934"/>
                <a:gd name="connsiteX6" fmla="*/ 1665185 w 1905980"/>
                <a:gd name="connsiteY6" fmla="*/ 0 h 707934"/>
                <a:gd name="connsiteX7" fmla="*/ 1905980 w 1905980"/>
                <a:gd name="connsiteY7" fmla="*/ 0 h 707934"/>
                <a:gd name="connsiteX8" fmla="*/ 1905980 w 1905980"/>
                <a:gd name="connsiteY8" fmla="*/ 0 h 707934"/>
                <a:gd name="connsiteX9" fmla="*/ 1905980 w 1905980"/>
                <a:gd name="connsiteY9" fmla="*/ 0 h 707934"/>
                <a:gd name="connsiteX10" fmla="*/ 1905980 w 1905980"/>
                <a:gd name="connsiteY10" fmla="*/ 707934 h 707934"/>
                <a:gd name="connsiteX11" fmla="*/ 1905980 w 1905980"/>
                <a:gd name="connsiteY11" fmla="*/ 707934 h 707934"/>
                <a:gd name="connsiteX12" fmla="*/ 1905980 w 1905980"/>
                <a:gd name="connsiteY12" fmla="*/ 707934 h 707934"/>
                <a:gd name="connsiteX13" fmla="*/ 0 w 1905980"/>
                <a:gd name="connsiteY13" fmla="*/ 707934 h 707934"/>
                <a:gd name="connsiteX14" fmla="*/ 0 w 1905980"/>
                <a:gd name="connsiteY14" fmla="*/ 707934 h 707934"/>
                <a:gd name="connsiteX15" fmla="*/ 0 w 1905980"/>
                <a:gd name="connsiteY15" fmla="*/ 707934 h 707934"/>
                <a:gd name="connsiteX16" fmla="*/ 0 w 1905980"/>
                <a:gd name="connsiteY16" fmla="*/ 0 h 707934"/>
                <a:gd name="connsiteX0" fmla="*/ 0 w 1905980"/>
                <a:gd name="connsiteY0" fmla="*/ 0 h 707934"/>
                <a:gd name="connsiteX1" fmla="*/ 0 w 1905980"/>
                <a:gd name="connsiteY1" fmla="*/ 0 h 707934"/>
                <a:gd name="connsiteX2" fmla="*/ 0 w 1905980"/>
                <a:gd name="connsiteY2" fmla="*/ 0 h 707934"/>
                <a:gd name="connsiteX3" fmla="*/ 279843 w 1905980"/>
                <a:gd name="connsiteY3" fmla="*/ 6942 h 707934"/>
                <a:gd name="connsiteX4" fmla="*/ 225025 w 1905980"/>
                <a:gd name="connsiteY4" fmla="*/ 360040 h 707934"/>
                <a:gd name="connsiteX5" fmla="*/ 1665185 w 1905980"/>
                <a:gd name="connsiteY5" fmla="*/ 360040 h 707934"/>
                <a:gd name="connsiteX6" fmla="*/ 1665185 w 1905980"/>
                <a:gd name="connsiteY6" fmla="*/ 0 h 707934"/>
                <a:gd name="connsiteX7" fmla="*/ 1905980 w 1905980"/>
                <a:gd name="connsiteY7" fmla="*/ 0 h 707934"/>
                <a:gd name="connsiteX8" fmla="*/ 1905980 w 1905980"/>
                <a:gd name="connsiteY8" fmla="*/ 0 h 707934"/>
                <a:gd name="connsiteX9" fmla="*/ 1905980 w 1905980"/>
                <a:gd name="connsiteY9" fmla="*/ 0 h 707934"/>
                <a:gd name="connsiteX10" fmla="*/ 1905980 w 1905980"/>
                <a:gd name="connsiteY10" fmla="*/ 707934 h 707934"/>
                <a:gd name="connsiteX11" fmla="*/ 1905980 w 1905980"/>
                <a:gd name="connsiteY11" fmla="*/ 707934 h 707934"/>
                <a:gd name="connsiteX12" fmla="*/ 1905980 w 1905980"/>
                <a:gd name="connsiteY12" fmla="*/ 707934 h 707934"/>
                <a:gd name="connsiteX13" fmla="*/ 0 w 1905980"/>
                <a:gd name="connsiteY13" fmla="*/ 707934 h 707934"/>
                <a:gd name="connsiteX14" fmla="*/ 0 w 1905980"/>
                <a:gd name="connsiteY14" fmla="*/ 707934 h 707934"/>
                <a:gd name="connsiteX15" fmla="*/ 0 w 1905980"/>
                <a:gd name="connsiteY15" fmla="*/ 707934 h 707934"/>
                <a:gd name="connsiteX16" fmla="*/ 0 w 1905980"/>
                <a:gd name="connsiteY16" fmla="*/ 0 h 707934"/>
                <a:gd name="connsiteX0" fmla="*/ 0 w 1905980"/>
                <a:gd name="connsiteY0" fmla="*/ 0 h 707934"/>
                <a:gd name="connsiteX1" fmla="*/ 0 w 1905980"/>
                <a:gd name="connsiteY1" fmla="*/ 0 h 707934"/>
                <a:gd name="connsiteX2" fmla="*/ 0 w 1905980"/>
                <a:gd name="connsiteY2" fmla="*/ 0 h 707934"/>
                <a:gd name="connsiteX3" fmla="*/ 225025 w 1905980"/>
                <a:gd name="connsiteY3" fmla="*/ 0 h 707934"/>
                <a:gd name="connsiteX4" fmla="*/ 225025 w 1905980"/>
                <a:gd name="connsiteY4" fmla="*/ 360040 h 707934"/>
                <a:gd name="connsiteX5" fmla="*/ 1665185 w 1905980"/>
                <a:gd name="connsiteY5" fmla="*/ 360040 h 707934"/>
                <a:gd name="connsiteX6" fmla="*/ 1665185 w 1905980"/>
                <a:gd name="connsiteY6" fmla="*/ 0 h 707934"/>
                <a:gd name="connsiteX7" fmla="*/ 1905980 w 1905980"/>
                <a:gd name="connsiteY7" fmla="*/ 0 h 707934"/>
                <a:gd name="connsiteX8" fmla="*/ 1905980 w 1905980"/>
                <a:gd name="connsiteY8" fmla="*/ 0 h 707934"/>
                <a:gd name="connsiteX9" fmla="*/ 1905980 w 1905980"/>
                <a:gd name="connsiteY9" fmla="*/ 0 h 707934"/>
                <a:gd name="connsiteX10" fmla="*/ 1905980 w 1905980"/>
                <a:gd name="connsiteY10" fmla="*/ 707934 h 707934"/>
                <a:gd name="connsiteX11" fmla="*/ 1905980 w 1905980"/>
                <a:gd name="connsiteY11" fmla="*/ 707934 h 707934"/>
                <a:gd name="connsiteX12" fmla="*/ 1905980 w 1905980"/>
                <a:gd name="connsiteY12" fmla="*/ 707934 h 707934"/>
                <a:gd name="connsiteX13" fmla="*/ 0 w 1905980"/>
                <a:gd name="connsiteY13" fmla="*/ 707934 h 707934"/>
                <a:gd name="connsiteX14" fmla="*/ 0 w 1905980"/>
                <a:gd name="connsiteY14" fmla="*/ 707934 h 707934"/>
                <a:gd name="connsiteX15" fmla="*/ 0 w 1905980"/>
                <a:gd name="connsiteY15" fmla="*/ 707934 h 707934"/>
                <a:gd name="connsiteX16" fmla="*/ 0 w 1905980"/>
                <a:gd name="connsiteY16" fmla="*/ 0 h 707934"/>
                <a:gd name="connsiteX0" fmla="*/ 0 w 1905980"/>
                <a:gd name="connsiteY0" fmla="*/ 0 h 707934"/>
                <a:gd name="connsiteX1" fmla="*/ 0 w 1905980"/>
                <a:gd name="connsiteY1" fmla="*/ 0 h 707934"/>
                <a:gd name="connsiteX2" fmla="*/ 0 w 1905980"/>
                <a:gd name="connsiteY2" fmla="*/ 0 h 707934"/>
                <a:gd name="connsiteX3" fmla="*/ 225025 w 1905980"/>
                <a:gd name="connsiteY3" fmla="*/ 0 h 707934"/>
                <a:gd name="connsiteX4" fmla="*/ 225025 w 1905980"/>
                <a:gd name="connsiteY4" fmla="*/ 360040 h 707934"/>
                <a:gd name="connsiteX5" fmla="*/ 1665185 w 1905980"/>
                <a:gd name="connsiteY5" fmla="*/ 360040 h 707934"/>
                <a:gd name="connsiteX6" fmla="*/ 1665185 w 1905980"/>
                <a:gd name="connsiteY6" fmla="*/ 0 h 707934"/>
                <a:gd name="connsiteX7" fmla="*/ 1905980 w 1905980"/>
                <a:gd name="connsiteY7" fmla="*/ 0 h 707934"/>
                <a:gd name="connsiteX8" fmla="*/ 1905980 w 1905980"/>
                <a:gd name="connsiteY8" fmla="*/ 0 h 707934"/>
                <a:gd name="connsiteX9" fmla="*/ 1905980 w 1905980"/>
                <a:gd name="connsiteY9" fmla="*/ 0 h 707934"/>
                <a:gd name="connsiteX10" fmla="*/ 1905980 w 1905980"/>
                <a:gd name="connsiteY10" fmla="*/ 707934 h 707934"/>
                <a:gd name="connsiteX11" fmla="*/ 1905980 w 1905980"/>
                <a:gd name="connsiteY11" fmla="*/ 707934 h 707934"/>
                <a:gd name="connsiteX12" fmla="*/ 1905980 w 1905980"/>
                <a:gd name="connsiteY12" fmla="*/ 707934 h 707934"/>
                <a:gd name="connsiteX13" fmla="*/ 0 w 1905980"/>
                <a:gd name="connsiteY13" fmla="*/ 707934 h 707934"/>
                <a:gd name="connsiteX14" fmla="*/ 0 w 1905980"/>
                <a:gd name="connsiteY14" fmla="*/ 707934 h 707934"/>
                <a:gd name="connsiteX15" fmla="*/ 0 w 1905980"/>
                <a:gd name="connsiteY15" fmla="*/ 707934 h 707934"/>
                <a:gd name="connsiteX16" fmla="*/ 0 w 1905980"/>
                <a:gd name="connsiteY16" fmla="*/ 0 h 707934"/>
                <a:gd name="connsiteX0" fmla="*/ 0 w 1905980"/>
                <a:gd name="connsiteY0" fmla="*/ 0 h 707934"/>
                <a:gd name="connsiteX1" fmla="*/ 0 w 1905980"/>
                <a:gd name="connsiteY1" fmla="*/ 0 h 707934"/>
                <a:gd name="connsiteX2" fmla="*/ 0 w 1905980"/>
                <a:gd name="connsiteY2" fmla="*/ 0 h 707934"/>
                <a:gd name="connsiteX3" fmla="*/ 225025 w 1905980"/>
                <a:gd name="connsiteY3" fmla="*/ 0 h 707934"/>
                <a:gd name="connsiteX4" fmla="*/ 225025 w 1905980"/>
                <a:gd name="connsiteY4" fmla="*/ 360040 h 707934"/>
                <a:gd name="connsiteX5" fmla="*/ 1665185 w 1905980"/>
                <a:gd name="connsiteY5" fmla="*/ 360040 h 707934"/>
                <a:gd name="connsiteX6" fmla="*/ 1737193 w 1905980"/>
                <a:gd name="connsiteY6" fmla="*/ 0 h 707934"/>
                <a:gd name="connsiteX7" fmla="*/ 1905980 w 1905980"/>
                <a:gd name="connsiteY7" fmla="*/ 0 h 707934"/>
                <a:gd name="connsiteX8" fmla="*/ 1905980 w 1905980"/>
                <a:gd name="connsiteY8" fmla="*/ 0 h 707934"/>
                <a:gd name="connsiteX9" fmla="*/ 1905980 w 1905980"/>
                <a:gd name="connsiteY9" fmla="*/ 0 h 707934"/>
                <a:gd name="connsiteX10" fmla="*/ 1905980 w 1905980"/>
                <a:gd name="connsiteY10" fmla="*/ 707934 h 707934"/>
                <a:gd name="connsiteX11" fmla="*/ 1905980 w 1905980"/>
                <a:gd name="connsiteY11" fmla="*/ 707934 h 707934"/>
                <a:gd name="connsiteX12" fmla="*/ 1905980 w 1905980"/>
                <a:gd name="connsiteY12" fmla="*/ 707934 h 707934"/>
                <a:gd name="connsiteX13" fmla="*/ 0 w 1905980"/>
                <a:gd name="connsiteY13" fmla="*/ 707934 h 707934"/>
                <a:gd name="connsiteX14" fmla="*/ 0 w 1905980"/>
                <a:gd name="connsiteY14" fmla="*/ 707934 h 707934"/>
                <a:gd name="connsiteX15" fmla="*/ 0 w 1905980"/>
                <a:gd name="connsiteY15" fmla="*/ 707934 h 707934"/>
                <a:gd name="connsiteX16" fmla="*/ 0 w 1905980"/>
                <a:gd name="connsiteY16" fmla="*/ 0 h 707934"/>
                <a:gd name="connsiteX0" fmla="*/ 0 w 1905980"/>
                <a:gd name="connsiteY0" fmla="*/ 0 h 707934"/>
                <a:gd name="connsiteX1" fmla="*/ 0 w 1905980"/>
                <a:gd name="connsiteY1" fmla="*/ 0 h 707934"/>
                <a:gd name="connsiteX2" fmla="*/ 0 w 1905980"/>
                <a:gd name="connsiteY2" fmla="*/ 0 h 707934"/>
                <a:gd name="connsiteX3" fmla="*/ 225025 w 1905980"/>
                <a:gd name="connsiteY3" fmla="*/ 0 h 707934"/>
                <a:gd name="connsiteX4" fmla="*/ 225025 w 1905980"/>
                <a:gd name="connsiteY4" fmla="*/ 360040 h 707934"/>
                <a:gd name="connsiteX5" fmla="*/ 1665185 w 1905980"/>
                <a:gd name="connsiteY5" fmla="*/ 360040 h 707934"/>
                <a:gd name="connsiteX6" fmla="*/ 1665185 w 1905980"/>
                <a:gd name="connsiteY6" fmla="*/ 0 h 707934"/>
                <a:gd name="connsiteX7" fmla="*/ 1905980 w 1905980"/>
                <a:gd name="connsiteY7" fmla="*/ 0 h 707934"/>
                <a:gd name="connsiteX8" fmla="*/ 1905980 w 1905980"/>
                <a:gd name="connsiteY8" fmla="*/ 0 h 707934"/>
                <a:gd name="connsiteX9" fmla="*/ 1905980 w 1905980"/>
                <a:gd name="connsiteY9" fmla="*/ 0 h 707934"/>
                <a:gd name="connsiteX10" fmla="*/ 1905980 w 1905980"/>
                <a:gd name="connsiteY10" fmla="*/ 707934 h 707934"/>
                <a:gd name="connsiteX11" fmla="*/ 1905980 w 1905980"/>
                <a:gd name="connsiteY11" fmla="*/ 707934 h 707934"/>
                <a:gd name="connsiteX12" fmla="*/ 1905980 w 1905980"/>
                <a:gd name="connsiteY12" fmla="*/ 707934 h 707934"/>
                <a:gd name="connsiteX13" fmla="*/ 0 w 1905980"/>
                <a:gd name="connsiteY13" fmla="*/ 707934 h 707934"/>
                <a:gd name="connsiteX14" fmla="*/ 0 w 1905980"/>
                <a:gd name="connsiteY14" fmla="*/ 707934 h 707934"/>
                <a:gd name="connsiteX15" fmla="*/ 0 w 1905980"/>
                <a:gd name="connsiteY15" fmla="*/ 707934 h 707934"/>
                <a:gd name="connsiteX16" fmla="*/ 0 w 1905980"/>
                <a:gd name="connsiteY16" fmla="*/ 0 h 707934"/>
                <a:gd name="connsiteX0" fmla="*/ 0 w 1905980"/>
                <a:gd name="connsiteY0" fmla="*/ 0 h 707934"/>
                <a:gd name="connsiteX1" fmla="*/ 0 w 1905980"/>
                <a:gd name="connsiteY1" fmla="*/ 0 h 707934"/>
                <a:gd name="connsiteX2" fmla="*/ 0 w 1905980"/>
                <a:gd name="connsiteY2" fmla="*/ 0 h 707934"/>
                <a:gd name="connsiteX3" fmla="*/ 225025 w 1905980"/>
                <a:gd name="connsiteY3" fmla="*/ 0 h 707934"/>
                <a:gd name="connsiteX4" fmla="*/ 225025 w 1905980"/>
                <a:gd name="connsiteY4" fmla="*/ 360040 h 707934"/>
                <a:gd name="connsiteX5" fmla="*/ 1737193 w 1905980"/>
                <a:gd name="connsiteY5" fmla="*/ 360040 h 707934"/>
                <a:gd name="connsiteX6" fmla="*/ 1665185 w 1905980"/>
                <a:gd name="connsiteY6" fmla="*/ 0 h 707934"/>
                <a:gd name="connsiteX7" fmla="*/ 1905980 w 1905980"/>
                <a:gd name="connsiteY7" fmla="*/ 0 h 707934"/>
                <a:gd name="connsiteX8" fmla="*/ 1905980 w 1905980"/>
                <a:gd name="connsiteY8" fmla="*/ 0 h 707934"/>
                <a:gd name="connsiteX9" fmla="*/ 1905980 w 1905980"/>
                <a:gd name="connsiteY9" fmla="*/ 0 h 707934"/>
                <a:gd name="connsiteX10" fmla="*/ 1905980 w 1905980"/>
                <a:gd name="connsiteY10" fmla="*/ 707934 h 707934"/>
                <a:gd name="connsiteX11" fmla="*/ 1905980 w 1905980"/>
                <a:gd name="connsiteY11" fmla="*/ 707934 h 707934"/>
                <a:gd name="connsiteX12" fmla="*/ 1905980 w 1905980"/>
                <a:gd name="connsiteY12" fmla="*/ 707934 h 707934"/>
                <a:gd name="connsiteX13" fmla="*/ 0 w 1905980"/>
                <a:gd name="connsiteY13" fmla="*/ 707934 h 707934"/>
                <a:gd name="connsiteX14" fmla="*/ 0 w 1905980"/>
                <a:gd name="connsiteY14" fmla="*/ 707934 h 707934"/>
                <a:gd name="connsiteX15" fmla="*/ 0 w 1905980"/>
                <a:gd name="connsiteY15" fmla="*/ 707934 h 707934"/>
                <a:gd name="connsiteX16" fmla="*/ 0 w 1905980"/>
                <a:gd name="connsiteY16" fmla="*/ 0 h 707934"/>
                <a:gd name="connsiteX0" fmla="*/ 0 w 1905980"/>
                <a:gd name="connsiteY0" fmla="*/ 0 h 707934"/>
                <a:gd name="connsiteX1" fmla="*/ 0 w 1905980"/>
                <a:gd name="connsiteY1" fmla="*/ 0 h 707934"/>
                <a:gd name="connsiteX2" fmla="*/ 0 w 1905980"/>
                <a:gd name="connsiteY2" fmla="*/ 0 h 707934"/>
                <a:gd name="connsiteX3" fmla="*/ 225025 w 1905980"/>
                <a:gd name="connsiteY3" fmla="*/ 0 h 707934"/>
                <a:gd name="connsiteX4" fmla="*/ 225025 w 1905980"/>
                <a:gd name="connsiteY4" fmla="*/ 360040 h 707934"/>
                <a:gd name="connsiteX5" fmla="*/ 1665185 w 1905980"/>
                <a:gd name="connsiteY5" fmla="*/ 360040 h 707934"/>
                <a:gd name="connsiteX6" fmla="*/ 1665185 w 1905980"/>
                <a:gd name="connsiteY6" fmla="*/ 0 h 707934"/>
                <a:gd name="connsiteX7" fmla="*/ 1905980 w 1905980"/>
                <a:gd name="connsiteY7" fmla="*/ 0 h 707934"/>
                <a:gd name="connsiteX8" fmla="*/ 1905980 w 1905980"/>
                <a:gd name="connsiteY8" fmla="*/ 0 h 707934"/>
                <a:gd name="connsiteX9" fmla="*/ 1905980 w 1905980"/>
                <a:gd name="connsiteY9" fmla="*/ 0 h 707934"/>
                <a:gd name="connsiteX10" fmla="*/ 1905980 w 1905980"/>
                <a:gd name="connsiteY10" fmla="*/ 707934 h 707934"/>
                <a:gd name="connsiteX11" fmla="*/ 1905980 w 1905980"/>
                <a:gd name="connsiteY11" fmla="*/ 707934 h 707934"/>
                <a:gd name="connsiteX12" fmla="*/ 1905980 w 1905980"/>
                <a:gd name="connsiteY12" fmla="*/ 707934 h 707934"/>
                <a:gd name="connsiteX13" fmla="*/ 0 w 1905980"/>
                <a:gd name="connsiteY13" fmla="*/ 707934 h 707934"/>
                <a:gd name="connsiteX14" fmla="*/ 0 w 1905980"/>
                <a:gd name="connsiteY14" fmla="*/ 707934 h 707934"/>
                <a:gd name="connsiteX15" fmla="*/ 0 w 1905980"/>
                <a:gd name="connsiteY15" fmla="*/ 707934 h 707934"/>
                <a:gd name="connsiteX16" fmla="*/ 0 w 1905980"/>
                <a:gd name="connsiteY16" fmla="*/ 0 h 707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05980" h="70793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25025" y="0"/>
                  </a:lnTo>
                  <a:lnTo>
                    <a:pt x="225025" y="360040"/>
                  </a:lnTo>
                  <a:lnTo>
                    <a:pt x="1665185" y="360040"/>
                  </a:lnTo>
                  <a:lnTo>
                    <a:pt x="1665185" y="0"/>
                  </a:lnTo>
                  <a:lnTo>
                    <a:pt x="1905980" y="0"/>
                  </a:lnTo>
                  <a:lnTo>
                    <a:pt x="1905980" y="0"/>
                  </a:lnTo>
                  <a:lnTo>
                    <a:pt x="1905980" y="0"/>
                  </a:lnTo>
                  <a:lnTo>
                    <a:pt x="1905980" y="707934"/>
                  </a:lnTo>
                  <a:lnTo>
                    <a:pt x="1905980" y="707934"/>
                  </a:lnTo>
                  <a:lnTo>
                    <a:pt x="1905980" y="707934"/>
                  </a:lnTo>
                  <a:lnTo>
                    <a:pt x="0" y="707934"/>
                  </a:lnTo>
                  <a:lnTo>
                    <a:pt x="0" y="707934"/>
                  </a:lnTo>
                  <a:lnTo>
                    <a:pt x="0" y="707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25400" cap="flat" cmpd="sng" algn="ctr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0" rIns="91440" bIns="1800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1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+mj-ea"/>
                </a:rPr>
                <a:t>WoT Interface</a:t>
              </a:r>
            </a:p>
          </p:txBody>
        </p:sp>
        <p:sp>
          <p:nvSpPr>
            <p:cNvPr id="17" name="Rechteck 16"/>
            <p:cNvSpPr/>
            <p:nvPr/>
          </p:nvSpPr>
          <p:spPr>
            <a:xfrm>
              <a:off x="6453733" y="4653136"/>
              <a:ext cx="1440160" cy="36004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rgbClr val="996600"/>
              </a:solidFill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··</a:t>
              </a:r>
              <a:r>
                <a:rPr lang="en-US" sz="1050" dirty="0" smtClean="0">
                  <a:solidFill>
                    <a:schemeClr val="tx1"/>
                  </a:solidFill>
                </a:rPr>
                <a:t>·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noProof="0" dirty="0" smtClean="0"/>
              <a:t>How to Interact with WoT </a:t>
            </a:r>
            <a:r>
              <a:rPr lang="en-US" dirty="0" smtClean="0"/>
              <a:t>S</a:t>
            </a:r>
            <a:r>
              <a:rPr lang="en-US" noProof="0" dirty="0" err="1" smtClean="0"/>
              <a:t>ervients</a:t>
            </a:r>
            <a:r>
              <a:rPr lang="en-US" noProof="0" dirty="0" smtClean="0"/>
              <a:t>?</a:t>
            </a:r>
            <a:endParaRPr lang="en-US" noProof="0" dirty="0"/>
          </a:p>
        </p:txBody>
      </p:sp>
      <p:sp>
        <p:nvSpPr>
          <p:cNvPr id="4" name="Textfeld 3"/>
          <p:cNvSpPr txBox="1"/>
          <p:nvPr/>
        </p:nvSpPr>
        <p:spPr bwMode="gray">
          <a:xfrm>
            <a:off x="6084168" y="1772816"/>
            <a:ext cx="13103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t">
            <a:spAutoFit/>
          </a:bodyPr>
          <a:lstStyle/>
          <a:p>
            <a:pPr marL="171450" indent="-171450" algn="l">
              <a:lnSpc>
                <a:spcPct val="100000"/>
              </a:lnSpc>
              <a:buClr>
                <a:srgbClr val="879BAA"/>
              </a:buClr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Who are you?</a:t>
            </a:r>
          </a:p>
        </p:txBody>
      </p:sp>
      <p:sp>
        <p:nvSpPr>
          <p:cNvPr id="5" name="Textfeld 4"/>
          <p:cNvSpPr txBox="1"/>
          <p:nvPr/>
        </p:nvSpPr>
        <p:spPr bwMode="gray">
          <a:xfrm>
            <a:off x="5596131" y="3512041"/>
            <a:ext cx="34403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t">
            <a:spAutoFit/>
          </a:bodyPr>
          <a:lstStyle/>
          <a:p>
            <a:pPr marL="171450" indent="-171450" algn="l">
              <a:lnSpc>
                <a:spcPct val="100000"/>
              </a:lnSpc>
              <a:buClr>
                <a:srgbClr val="879BAA"/>
              </a:buClr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What kind of functions do you have?</a:t>
            </a:r>
          </a:p>
        </p:txBody>
      </p:sp>
      <p:sp>
        <p:nvSpPr>
          <p:cNvPr id="6" name="Textfeld 5"/>
          <p:cNvSpPr txBox="1"/>
          <p:nvPr/>
        </p:nvSpPr>
        <p:spPr bwMode="gray">
          <a:xfrm>
            <a:off x="1142175" y="1916832"/>
            <a:ext cx="30390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t">
            <a:spAutoFit/>
          </a:bodyPr>
          <a:lstStyle/>
          <a:p>
            <a:pPr marL="171450" indent="-171450" algn="l">
              <a:lnSpc>
                <a:spcPct val="100000"/>
              </a:lnSpc>
              <a:buClr>
                <a:srgbClr val="879BAA"/>
              </a:buClr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What kind of data do you serve?</a:t>
            </a:r>
          </a:p>
        </p:txBody>
      </p:sp>
      <p:sp>
        <p:nvSpPr>
          <p:cNvPr id="7" name="Textfeld 6"/>
          <p:cNvSpPr txBox="1"/>
          <p:nvPr/>
        </p:nvSpPr>
        <p:spPr bwMode="gray">
          <a:xfrm>
            <a:off x="494103" y="2996952"/>
            <a:ext cx="33938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t">
            <a:spAutoFit/>
          </a:bodyPr>
          <a:lstStyle/>
          <a:p>
            <a:pPr marL="171450" indent="-171450" algn="l">
              <a:lnSpc>
                <a:spcPct val="100000"/>
              </a:lnSpc>
              <a:buClr>
                <a:srgbClr val="879BAA"/>
              </a:buClr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How can I access the data/function?</a:t>
            </a:r>
          </a:p>
        </p:txBody>
      </p:sp>
      <p:sp>
        <p:nvSpPr>
          <p:cNvPr id="11" name="Textfeld 10"/>
          <p:cNvSpPr txBox="1"/>
          <p:nvPr/>
        </p:nvSpPr>
        <p:spPr bwMode="gray">
          <a:xfrm>
            <a:off x="566111" y="4365104"/>
            <a:ext cx="47661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t">
            <a:spAutoFit/>
          </a:bodyPr>
          <a:lstStyle/>
          <a:p>
            <a:pPr marL="171450" indent="-171450" algn="l">
              <a:lnSpc>
                <a:spcPct val="100000"/>
              </a:lnSpc>
              <a:buClr>
                <a:srgbClr val="879BAA"/>
              </a:buClr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What kind of protocols/encodings do you support?</a:t>
            </a:r>
          </a:p>
        </p:txBody>
      </p:sp>
      <p:sp>
        <p:nvSpPr>
          <p:cNvPr id="12" name="Textfeld 11"/>
          <p:cNvSpPr txBox="1"/>
          <p:nvPr/>
        </p:nvSpPr>
        <p:spPr bwMode="gray">
          <a:xfrm>
            <a:off x="4310527" y="4797152"/>
            <a:ext cx="33558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t">
            <a:spAutoFit/>
          </a:bodyPr>
          <a:lstStyle/>
          <a:p>
            <a:pPr marL="171450" indent="-171450">
              <a:buClr>
                <a:srgbClr val="879BAA"/>
              </a:buClr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Are there some security constrains?</a:t>
            </a:r>
          </a:p>
        </p:txBody>
      </p:sp>
      <p:pic>
        <p:nvPicPr>
          <p:cNvPr id="9" name="Picture 2" descr="http://cliparts.co/cliparts/gce/ooe/gceooeR9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44824"/>
            <a:ext cx="656659" cy="1596206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1522576" y="5805264"/>
            <a:ext cx="60988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400" dirty="0" smtClean="0">
                <a:sym typeface="Wingdings" pitchFamily="2" charset="2"/>
              </a:rPr>
              <a:t> W3C </a:t>
            </a:r>
            <a:r>
              <a:rPr lang="de-DE" sz="4400" dirty="0" smtClean="0"/>
              <a:t>Thing Description</a:t>
            </a:r>
            <a:endParaRPr lang="de-DE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  <p:bldP spid="6" grpId="0"/>
      <p:bldP spid="7" grpId="0"/>
      <p:bldP spid="11" grpId="0"/>
      <p:bldP spid="12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Semantic Description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Reach interoperability through</a:t>
            </a:r>
            <a:br>
              <a:rPr lang="en-US" dirty="0" smtClean="0"/>
            </a:br>
            <a:r>
              <a:rPr lang="en-US" dirty="0" smtClean="0"/>
              <a:t>Linked Data vocabularies</a:t>
            </a:r>
          </a:p>
          <a:p>
            <a:pPr lvl="1"/>
            <a:r>
              <a:rPr lang="en-US" dirty="0" smtClean="0"/>
              <a:t>subject, predicate, object triples</a:t>
            </a:r>
          </a:p>
          <a:p>
            <a:pPr lvl="1"/>
            <a:r>
              <a:rPr lang="en-US" dirty="0" smtClean="0"/>
              <a:t>rooted in the RDF model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W3C Thing Description</a:t>
            </a:r>
          </a:p>
          <a:p>
            <a:pPr lvl="1"/>
            <a:r>
              <a:rPr lang="en-US" dirty="0" smtClean="0"/>
              <a:t>describes WoT Interface to interact with Things</a:t>
            </a:r>
          </a:p>
          <a:p>
            <a:pPr lvl="1"/>
            <a:r>
              <a:rPr lang="en-US" dirty="0" smtClean="0"/>
              <a:t>extensible with domain-specific vocabulary</a:t>
            </a:r>
          </a:p>
          <a:p>
            <a:pPr lvl="1"/>
            <a:r>
              <a:rPr lang="en-US" dirty="0" smtClean="0"/>
              <a:t>different serializations possible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 Description (TD)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Describes Thing metadata and interactions</a:t>
            </a:r>
          </a:p>
        </p:txBody>
      </p:sp>
      <p:sp>
        <p:nvSpPr>
          <p:cNvPr id="19" name="角丸四角形 6"/>
          <p:cNvSpPr/>
          <p:nvPr/>
        </p:nvSpPr>
        <p:spPr bwMode="auto">
          <a:xfrm>
            <a:off x="899592" y="2708920"/>
            <a:ext cx="2160240" cy="2304257"/>
          </a:xfrm>
          <a:prstGeom prst="roundRect">
            <a:avLst>
              <a:gd name="adj" fmla="val 6113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+mj-ea"/>
              </a:rPr>
              <a:t>WoT Servient</a:t>
            </a:r>
          </a:p>
        </p:txBody>
      </p:sp>
      <p:cxnSp>
        <p:nvCxnSpPr>
          <p:cNvPr id="28" name="Gerade Verbindung 27"/>
          <p:cNvCxnSpPr/>
          <p:nvPr/>
        </p:nvCxnSpPr>
        <p:spPr>
          <a:xfrm>
            <a:off x="467544" y="6021288"/>
            <a:ext cx="820891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flipH="1" flipV="1">
            <a:off x="1975520" y="5409681"/>
            <a:ext cx="8384" cy="5844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H="1" flipV="1">
            <a:off x="7160096" y="5409681"/>
            <a:ext cx="8384" cy="5844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角丸四角形 6"/>
          <p:cNvSpPr/>
          <p:nvPr/>
        </p:nvSpPr>
        <p:spPr bwMode="auto">
          <a:xfrm>
            <a:off x="6084168" y="2708920"/>
            <a:ext cx="2160240" cy="2304257"/>
          </a:xfrm>
          <a:prstGeom prst="roundRect">
            <a:avLst>
              <a:gd name="adj" fmla="val 6113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+mj-ea"/>
              </a:rPr>
              <a:t>WoT Servient</a:t>
            </a:r>
          </a:p>
        </p:txBody>
      </p:sp>
      <p:sp>
        <p:nvSpPr>
          <p:cNvPr id="34" name="角丸四角形 22"/>
          <p:cNvSpPr/>
          <p:nvPr/>
        </p:nvSpPr>
        <p:spPr bwMode="auto">
          <a:xfrm>
            <a:off x="1043608" y="3933056"/>
            <a:ext cx="1905980" cy="70793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 smtClean="0">
                <a:solidFill>
                  <a:schemeClr val="tx1"/>
                </a:solidFill>
              </a:rPr>
              <a:t>Protocol </a:t>
            </a:r>
            <a:br>
              <a:rPr kumimoji="1" lang="en-US" altLang="ja-JP" sz="2000" dirty="0" smtClean="0">
                <a:solidFill>
                  <a:schemeClr val="tx1"/>
                </a:solidFill>
              </a:rPr>
            </a:br>
            <a:r>
              <a:rPr kumimoji="1" lang="en-US" altLang="ja-JP" sz="2000" dirty="0" smtClean="0">
                <a:solidFill>
                  <a:schemeClr val="tx1"/>
                </a:solidFill>
              </a:rPr>
              <a:t>Bindings</a:t>
            </a:r>
          </a:p>
        </p:txBody>
      </p:sp>
      <p:sp>
        <p:nvSpPr>
          <p:cNvPr id="35" name="角丸四角形 22"/>
          <p:cNvSpPr/>
          <p:nvPr/>
        </p:nvSpPr>
        <p:spPr bwMode="auto">
          <a:xfrm>
            <a:off x="6228184" y="3933056"/>
            <a:ext cx="1905980" cy="707934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 smtClean="0"/>
              <a:t>Protocol </a:t>
            </a:r>
            <a:br>
              <a:rPr kumimoji="1" lang="en-US" altLang="ja-JP" sz="2000" dirty="0" smtClean="0"/>
            </a:br>
            <a:r>
              <a:rPr kumimoji="1" lang="en-US" altLang="ja-JP" sz="2000" dirty="0" smtClean="0"/>
              <a:t>Bindings</a:t>
            </a:r>
          </a:p>
        </p:txBody>
      </p:sp>
      <p:sp>
        <p:nvSpPr>
          <p:cNvPr id="17" name="角丸四角形 22"/>
          <p:cNvSpPr/>
          <p:nvPr/>
        </p:nvSpPr>
        <p:spPr bwMode="auto">
          <a:xfrm>
            <a:off x="6228184" y="3212976"/>
            <a:ext cx="1905980" cy="707934"/>
          </a:xfrm>
          <a:prstGeom prst="roundRect">
            <a:avLst/>
          </a:prstGeom>
          <a:solidFill>
            <a:srgbClr val="0070C0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 smtClean="0">
                <a:solidFill>
                  <a:schemeClr val="bg1"/>
                </a:solidFill>
              </a:rPr>
              <a:t>Resource</a:t>
            </a:r>
            <a:br>
              <a:rPr kumimoji="1" lang="en-US" altLang="ja-JP" sz="2000" dirty="0" smtClean="0">
                <a:solidFill>
                  <a:schemeClr val="bg1"/>
                </a:solidFill>
              </a:rPr>
            </a:br>
            <a:r>
              <a:rPr kumimoji="1" lang="en-US" altLang="ja-JP" sz="2000" dirty="0" smtClean="0">
                <a:solidFill>
                  <a:schemeClr val="bg1"/>
                </a:solidFill>
              </a:rPr>
              <a:t>Model</a:t>
            </a:r>
            <a:endParaRPr kumimoji="1" lang="en-US" altLang="ja-JP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+mj-ea"/>
            </a:endParaRPr>
          </a:p>
        </p:txBody>
      </p:sp>
      <p:sp>
        <p:nvSpPr>
          <p:cNvPr id="25" name="角丸四角形 22"/>
          <p:cNvSpPr/>
          <p:nvPr/>
        </p:nvSpPr>
        <p:spPr bwMode="auto">
          <a:xfrm>
            <a:off x="1043608" y="3212976"/>
            <a:ext cx="1905980" cy="707934"/>
          </a:xfrm>
          <a:prstGeom prst="roundRect">
            <a:avLst/>
          </a:prstGeom>
          <a:solidFill>
            <a:srgbClr val="0070C0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 smtClean="0">
                <a:solidFill>
                  <a:schemeClr val="bg1"/>
                </a:solidFill>
              </a:rPr>
              <a:t>Resource</a:t>
            </a:r>
            <a:br>
              <a:rPr kumimoji="1" lang="en-US" altLang="ja-JP" sz="2000" dirty="0" smtClean="0">
                <a:solidFill>
                  <a:schemeClr val="bg1"/>
                </a:solidFill>
              </a:rPr>
            </a:br>
            <a:r>
              <a:rPr kumimoji="1" lang="en-US" altLang="ja-JP" sz="2000" dirty="0" smtClean="0">
                <a:solidFill>
                  <a:schemeClr val="bg1"/>
                </a:solidFill>
              </a:rPr>
              <a:t>Model</a:t>
            </a:r>
          </a:p>
        </p:txBody>
      </p:sp>
      <p:sp>
        <p:nvSpPr>
          <p:cNvPr id="15" name="角丸四角形 22"/>
          <p:cNvSpPr/>
          <p:nvPr/>
        </p:nvSpPr>
        <p:spPr bwMode="auto">
          <a:xfrm>
            <a:off x="1034607" y="4653136"/>
            <a:ext cx="1905980" cy="707934"/>
          </a:xfrm>
          <a:custGeom>
            <a:avLst/>
            <a:gdLst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1905980 w 1905980"/>
              <a:gd name="connsiteY3" fmla="*/ 0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707934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613343 w 1905980"/>
              <a:gd name="connsiteY4" fmla="*/ 6942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984693 w 1905980"/>
              <a:gd name="connsiteY4" fmla="*/ 6942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232343 w 1905980"/>
              <a:gd name="connsiteY5" fmla="*/ 64092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513057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737193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737193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5980" h="707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25025" y="0"/>
                </a:lnTo>
                <a:lnTo>
                  <a:pt x="225025" y="360040"/>
                </a:lnTo>
                <a:lnTo>
                  <a:pt x="1665185" y="360040"/>
                </a:lnTo>
                <a:lnTo>
                  <a:pt x="1665185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0" rIns="91440" bIns="1800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WoT Interface</a:t>
            </a:r>
          </a:p>
        </p:txBody>
      </p:sp>
      <p:sp>
        <p:nvSpPr>
          <p:cNvPr id="16" name="角丸四角形 22"/>
          <p:cNvSpPr/>
          <p:nvPr/>
        </p:nvSpPr>
        <p:spPr bwMode="auto">
          <a:xfrm>
            <a:off x="6228184" y="4653136"/>
            <a:ext cx="1905980" cy="707934"/>
          </a:xfrm>
          <a:custGeom>
            <a:avLst/>
            <a:gdLst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1905980 w 1905980"/>
              <a:gd name="connsiteY3" fmla="*/ 0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707934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613343 w 1905980"/>
              <a:gd name="connsiteY4" fmla="*/ 6942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984693 w 1905980"/>
              <a:gd name="connsiteY4" fmla="*/ 6942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232343 w 1905980"/>
              <a:gd name="connsiteY5" fmla="*/ 64092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513057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737193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737193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5980" h="707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25025" y="0"/>
                </a:lnTo>
                <a:lnTo>
                  <a:pt x="225025" y="360040"/>
                </a:lnTo>
                <a:lnTo>
                  <a:pt x="1665185" y="360040"/>
                </a:lnTo>
                <a:lnTo>
                  <a:pt x="1665185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0" rIns="91440" bIns="1800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WoT Interface</a:t>
            </a:r>
          </a:p>
        </p:txBody>
      </p:sp>
      <p:sp>
        <p:nvSpPr>
          <p:cNvPr id="22" name="Rechteck 21"/>
          <p:cNvSpPr/>
          <p:nvPr/>
        </p:nvSpPr>
        <p:spPr>
          <a:xfrm>
            <a:off x="1259632" y="4653136"/>
            <a:ext cx="1440160" cy="360040"/>
          </a:xfrm>
          <a:prstGeom prst="rect">
            <a:avLst/>
          </a:prstGeom>
          <a:solidFill>
            <a:srgbClr val="92D050"/>
          </a:solidFill>
          <a:ln w="28575">
            <a:solidFill>
              <a:srgbClr val="996600"/>
            </a:solidFill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∙··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6453733" y="4653136"/>
            <a:ext cx="1440160" cy="360040"/>
          </a:xfrm>
          <a:prstGeom prst="rect">
            <a:avLst/>
          </a:prstGeom>
          <a:solidFill>
            <a:srgbClr val="92D050"/>
          </a:solidFill>
          <a:ln w="28575">
            <a:solidFill>
              <a:srgbClr val="996600"/>
            </a:solidFill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∙··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 Description (TD)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Consuming Things are in client role</a:t>
            </a:r>
          </a:p>
          <a:p>
            <a:r>
              <a:rPr lang="en-US" dirty="0" smtClean="0"/>
              <a:t>Exposed Things are in server role</a:t>
            </a:r>
          </a:p>
        </p:txBody>
      </p:sp>
      <p:sp>
        <p:nvSpPr>
          <p:cNvPr id="19" name="角丸四角形 6"/>
          <p:cNvSpPr/>
          <p:nvPr/>
        </p:nvSpPr>
        <p:spPr bwMode="auto">
          <a:xfrm>
            <a:off x="899592" y="2708920"/>
            <a:ext cx="2160240" cy="2304257"/>
          </a:xfrm>
          <a:prstGeom prst="roundRect">
            <a:avLst>
              <a:gd name="adj" fmla="val 6113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+mj-ea"/>
              </a:rPr>
              <a:t>WoT Servient</a:t>
            </a:r>
          </a:p>
        </p:txBody>
      </p:sp>
      <p:cxnSp>
        <p:nvCxnSpPr>
          <p:cNvPr id="28" name="Gerade Verbindung 27"/>
          <p:cNvCxnSpPr/>
          <p:nvPr/>
        </p:nvCxnSpPr>
        <p:spPr>
          <a:xfrm>
            <a:off x="467544" y="6021288"/>
            <a:ext cx="820891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flipH="1" flipV="1">
            <a:off x="1975520" y="5409681"/>
            <a:ext cx="8384" cy="5844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H="1" flipV="1">
            <a:off x="7160096" y="5409681"/>
            <a:ext cx="8384" cy="5844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角丸四角形 6"/>
          <p:cNvSpPr/>
          <p:nvPr/>
        </p:nvSpPr>
        <p:spPr bwMode="auto">
          <a:xfrm>
            <a:off x="6084168" y="2708920"/>
            <a:ext cx="2160240" cy="2304257"/>
          </a:xfrm>
          <a:prstGeom prst="roundRect">
            <a:avLst>
              <a:gd name="adj" fmla="val 6113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+mj-ea"/>
              </a:rPr>
              <a:t>WoT Servient</a:t>
            </a:r>
          </a:p>
        </p:txBody>
      </p:sp>
      <p:sp>
        <p:nvSpPr>
          <p:cNvPr id="34" name="角丸四角形 22"/>
          <p:cNvSpPr/>
          <p:nvPr/>
        </p:nvSpPr>
        <p:spPr bwMode="auto">
          <a:xfrm>
            <a:off x="1043608" y="3933056"/>
            <a:ext cx="1905980" cy="70793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 smtClean="0">
                <a:solidFill>
                  <a:schemeClr val="tx1"/>
                </a:solidFill>
              </a:rPr>
              <a:t>Protocol </a:t>
            </a:r>
            <a:br>
              <a:rPr kumimoji="1" lang="en-US" altLang="ja-JP" sz="2000" dirty="0" smtClean="0">
                <a:solidFill>
                  <a:schemeClr val="tx1"/>
                </a:solidFill>
              </a:rPr>
            </a:br>
            <a:r>
              <a:rPr kumimoji="1" lang="en-US" altLang="ja-JP" sz="2000" dirty="0" smtClean="0">
                <a:solidFill>
                  <a:schemeClr val="tx1"/>
                </a:solidFill>
              </a:rPr>
              <a:t>Bindings</a:t>
            </a:r>
          </a:p>
        </p:txBody>
      </p:sp>
      <p:sp>
        <p:nvSpPr>
          <p:cNvPr id="35" name="角丸四角形 22"/>
          <p:cNvSpPr/>
          <p:nvPr/>
        </p:nvSpPr>
        <p:spPr bwMode="auto">
          <a:xfrm>
            <a:off x="6228184" y="3933056"/>
            <a:ext cx="1905980" cy="707934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 smtClean="0"/>
              <a:t>Protocol </a:t>
            </a:r>
            <a:br>
              <a:rPr kumimoji="1" lang="en-US" altLang="ja-JP" sz="2000" dirty="0" smtClean="0"/>
            </a:br>
            <a:r>
              <a:rPr kumimoji="1" lang="en-US" altLang="ja-JP" sz="2000" dirty="0" smtClean="0"/>
              <a:t>Bindings</a:t>
            </a:r>
          </a:p>
        </p:txBody>
      </p:sp>
      <p:sp>
        <p:nvSpPr>
          <p:cNvPr id="17" name="角丸四角形 22"/>
          <p:cNvSpPr/>
          <p:nvPr/>
        </p:nvSpPr>
        <p:spPr bwMode="auto">
          <a:xfrm>
            <a:off x="6228184" y="3212976"/>
            <a:ext cx="1905980" cy="707934"/>
          </a:xfrm>
          <a:prstGeom prst="roundRect">
            <a:avLst/>
          </a:prstGeom>
          <a:solidFill>
            <a:srgbClr val="0070C0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en-US" altLang="ja-JP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+mj-ea"/>
            </a:endParaRPr>
          </a:p>
        </p:txBody>
      </p:sp>
      <p:sp>
        <p:nvSpPr>
          <p:cNvPr id="25" name="角丸四角形 22"/>
          <p:cNvSpPr/>
          <p:nvPr/>
        </p:nvSpPr>
        <p:spPr bwMode="auto">
          <a:xfrm>
            <a:off x="1043608" y="3212976"/>
            <a:ext cx="1905980" cy="707934"/>
          </a:xfrm>
          <a:prstGeom prst="roundRect">
            <a:avLst/>
          </a:prstGeom>
          <a:solidFill>
            <a:srgbClr val="0070C0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en-US" altLang="ja-JP" sz="2000" dirty="0" smtClean="0">
              <a:solidFill>
                <a:schemeClr val="bg1"/>
              </a:solidFill>
            </a:endParaRPr>
          </a:p>
        </p:txBody>
      </p:sp>
      <p:sp>
        <p:nvSpPr>
          <p:cNvPr id="15" name="角丸四角形 22"/>
          <p:cNvSpPr/>
          <p:nvPr/>
        </p:nvSpPr>
        <p:spPr bwMode="auto">
          <a:xfrm>
            <a:off x="1034607" y="4653136"/>
            <a:ext cx="1905980" cy="707934"/>
          </a:xfrm>
          <a:custGeom>
            <a:avLst/>
            <a:gdLst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1905980 w 1905980"/>
              <a:gd name="connsiteY3" fmla="*/ 0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707934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613343 w 1905980"/>
              <a:gd name="connsiteY4" fmla="*/ 6942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984693 w 1905980"/>
              <a:gd name="connsiteY4" fmla="*/ 6942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232343 w 1905980"/>
              <a:gd name="connsiteY5" fmla="*/ 64092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513057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737193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737193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5980" h="707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25025" y="0"/>
                </a:lnTo>
                <a:lnTo>
                  <a:pt x="225025" y="360040"/>
                </a:lnTo>
                <a:lnTo>
                  <a:pt x="1665185" y="360040"/>
                </a:lnTo>
                <a:lnTo>
                  <a:pt x="1665185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0" rIns="91440" bIns="1800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Client Role</a:t>
            </a:r>
          </a:p>
        </p:txBody>
      </p:sp>
      <p:sp>
        <p:nvSpPr>
          <p:cNvPr id="16" name="角丸四角形 22"/>
          <p:cNvSpPr/>
          <p:nvPr/>
        </p:nvSpPr>
        <p:spPr bwMode="auto">
          <a:xfrm>
            <a:off x="6228184" y="4653136"/>
            <a:ext cx="1905980" cy="707934"/>
          </a:xfrm>
          <a:custGeom>
            <a:avLst/>
            <a:gdLst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1905980 w 1905980"/>
              <a:gd name="connsiteY3" fmla="*/ 0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707934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613343 w 1905980"/>
              <a:gd name="connsiteY4" fmla="*/ 6942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984693 w 1905980"/>
              <a:gd name="connsiteY4" fmla="*/ 6942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232343 w 1905980"/>
              <a:gd name="connsiteY5" fmla="*/ 64092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513057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737193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737193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5980" h="707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25025" y="0"/>
                </a:lnTo>
                <a:lnTo>
                  <a:pt x="225025" y="360040"/>
                </a:lnTo>
                <a:lnTo>
                  <a:pt x="1665185" y="360040"/>
                </a:lnTo>
                <a:lnTo>
                  <a:pt x="1665185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0" rIns="91440" bIns="1800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Server Role</a:t>
            </a:r>
          </a:p>
        </p:txBody>
      </p:sp>
      <p:sp>
        <p:nvSpPr>
          <p:cNvPr id="22" name="Rechteck 21"/>
          <p:cNvSpPr/>
          <p:nvPr/>
        </p:nvSpPr>
        <p:spPr>
          <a:xfrm>
            <a:off x="1259632" y="4653136"/>
            <a:ext cx="1440160" cy="360040"/>
          </a:xfrm>
          <a:prstGeom prst="rect">
            <a:avLst/>
          </a:prstGeom>
          <a:solidFill>
            <a:srgbClr val="92D050"/>
          </a:solidFill>
          <a:ln w="28575">
            <a:solidFill>
              <a:srgbClr val="996600"/>
            </a:solidFill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6453733" y="4653136"/>
            <a:ext cx="1440160" cy="360040"/>
          </a:xfrm>
          <a:prstGeom prst="rect">
            <a:avLst/>
          </a:prstGeom>
          <a:solidFill>
            <a:srgbClr val="92D050"/>
          </a:solidFill>
          <a:ln w="28575">
            <a:solidFill>
              <a:srgbClr val="996600"/>
            </a:solidFill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Web of Things?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3307631"/>
            <a:ext cx="8208912" cy="769441"/>
          </a:xfrm>
          <a:prstGeom prst="rect">
            <a:avLst/>
          </a:prstGeom>
          <a:solidFill>
            <a:srgbClr val="FFC000"/>
          </a:solidFill>
        </p:spPr>
        <p:txBody>
          <a:bodyPr wrap="square" lIns="540000" rtlCol="0">
            <a:spAutoFit/>
          </a:bodyPr>
          <a:lstStyle/>
          <a:p>
            <a:r>
              <a:rPr lang="en-US" sz="4400" dirty="0" smtClean="0"/>
              <a:t>Internet of Things</a:t>
            </a:r>
            <a:endParaRPr lang="en-US" sz="4400" b="1" dirty="0"/>
          </a:p>
        </p:txBody>
      </p:sp>
      <p:pic>
        <p:nvPicPr>
          <p:cNvPr id="4100" name="Picture 4" descr="https://cdn-reichelt.de/bilder/web/xxl_ws/K100/XBEE_PRO_MODULE_H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97152"/>
            <a:ext cx="1113685" cy="1373544"/>
          </a:xfrm>
          <a:prstGeom prst="rect">
            <a:avLst/>
          </a:prstGeom>
          <a:noFill/>
        </p:spPr>
      </p:pic>
      <p:pic>
        <p:nvPicPr>
          <p:cNvPr id="4102" name="Picture 6" descr="http://www.industryworld.in/wp-content/uploads/2015/12/ethernet_cabl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727213">
            <a:off x="836368" y="5477198"/>
            <a:ext cx="2657317" cy="984363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179512" y="6309320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IEEE 802.15.4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2422349" y="6305421"/>
            <a:ext cx="100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Ethernet</a:t>
            </a:r>
            <a:endParaRPr lang="en-US" dirty="0"/>
          </a:p>
        </p:txBody>
      </p:sp>
      <p:pic>
        <p:nvPicPr>
          <p:cNvPr id="10" name="Picture 2" descr="http://www.digchip.com/datasheets/photos/4227/NRF51822-BEA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995" y="4581128"/>
            <a:ext cx="1605269" cy="16052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5703035" y="6305420"/>
            <a:ext cx="1115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Bluetooth</a:t>
            </a:r>
            <a:endParaRPr lang="en-US" dirty="0"/>
          </a:p>
        </p:txBody>
      </p:sp>
      <p:pic>
        <p:nvPicPr>
          <p:cNvPr id="4104" name="Picture 8" descr="https://www.roboter-bausatz.de/media/image/dc/14/6e/113990105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66731" y="4600591"/>
            <a:ext cx="2232248" cy="1674186"/>
          </a:xfrm>
          <a:prstGeom prst="rect">
            <a:avLst/>
          </a:prstGeom>
          <a:noFill/>
        </p:spPr>
      </p:pic>
      <p:sp>
        <p:nvSpPr>
          <p:cNvPr id="13" name="Textfeld 12"/>
          <p:cNvSpPr txBox="1"/>
          <p:nvPr/>
        </p:nvSpPr>
        <p:spPr>
          <a:xfrm>
            <a:off x="3974843" y="630542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Wi-Fi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7668344" y="6301156"/>
            <a:ext cx="1199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LoRa</a:t>
            </a:r>
            <a:endParaRPr lang="en-US" dirty="0"/>
          </a:p>
        </p:txBody>
      </p:sp>
      <p:pic>
        <p:nvPicPr>
          <p:cNvPr id="78858" name="Picture 10" descr="https://www.cooking-hacks.com/media/catalog/product/cache/1/small_image/270x/9df78eab33525d08d6e5fb8d27136e95/l/o/lorawan_representative_cooking_big.1448963982.jpg"/>
          <p:cNvPicPr>
            <a:picLocks noChangeAspect="1" noChangeArrowheads="1"/>
          </p:cNvPicPr>
          <p:nvPr/>
        </p:nvPicPr>
        <p:blipFill>
          <a:blip r:embed="rId6" cstate="print"/>
          <a:srcRect t="23026"/>
          <a:stretch>
            <a:fillRect/>
          </a:stretch>
        </p:blipFill>
        <p:spPr bwMode="auto">
          <a:xfrm>
            <a:off x="7236296" y="4797152"/>
            <a:ext cx="1563638" cy="1203599"/>
          </a:xfrm>
          <a:prstGeom prst="rect">
            <a:avLst/>
          </a:prstGeom>
          <a:noFill/>
        </p:spPr>
      </p:pic>
      <p:sp>
        <p:nvSpPr>
          <p:cNvPr id="18" name="Rechteck 17"/>
          <p:cNvSpPr/>
          <p:nvPr/>
        </p:nvSpPr>
        <p:spPr>
          <a:xfrm>
            <a:off x="8676456" y="6309320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1" name="Rechteck 20"/>
          <p:cNvSpPr/>
          <p:nvPr/>
        </p:nvSpPr>
        <p:spPr>
          <a:xfrm>
            <a:off x="4948368" y="3309476"/>
            <a:ext cx="33922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: </a:t>
            </a:r>
            <a:r>
              <a:rPr lang="en-US" sz="4400" b="1" dirty="0" smtClean="0"/>
              <a:t>Connectivity</a:t>
            </a:r>
            <a:endParaRPr lang="en-US" sz="4400" b="1" dirty="0"/>
          </a:p>
        </p:txBody>
      </p:sp>
      <p:sp>
        <p:nvSpPr>
          <p:cNvPr id="28" name="Textfeld 27"/>
          <p:cNvSpPr txBox="1"/>
          <p:nvPr/>
        </p:nvSpPr>
        <p:spPr>
          <a:xfrm>
            <a:off x="467544" y="1852988"/>
            <a:ext cx="8208912" cy="10574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90000" rtlCol="0" anchor="ctr">
            <a:noAutofit/>
          </a:bodyPr>
          <a:lstStyle/>
          <a:p>
            <a:pPr algn="ctr"/>
            <a:r>
              <a:rPr lang="en-US" sz="4400" dirty="0" smtClean="0"/>
              <a:t>Application Layer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  <p:bldP spid="16" grpId="0"/>
      <p:bldP spid="18" grpId="0"/>
      <p:bldP spid="21" grpId="0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 Description (TD)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Exposed Things provide Thing Description</a:t>
            </a:r>
          </a:p>
        </p:txBody>
      </p:sp>
      <p:sp>
        <p:nvSpPr>
          <p:cNvPr id="19" name="角丸四角形 6"/>
          <p:cNvSpPr/>
          <p:nvPr/>
        </p:nvSpPr>
        <p:spPr bwMode="auto">
          <a:xfrm>
            <a:off x="899592" y="2708920"/>
            <a:ext cx="2160240" cy="2304257"/>
          </a:xfrm>
          <a:prstGeom prst="roundRect">
            <a:avLst>
              <a:gd name="adj" fmla="val 6113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+mj-ea"/>
              </a:rPr>
              <a:t>WoT Servient</a:t>
            </a:r>
          </a:p>
        </p:txBody>
      </p:sp>
      <p:cxnSp>
        <p:nvCxnSpPr>
          <p:cNvPr id="28" name="Gerade Verbindung 27"/>
          <p:cNvCxnSpPr/>
          <p:nvPr/>
        </p:nvCxnSpPr>
        <p:spPr>
          <a:xfrm>
            <a:off x="467544" y="6021288"/>
            <a:ext cx="820891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flipH="1" flipV="1">
            <a:off x="1975520" y="5409681"/>
            <a:ext cx="8384" cy="5844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H="1" flipV="1">
            <a:off x="7160096" y="5409681"/>
            <a:ext cx="8384" cy="5844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角丸四角形 6"/>
          <p:cNvSpPr/>
          <p:nvPr/>
        </p:nvSpPr>
        <p:spPr bwMode="auto">
          <a:xfrm>
            <a:off x="6084168" y="2708920"/>
            <a:ext cx="2160240" cy="2304257"/>
          </a:xfrm>
          <a:prstGeom prst="roundRect">
            <a:avLst>
              <a:gd name="adj" fmla="val 6113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+mj-ea"/>
              </a:rPr>
              <a:t>WoT Servient</a:t>
            </a:r>
          </a:p>
        </p:txBody>
      </p:sp>
      <p:sp>
        <p:nvSpPr>
          <p:cNvPr id="34" name="角丸四角形 22"/>
          <p:cNvSpPr/>
          <p:nvPr/>
        </p:nvSpPr>
        <p:spPr bwMode="auto">
          <a:xfrm>
            <a:off x="1043608" y="3933056"/>
            <a:ext cx="1905980" cy="70793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 smtClean="0">
                <a:solidFill>
                  <a:schemeClr val="tx1"/>
                </a:solidFill>
              </a:rPr>
              <a:t>Protocol </a:t>
            </a:r>
            <a:br>
              <a:rPr kumimoji="1" lang="en-US" altLang="ja-JP" sz="2000" dirty="0" smtClean="0">
                <a:solidFill>
                  <a:schemeClr val="tx1"/>
                </a:solidFill>
              </a:rPr>
            </a:br>
            <a:r>
              <a:rPr kumimoji="1" lang="en-US" altLang="ja-JP" sz="2000" dirty="0" smtClean="0">
                <a:solidFill>
                  <a:schemeClr val="tx1"/>
                </a:solidFill>
              </a:rPr>
              <a:t>Bindings</a:t>
            </a:r>
          </a:p>
        </p:txBody>
      </p:sp>
      <p:sp>
        <p:nvSpPr>
          <p:cNvPr id="35" name="角丸四角形 22"/>
          <p:cNvSpPr/>
          <p:nvPr/>
        </p:nvSpPr>
        <p:spPr bwMode="auto">
          <a:xfrm>
            <a:off x="6228184" y="3933056"/>
            <a:ext cx="1905980" cy="707934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 smtClean="0"/>
              <a:t>Protocol </a:t>
            </a: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/>
            </a:r>
            <a:b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</a:b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Bindings</a:t>
            </a:r>
          </a:p>
        </p:txBody>
      </p:sp>
      <p:sp>
        <p:nvSpPr>
          <p:cNvPr id="14" name="円柱 78"/>
          <p:cNvSpPr/>
          <p:nvPr/>
        </p:nvSpPr>
        <p:spPr bwMode="gray">
          <a:xfrm>
            <a:off x="4520631" y="3077804"/>
            <a:ext cx="1275505" cy="972109"/>
          </a:xfrm>
          <a:prstGeom prst="can">
            <a:avLst/>
          </a:prstGeom>
          <a:solidFill>
            <a:srgbClr val="0070C0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000" smtClean="0">
                <a:solidFill>
                  <a:schemeClr val="bg1"/>
                </a:solidFill>
                <a:ea typeface="+mj-ea"/>
              </a:rPr>
              <a:t>Thing</a:t>
            </a:r>
          </a:p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ea typeface="+mj-ea"/>
              </a:rPr>
              <a:t>Description</a:t>
            </a:r>
          </a:p>
        </p:txBody>
      </p:sp>
      <p:sp>
        <p:nvSpPr>
          <p:cNvPr id="17" name="角丸四角形 22"/>
          <p:cNvSpPr/>
          <p:nvPr/>
        </p:nvSpPr>
        <p:spPr bwMode="auto">
          <a:xfrm>
            <a:off x="6228184" y="3212976"/>
            <a:ext cx="1905980" cy="707934"/>
          </a:xfrm>
          <a:prstGeom prst="roundRect">
            <a:avLst/>
          </a:prstGeom>
          <a:solidFill>
            <a:srgbClr val="0070C0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 smtClean="0">
                <a:solidFill>
                  <a:schemeClr val="bg1"/>
                </a:solidFill>
              </a:rPr>
              <a:t>Interaction</a:t>
            </a:r>
            <a:br>
              <a:rPr kumimoji="1" lang="en-US" altLang="ja-JP" sz="2000" dirty="0" smtClean="0">
                <a:solidFill>
                  <a:schemeClr val="bg1"/>
                </a:solidFill>
              </a:rPr>
            </a:br>
            <a:r>
              <a:rPr kumimoji="1" lang="en-US" altLang="ja-JP" sz="2000" dirty="0" smtClean="0">
                <a:solidFill>
                  <a:schemeClr val="bg1"/>
                </a:solidFill>
              </a:rPr>
              <a:t>Resources</a:t>
            </a:r>
          </a:p>
        </p:txBody>
      </p:sp>
      <p:sp>
        <p:nvSpPr>
          <p:cNvPr id="25" name="角丸四角形 22"/>
          <p:cNvSpPr/>
          <p:nvPr/>
        </p:nvSpPr>
        <p:spPr bwMode="auto">
          <a:xfrm>
            <a:off x="1043608" y="3212976"/>
            <a:ext cx="1905980" cy="707934"/>
          </a:xfrm>
          <a:prstGeom prst="roundRect">
            <a:avLst/>
          </a:prstGeom>
          <a:solidFill>
            <a:srgbClr val="0070C0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endParaRPr kumimoji="1" lang="en-US" altLang="ja-JP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+mj-ea"/>
            </a:endParaRPr>
          </a:p>
        </p:txBody>
      </p:sp>
      <p:cxnSp>
        <p:nvCxnSpPr>
          <p:cNvPr id="27" name="Gerade Verbindung mit Pfeil 26"/>
          <p:cNvCxnSpPr>
            <a:stCxn id="17" idx="1"/>
            <a:endCxn id="14" idx="4"/>
          </p:cNvCxnSpPr>
          <p:nvPr/>
        </p:nvCxnSpPr>
        <p:spPr>
          <a:xfrm flipH="1" flipV="1">
            <a:off x="5796136" y="3563859"/>
            <a:ext cx="432048" cy="308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stCxn id="35" idx="1"/>
          </p:cNvCxnSpPr>
          <p:nvPr/>
        </p:nvCxnSpPr>
        <p:spPr>
          <a:xfrm flipH="1" flipV="1">
            <a:off x="5796136" y="3789040"/>
            <a:ext cx="432048" cy="49798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 flipH="1">
            <a:off x="5796136" y="3000036"/>
            <a:ext cx="432048" cy="35695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角丸四角形 22"/>
          <p:cNvSpPr/>
          <p:nvPr/>
        </p:nvSpPr>
        <p:spPr bwMode="auto">
          <a:xfrm>
            <a:off x="1034607" y="4653136"/>
            <a:ext cx="1905980" cy="707934"/>
          </a:xfrm>
          <a:custGeom>
            <a:avLst/>
            <a:gdLst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1905980 w 1905980"/>
              <a:gd name="connsiteY3" fmla="*/ 0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707934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613343 w 1905980"/>
              <a:gd name="connsiteY4" fmla="*/ 6942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984693 w 1905980"/>
              <a:gd name="connsiteY4" fmla="*/ 6942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232343 w 1905980"/>
              <a:gd name="connsiteY5" fmla="*/ 64092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513057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737193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737193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5980" h="707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25025" y="0"/>
                </a:lnTo>
                <a:lnTo>
                  <a:pt x="225025" y="360040"/>
                </a:lnTo>
                <a:lnTo>
                  <a:pt x="1665185" y="360040"/>
                </a:lnTo>
                <a:lnTo>
                  <a:pt x="1665185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0" rIns="91440" bIns="1800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Client Role</a:t>
            </a:r>
          </a:p>
        </p:txBody>
      </p:sp>
      <p:sp>
        <p:nvSpPr>
          <p:cNvPr id="37" name="角丸四角形 22"/>
          <p:cNvSpPr/>
          <p:nvPr/>
        </p:nvSpPr>
        <p:spPr bwMode="auto">
          <a:xfrm>
            <a:off x="6228184" y="4653136"/>
            <a:ext cx="1905980" cy="707934"/>
          </a:xfrm>
          <a:custGeom>
            <a:avLst/>
            <a:gdLst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1905980 w 1905980"/>
              <a:gd name="connsiteY3" fmla="*/ 0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707934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613343 w 1905980"/>
              <a:gd name="connsiteY4" fmla="*/ 6942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984693 w 1905980"/>
              <a:gd name="connsiteY4" fmla="*/ 6942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232343 w 1905980"/>
              <a:gd name="connsiteY5" fmla="*/ 64092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513057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737193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737193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5980" h="707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25025" y="0"/>
                </a:lnTo>
                <a:lnTo>
                  <a:pt x="225025" y="360040"/>
                </a:lnTo>
                <a:lnTo>
                  <a:pt x="1665185" y="360040"/>
                </a:lnTo>
                <a:lnTo>
                  <a:pt x="1665185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0" rIns="91440" bIns="1800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Server Role</a:t>
            </a:r>
          </a:p>
        </p:txBody>
      </p:sp>
      <p:sp>
        <p:nvSpPr>
          <p:cNvPr id="38" name="Rechteck 37"/>
          <p:cNvSpPr/>
          <p:nvPr/>
        </p:nvSpPr>
        <p:spPr>
          <a:xfrm>
            <a:off x="1259632" y="4653136"/>
            <a:ext cx="1440160" cy="360040"/>
          </a:xfrm>
          <a:prstGeom prst="rect">
            <a:avLst/>
          </a:prstGeom>
          <a:solidFill>
            <a:srgbClr val="92D050"/>
          </a:solidFill>
          <a:ln w="28575">
            <a:solidFill>
              <a:srgbClr val="996600"/>
            </a:solidFill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7164287" y="4653136"/>
            <a:ext cx="729605" cy="360040"/>
          </a:xfrm>
          <a:prstGeom prst="rect">
            <a:avLst/>
          </a:prstGeom>
          <a:solidFill>
            <a:srgbClr val="92D050"/>
          </a:solidFill>
          <a:ln w="28575">
            <a:solidFill>
              <a:srgbClr val="996600"/>
            </a:solidFill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HTTP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6453733" y="4653136"/>
            <a:ext cx="710555" cy="360040"/>
          </a:xfrm>
          <a:prstGeom prst="rect">
            <a:avLst/>
          </a:prstGeom>
          <a:solidFill>
            <a:srgbClr val="92D050"/>
          </a:solidFill>
          <a:ln w="28575">
            <a:solidFill>
              <a:srgbClr val="996600"/>
            </a:solidFill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CoAP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 Description (TD)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Consuming Things learn WoT Interface from TD</a:t>
            </a:r>
          </a:p>
        </p:txBody>
      </p:sp>
      <p:sp>
        <p:nvSpPr>
          <p:cNvPr id="19" name="角丸四角形 6"/>
          <p:cNvSpPr/>
          <p:nvPr/>
        </p:nvSpPr>
        <p:spPr bwMode="auto">
          <a:xfrm>
            <a:off x="899592" y="2708920"/>
            <a:ext cx="2160240" cy="2304257"/>
          </a:xfrm>
          <a:prstGeom prst="roundRect">
            <a:avLst>
              <a:gd name="adj" fmla="val 6113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+mj-ea"/>
              </a:rPr>
              <a:t>WoT Servient</a:t>
            </a:r>
          </a:p>
        </p:txBody>
      </p:sp>
      <p:cxnSp>
        <p:nvCxnSpPr>
          <p:cNvPr id="28" name="Gerade Verbindung 27"/>
          <p:cNvCxnSpPr/>
          <p:nvPr/>
        </p:nvCxnSpPr>
        <p:spPr>
          <a:xfrm>
            <a:off x="467544" y="6021288"/>
            <a:ext cx="820891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flipH="1" flipV="1">
            <a:off x="1975520" y="5409681"/>
            <a:ext cx="8384" cy="5844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H="1" flipV="1">
            <a:off x="7160096" y="5409681"/>
            <a:ext cx="8384" cy="5844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角丸四角形 6"/>
          <p:cNvSpPr/>
          <p:nvPr/>
        </p:nvSpPr>
        <p:spPr bwMode="auto">
          <a:xfrm>
            <a:off x="6084168" y="2708920"/>
            <a:ext cx="2160240" cy="2304257"/>
          </a:xfrm>
          <a:prstGeom prst="roundRect">
            <a:avLst>
              <a:gd name="adj" fmla="val 6113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+mj-ea"/>
              </a:rPr>
              <a:t>WoT Servient</a:t>
            </a:r>
          </a:p>
        </p:txBody>
      </p:sp>
      <p:sp>
        <p:nvSpPr>
          <p:cNvPr id="34" name="角丸四角形 22"/>
          <p:cNvSpPr/>
          <p:nvPr/>
        </p:nvSpPr>
        <p:spPr bwMode="auto">
          <a:xfrm>
            <a:off x="1043608" y="3933056"/>
            <a:ext cx="1905980" cy="70793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 smtClean="0">
                <a:solidFill>
                  <a:schemeClr val="tx1"/>
                </a:solidFill>
              </a:rPr>
              <a:t>Protocol </a:t>
            </a:r>
            <a:br>
              <a:rPr kumimoji="1" lang="en-US" altLang="ja-JP" sz="2000" dirty="0" smtClean="0">
                <a:solidFill>
                  <a:schemeClr val="tx1"/>
                </a:solidFill>
              </a:rPr>
            </a:br>
            <a:r>
              <a:rPr kumimoji="1" lang="en-US" altLang="ja-JP" sz="2000" dirty="0" smtClean="0">
                <a:solidFill>
                  <a:schemeClr val="tx1"/>
                </a:solidFill>
              </a:rPr>
              <a:t>Bindings</a:t>
            </a:r>
          </a:p>
        </p:txBody>
      </p:sp>
      <p:sp>
        <p:nvSpPr>
          <p:cNvPr id="35" name="角丸四角形 22"/>
          <p:cNvSpPr/>
          <p:nvPr/>
        </p:nvSpPr>
        <p:spPr bwMode="auto">
          <a:xfrm>
            <a:off x="6228184" y="3933056"/>
            <a:ext cx="1905980" cy="707934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 smtClean="0"/>
              <a:t>Protocol </a:t>
            </a:r>
            <a:br>
              <a:rPr kumimoji="1" lang="en-US" altLang="ja-JP" sz="2000" dirty="0" smtClean="0"/>
            </a:br>
            <a:r>
              <a:rPr kumimoji="1" lang="en-US" altLang="ja-JP" sz="2000" dirty="0" smtClean="0"/>
              <a:t>Bindings</a:t>
            </a:r>
          </a:p>
        </p:txBody>
      </p:sp>
      <p:sp>
        <p:nvSpPr>
          <p:cNvPr id="14" name="円柱 78"/>
          <p:cNvSpPr/>
          <p:nvPr/>
        </p:nvSpPr>
        <p:spPr bwMode="gray">
          <a:xfrm>
            <a:off x="4520631" y="3077804"/>
            <a:ext cx="1275505" cy="972109"/>
          </a:xfrm>
          <a:prstGeom prst="can">
            <a:avLst/>
          </a:prstGeom>
          <a:solidFill>
            <a:srgbClr val="0070C0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000" smtClean="0">
                <a:solidFill>
                  <a:schemeClr val="bg1"/>
                </a:solidFill>
                <a:ea typeface="+mj-ea"/>
              </a:rPr>
              <a:t>Thing</a:t>
            </a:r>
          </a:p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ea typeface="+mj-ea"/>
              </a:rPr>
              <a:t>Description</a:t>
            </a:r>
          </a:p>
        </p:txBody>
      </p:sp>
      <p:sp>
        <p:nvSpPr>
          <p:cNvPr id="17" name="角丸四角形 22"/>
          <p:cNvSpPr/>
          <p:nvPr/>
        </p:nvSpPr>
        <p:spPr bwMode="auto">
          <a:xfrm>
            <a:off x="6228184" y="3212976"/>
            <a:ext cx="1905980" cy="707934"/>
          </a:xfrm>
          <a:prstGeom prst="roundRect">
            <a:avLst/>
          </a:prstGeom>
          <a:solidFill>
            <a:srgbClr val="0070C0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 smtClean="0">
                <a:solidFill>
                  <a:schemeClr val="bg1"/>
                </a:solidFill>
              </a:rPr>
              <a:t>Interaction</a:t>
            </a:r>
            <a:br>
              <a:rPr kumimoji="1" lang="en-US" altLang="ja-JP" sz="2000" dirty="0" smtClean="0">
                <a:solidFill>
                  <a:schemeClr val="bg1"/>
                </a:solidFill>
              </a:rPr>
            </a:br>
            <a:r>
              <a:rPr kumimoji="1" lang="en-US" altLang="ja-JP" sz="2000" dirty="0" smtClean="0">
                <a:solidFill>
                  <a:schemeClr val="bg1"/>
                </a:solidFill>
              </a:rPr>
              <a:t>Resources</a:t>
            </a:r>
            <a:endParaRPr kumimoji="1" lang="en-US" altLang="ja-JP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+mj-ea"/>
            </a:endParaRPr>
          </a:p>
        </p:txBody>
      </p:sp>
      <p:sp>
        <p:nvSpPr>
          <p:cNvPr id="25" name="角丸四角形 22"/>
          <p:cNvSpPr/>
          <p:nvPr/>
        </p:nvSpPr>
        <p:spPr bwMode="auto">
          <a:xfrm>
            <a:off x="1043608" y="3212976"/>
            <a:ext cx="1905980" cy="707934"/>
          </a:xfrm>
          <a:prstGeom prst="roundRect">
            <a:avLst/>
          </a:prstGeom>
          <a:solidFill>
            <a:srgbClr val="0070C0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 smtClean="0">
                <a:solidFill>
                  <a:schemeClr val="bg1"/>
                </a:solidFill>
              </a:rPr>
              <a:t>Metadata,</a:t>
            </a:r>
            <a:br>
              <a:rPr kumimoji="1" lang="en-US" altLang="ja-JP" sz="2000" dirty="0" smtClean="0">
                <a:solidFill>
                  <a:schemeClr val="bg1"/>
                </a:solidFill>
              </a:rPr>
            </a:br>
            <a:r>
              <a:rPr kumimoji="1" lang="en-US" altLang="ja-JP" sz="2000" dirty="0" smtClean="0">
                <a:solidFill>
                  <a:schemeClr val="bg1"/>
                </a:solidFill>
              </a:rPr>
              <a:t>Web Links</a:t>
            </a:r>
          </a:p>
        </p:txBody>
      </p:sp>
      <p:cxnSp>
        <p:nvCxnSpPr>
          <p:cNvPr id="27" name="Gerade Verbindung mit Pfeil 26"/>
          <p:cNvCxnSpPr>
            <a:stCxn id="17" idx="1"/>
            <a:endCxn id="14" idx="4"/>
          </p:cNvCxnSpPr>
          <p:nvPr/>
        </p:nvCxnSpPr>
        <p:spPr>
          <a:xfrm flipH="1" flipV="1">
            <a:off x="5796136" y="3563859"/>
            <a:ext cx="432048" cy="308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stCxn id="35" idx="1"/>
          </p:cNvCxnSpPr>
          <p:nvPr/>
        </p:nvCxnSpPr>
        <p:spPr>
          <a:xfrm flipH="1" flipV="1">
            <a:off x="5796136" y="3789040"/>
            <a:ext cx="432048" cy="49798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 flipH="1">
            <a:off x="5796136" y="3000036"/>
            <a:ext cx="432048" cy="35695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stCxn id="14" idx="2"/>
            <a:endCxn id="25" idx="3"/>
          </p:cNvCxnSpPr>
          <p:nvPr/>
        </p:nvCxnSpPr>
        <p:spPr>
          <a:xfrm flipH="1">
            <a:off x="2949588" y="3563859"/>
            <a:ext cx="1571043" cy="308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角丸四角形 22"/>
          <p:cNvSpPr/>
          <p:nvPr/>
        </p:nvSpPr>
        <p:spPr bwMode="auto">
          <a:xfrm>
            <a:off x="1034607" y="4653136"/>
            <a:ext cx="1905980" cy="707934"/>
          </a:xfrm>
          <a:custGeom>
            <a:avLst/>
            <a:gdLst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1905980 w 1905980"/>
              <a:gd name="connsiteY3" fmla="*/ 0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707934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613343 w 1905980"/>
              <a:gd name="connsiteY4" fmla="*/ 6942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984693 w 1905980"/>
              <a:gd name="connsiteY4" fmla="*/ 6942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232343 w 1905980"/>
              <a:gd name="connsiteY5" fmla="*/ 64092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513057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737193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737193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5980" h="707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25025" y="0"/>
                </a:lnTo>
                <a:lnTo>
                  <a:pt x="225025" y="360040"/>
                </a:lnTo>
                <a:lnTo>
                  <a:pt x="1665185" y="360040"/>
                </a:lnTo>
                <a:lnTo>
                  <a:pt x="1665185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0" rIns="91440" bIns="1800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Client Role</a:t>
            </a:r>
          </a:p>
        </p:txBody>
      </p:sp>
      <p:sp>
        <p:nvSpPr>
          <p:cNvPr id="24" name="角丸四角形 22"/>
          <p:cNvSpPr/>
          <p:nvPr/>
        </p:nvSpPr>
        <p:spPr bwMode="auto">
          <a:xfrm>
            <a:off x="6228184" y="4653136"/>
            <a:ext cx="1905980" cy="707934"/>
          </a:xfrm>
          <a:custGeom>
            <a:avLst/>
            <a:gdLst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1905980 w 1905980"/>
              <a:gd name="connsiteY3" fmla="*/ 0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707934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613343 w 1905980"/>
              <a:gd name="connsiteY4" fmla="*/ 6942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984693 w 1905980"/>
              <a:gd name="connsiteY4" fmla="*/ 6942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232343 w 1905980"/>
              <a:gd name="connsiteY5" fmla="*/ 64092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513057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737193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737193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5980" h="707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25025" y="0"/>
                </a:lnTo>
                <a:lnTo>
                  <a:pt x="225025" y="360040"/>
                </a:lnTo>
                <a:lnTo>
                  <a:pt x="1665185" y="360040"/>
                </a:lnTo>
                <a:lnTo>
                  <a:pt x="1665185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0" rIns="91440" bIns="1800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Server Role</a:t>
            </a:r>
          </a:p>
        </p:txBody>
      </p:sp>
      <p:sp>
        <p:nvSpPr>
          <p:cNvPr id="26" name="Rechteck 25"/>
          <p:cNvSpPr/>
          <p:nvPr/>
        </p:nvSpPr>
        <p:spPr>
          <a:xfrm>
            <a:off x="1259632" y="4653136"/>
            <a:ext cx="1440160" cy="360040"/>
          </a:xfrm>
          <a:prstGeom prst="rect">
            <a:avLst/>
          </a:prstGeom>
          <a:solidFill>
            <a:srgbClr val="92D050"/>
          </a:solidFill>
          <a:ln w="28575">
            <a:solidFill>
              <a:srgbClr val="996600"/>
            </a:solidFill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HTTP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7164287" y="4653136"/>
            <a:ext cx="729605" cy="360040"/>
          </a:xfrm>
          <a:prstGeom prst="rect">
            <a:avLst/>
          </a:prstGeom>
          <a:solidFill>
            <a:srgbClr val="92D050"/>
          </a:solidFill>
          <a:ln w="28575">
            <a:solidFill>
              <a:srgbClr val="996600"/>
            </a:solidFill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HTTP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6453733" y="4653136"/>
            <a:ext cx="710555" cy="360040"/>
          </a:xfrm>
          <a:prstGeom prst="rect">
            <a:avLst/>
          </a:prstGeom>
          <a:solidFill>
            <a:srgbClr val="92D050"/>
          </a:solidFill>
          <a:ln w="28575">
            <a:solidFill>
              <a:srgbClr val="996600"/>
            </a:solidFill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CoAP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 Description (TD)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Thing-to-thing </a:t>
            </a:r>
            <a:r>
              <a:rPr lang="en-US" dirty="0" smtClean="0"/>
              <a:t>communication</a:t>
            </a:r>
          </a:p>
        </p:txBody>
      </p:sp>
      <p:sp>
        <p:nvSpPr>
          <p:cNvPr id="19" name="角丸四角形 6"/>
          <p:cNvSpPr/>
          <p:nvPr/>
        </p:nvSpPr>
        <p:spPr bwMode="auto">
          <a:xfrm>
            <a:off x="899592" y="2708920"/>
            <a:ext cx="2160240" cy="2304257"/>
          </a:xfrm>
          <a:prstGeom prst="roundRect">
            <a:avLst>
              <a:gd name="adj" fmla="val 6113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+mj-ea"/>
              </a:rPr>
              <a:t>WoT Servient</a:t>
            </a:r>
          </a:p>
        </p:txBody>
      </p:sp>
      <p:cxnSp>
        <p:nvCxnSpPr>
          <p:cNvPr id="28" name="Gerade Verbindung 27"/>
          <p:cNvCxnSpPr/>
          <p:nvPr/>
        </p:nvCxnSpPr>
        <p:spPr>
          <a:xfrm>
            <a:off x="467544" y="6021288"/>
            <a:ext cx="820891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flipH="1" flipV="1">
            <a:off x="1975520" y="5409681"/>
            <a:ext cx="8384" cy="5844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H="1" flipV="1">
            <a:off x="7160096" y="5409681"/>
            <a:ext cx="8384" cy="5844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角丸四角形 6"/>
          <p:cNvSpPr/>
          <p:nvPr/>
        </p:nvSpPr>
        <p:spPr bwMode="auto">
          <a:xfrm>
            <a:off x="6084168" y="2708920"/>
            <a:ext cx="2160240" cy="2304257"/>
          </a:xfrm>
          <a:prstGeom prst="roundRect">
            <a:avLst>
              <a:gd name="adj" fmla="val 6113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+mj-ea"/>
              </a:rPr>
              <a:t>WoT Servient</a:t>
            </a:r>
          </a:p>
        </p:txBody>
      </p:sp>
      <p:sp>
        <p:nvSpPr>
          <p:cNvPr id="34" name="角丸四角形 22"/>
          <p:cNvSpPr/>
          <p:nvPr/>
        </p:nvSpPr>
        <p:spPr bwMode="auto">
          <a:xfrm>
            <a:off x="1043608" y="3933056"/>
            <a:ext cx="1905980" cy="70793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 smtClean="0">
                <a:solidFill>
                  <a:schemeClr val="tx1"/>
                </a:solidFill>
              </a:rPr>
              <a:t>Protocol </a:t>
            </a:r>
            <a:br>
              <a:rPr kumimoji="1" lang="en-US" altLang="ja-JP" sz="2000" dirty="0" smtClean="0">
                <a:solidFill>
                  <a:schemeClr val="tx1"/>
                </a:solidFill>
              </a:rPr>
            </a:br>
            <a:r>
              <a:rPr kumimoji="1" lang="en-US" altLang="ja-JP" sz="2000" dirty="0" smtClean="0">
                <a:solidFill>
                  <a:schemeClr val="tx1"/>
                </a:solidFill>
              </a:rPr>
              <a:t>Bindings</a:t>
            </a:r>
          </a:p>
        </p:txBody>
      </p:sp>
      <p:sp>
        <p:nvSpPr>
          <p:cNvPr id="35" name="角丸四角形 22"/>
          <p:cNvSpPr/>
          <p:nvPr/>
        </p:nvSpPr>
        <p:spPr bwMode="auto">
          <a:xfrm>
            <a:off x="6228184" y="3933056"/>
            <a:ext cx="1905980" cy="707934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 smtClean="0"/>
              <a:t>Protocol </a:t>
            </a:r>
            <a:br>
              <a:rPr kumimoji="1" lang="en-US" altLang="ja-JP" sz="2000" dirty="0" smtClean="0"/>
            </a:br>
            <a:r>
              <a:rPr kumimoji="1" lang="en-US" altLang="ja-JP" sz="2000" dirty="0" smtClean="0"/>
              <a:t>Bindings</a:t>
            </a:r>
          </a:p>
        </p:txBody>
      </p:sp>
      <p:sp>
        <p:nvSpPr>
          <p:cNvPr id="14" name="円柱 78"/>
          <p:cNvSpPr/>
          <p:nvPr/>
        </p:nvSpPr>
        <p:spPr bwMode="gray">
          <a:xfrm>
            <a:off x="4520631" y="3077804"/>
            <a:ext cx="1275505" cy="972109"/>
          </a:xfrm>
          <a:prstGeom prst="can">
            <a:avLst/>
          </a:prstGeom>
          <a:solidFill>
            <a:srgbClr val="0070C0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000" smtClean="0">
                <a:solidFill>
                  <a:schemeClr val="bg1"/>
                </a:solidFill>
                <a:ea typeface="+mj-ea"/>
              </a:rPr>
              <a:t>Thing</a:t>
            </a:r>
          </a:p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ea typeface="+mj-ea"/>
              </a:rPr>
              <a:t>Description</a:t>
            </a:r>
          </a:p>
        </p:txBody>
      </p:sp>
      <p:sp>
        <p:nvSpPr>
          <p:cNvPr id="17" name="角丸四角形 22"/>
          <p:cNvSpPr/>
          <p:nvPr/>
        </p:nvSpPr>
        <p:spPr bwMode="auto">
          <a:xfrm>
            <a:off x="6228184" y="3212976"/>
            <a:ext cx="1905980" cy="707934"/>
          </a:xfrm>
          <a:prstGeom prst="roundRect">
            <a:avLst/>
          </a:prstGeom>
          <a:solidFill>
            <a:srgbClr val="0070C0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 smtClean="0">
                <a:solidFill>
                  <a:schemeClr val="bg1"/>
                </a:solidFill>
              </a:rPr>
              <a:t>Interaction</a:t>
            </a:r>
            <a:br>
              <a:rPr kumimoji="1" lang="en-US" altLang="ja-JP" sz="2000" dirty="0" smtClean="0">
                <a:solidFill>
                  <a:schemeClr val="bg1"/>
                </a:solidFill>
              </a:rPr>
            </a:br>
            <a:r>
              <a:rPr kumimoji="1" lang="en-US" altLang="ja-JP" sz="2000" dirty="0" smtClean="0">
                <a:solidFill>
                  <a:schemeClr val="bg1"/>
                </a:solidFill>
              </a:rPr>
              <a:t>Resources</a:t>
            </a:r>
          </a:p>
        </p:txBody>
      </p:sp>
      <p:sp>
        <p:nvSpPr>
          <p:cNvPr id="25" name="角丸四角形 22"/>
          <p:cNvSpPr/>
          <p:nvPr/>
        </p:nvSpPr>
        <p:spPr bwMode="auto">
          <a:xfrm>
            <a:off x="1043608" y="3212976"/>
            <a:ext cx="1905980" cy="707934"/>
          </a:xfrm>
          <a:prstGeom prst="roundRect">
            <a:avLst/>
          </a:prstGeom>
          <a:solidFill>
            <a:srgbClr val="0070C0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 smtClean="0">
                <a:solidFill>
                  <a:schemeClr val="bg1"/>
                </a:solidFill>
              </a:rPr>
              <a:t>Metadata,</a:t>
            </a:r>
            <a:br>
              <a:rPr kumimoji="1" lang="en-US" altLang="ja-JP" sz="2000" dirty="0" smtClean="0">
                <a:solidFill>
                  <a:schemeClr val="bg1"/>
                </a:solidFill>
              </a:rPr>
            </a:br>
            <a:r>
              <a:rPr kumimoji="1" lang="en-US" altLang="ja-JP" sz="2000" dirty="0" smtClean="0">
                <a:solidFill>
                  <a:schemeClr val="bg1"/>
                </a:solidFill>
              </a:rPr>
              <a:t>Web Links</a:t>
            </a:r>
          </a:p>
        </p:txBody>
      </p:sp>
      <p:cxnSp>
        <p:nvCxnSpPr>
          <p:cNvPr id="27" name="Gerade Verbindung mit Pfeil 26"/>
          <p:cNvCxnSpPr>
            <a:stCxn id="17" idx="1"/>
            <a:endCxn id="14" idx="4"/>
          </p:cNvCxnSpPr>
          <p:nvPr/>
        </p:nvCxnSpPr>
        <p:spPr>
          <a:xfrm flipH="1" flipV="1">
            <a:off x="5796136" y="3563859"/>
            <a:ext cx="432048" cy="308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stCxn id="35" idx="1"/>
          </p:cNvCxnSpPr>
          <p:nvPr/>
        </p:nvCxnSpPr>
        <p:spPr>
          <a:xfrm flipH="1" flipV="1">
            <a:off x="5796136" y="3789040"/>
            <a:ext cx="432048" cy="49798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 flipH="1">
            <a:off x="5796136" y="3000036"/>
            <a:ext cx="432048" cy="35695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stCxn id="14" idx="2"/>
            <a:endCxn id="25" idx="3"/>
          </p:cNvCxnSpPr>
          <p:nvPr/>
        </p:nvCxnSpPr>
        <p:spPr>
          <a:xfrm flipH="1">
            <a:off x="2949588" y="3563859"/>
            <a:ext cx="1571043" cy="308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winkelte Verbindung 21"/>
          <p:cNvCxnSpPr/>
          <p:nvPr/>
        </p:nvCxnSpPr>
        <p:spPr>
          <a:xfrm rot="16200000" flipH="1">
            <a:off x="4565650" y="2766429"/>
            <a:ext cx="12700" cy="5184576"/>
          </a:xfrm>
          <a:prstGeom prst="bentConnector3">
            <a:avLst>
              <a:gd name="adj1" fmla="val 5364356"/>
            </a:avLst>
          </a:prstGeom>
          <a:ln w="76200">
            <a:solidFill>
              <a:schemeClr val="accent6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角丸四角形 22"/>
          <p:cNvSpPr/>
          <p:nvPr/>
        </p:nvSpPr>
        <p:spPr bwMode="auto">
          <a:xfrm>
            <a:off x="1034607" y="4653136"/>
            <a:ext cx="1905980" cy="707934"/>
          </a:xfrm>
          <a:custGeom>
            <a:avLst/>
            <a:gdLst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1905980 w 1905980"/>
              <a:gd name="connsiteY3" fmla="*/ 0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707934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613343 w 1905980"/>
              <a:gd name="connsiteY4" fmla="*/ 6942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984693 w 1905980"/>
              <a:gd name="connsiteY4" fmla="*/ 6942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232343 w 1905980"/>
              <a:gd name="connsiteY5" fmla="*/ 64092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513057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737193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737193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5980" h="707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25025" y="0"/>
                </a:lnTo>
                <a:lnTo>
                  <a:pt x="225025" y="360040"/>
                </a:lnTo>
                <a:lnTo>
                  <a:pt x="1665185" y="360040"/>
                </a:lnTo>
                <a:lnTo>
                  <a:pt x="1665185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0" rIns="91440" bIns="1800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Client Role</a:t>
            </a:r>
          </a:p>
        </p:txBody>
      </p:sp>
      <p:sp>
        <p:nvSpPr>
          <p:cNvPr id="24" name="角丸四角形 22"/>
          <p:cNvSpPr/>
          <p:nvPr/>
        </p:nvSpPr>
        <p:spPr bwMode="auto">
          <a:xfrm>
            <a:off x="6228184" y="4653136"/>
            <a:ext cx="1905980" cy="707934"/>
          </a:xfrm>
          <a:custGeom>
            <a:avLst/>
            <a:gdLst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1905980 w 1905980"/>
              <a:gd name="connsiteY3" fmla="*/ 0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707934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613343 w 1905980"/>
              <a:gd name="connsiteY4" fmla="*/ 6942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984693 w 1905980"/>
              <a:gd name="connsiteY4" fmla="*/ 6942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232343 w 1905980"/>
              <a:gd name="connsiteY5" fmla="*/ 64092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513057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737193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737193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5980" h="707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25025" y="0"/>
                </a:lnTo>
                <a:lnTo>
                  <a:pt x="225025" y="360040"/>
                </a:lnTo>
                <a:lnTo>
                  <a:pt x="1665185" y="360040"/>
                </a:lnTo>
                <a:lnTo>
                  <a:pt x="1665185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0" rIns="91440" bIns="1800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Server Role</a:t>
            </a:r>
          </a:p>
        </p:txBody>
      </p:sp>
      <p:sp>
        <p:nvSpPr>
          <p:cNvPr id="26" name="Rechteck 25"/>
          <p:cNvSpPr/>
          <p:nvPr/>
        </p:nvSpPr>
        <p:spPr>
          <a:xfrm>
            <a:off x="1259632" y="4653136"/>
            <a:ext cx="1440160" cy="360040"/>
          </a:xfrm>
          <a:prstGeom prst="rect">
            <a:avLst/>
          </a:prstGeom>
          <a:solidFill>
            <a:srgbClr val="92D050"/>
          </a:solidFill>
          <a:ln w="28575">
            <a:solidFill>
              <a:srgbClr val="996600"/>
            </a:solidFill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HTTP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7164287" y="4653136"/>
            <a:ext cx="729605" cy="360040"/>
          </a:xfrm>
          <a:prstGeom prst="rect">
            <a:avLst/>
          </a:prstGeom>
          <a:solidFill>
            <a:srgbClr val="92D050"/>
          </a:solidFill>
          <a:ln w="28575">
            <a:solidFill>
              <a:srgbClr val="996600"/>
            </a:solidFill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HTTP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6453733" y="4653136"/>
            <a:ext cx="710555" cy="360040"/>
          </a:xfrm>
          <a:prstGeom prst="rect">
            <a:avLst/>
          </a:prstGeom>
          <a:solidFill>
            <a:srgbClr val="92D050"/>
          </a:solidFill>
          <a:ln w="28575">
            <a:solidFill>
              <a:srgbClr val="996600"/>
            </a:solidFill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CoAP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Thing Description (TD)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61047"/>
          </a:xfrm>
        </p:spPr>
        <p:txBody>
          <a:bodyPr>
            <a:normAutofit/>
          </a:bodyPr>
          <a:lstStyle/>
          <a:p>
            <a:r>
              <a:rPr lang="en-US" dirty="0" smtClean="0"/>
              <a:t>Default serialization is JSON-LD</a:t>
            </a:r>
          </a:p>
          <a:p>
            <a:pPr lvl="1"/>
            <a:r>
              <a:rPr lang="en-US" dirty="0" smtClean="0"/>
              <a:t>based on well established JSON format</a:t>
            </a:r>
          </a:p>
          <a:p>
            <a:pPr lvl="1"/>
            <a:r>
              <a:rPr lang="en-US" dirty="0" smtClean="0"/>
              <a:t>different implementations and tools available</a:t>
            </a:r>
          </a:p>
          <a:p>
            <a:pPr lvl="1"/>
            <a:r>
              <a:rPr lang="en-US" dirty="0" smtClean="0"/>
              <a:t>@context defines vocabularies</a:t>
            </a:r>
          </a:p>
          <a:p>
            <a:pPr lvl="1"/>
            <a:r>
              <a:rPr lang="en-US" dirty="0" smtClean="0"/>
              <a:t>See TD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 Example</a:t>
            </a:r>
            <a:endParaRPr lang="en-US" dirty="0"/>
          </a:p>
        </p:txBody>
      </p:sp>
      <p:sp>
        <p:nvSpPr>
          <p:cNvPr id="5" name="Rectangle 3"/>
          <p:cNvSpPr/>
          <p:nvPr/>
        </p:nvSpPr>
        <p:spPr>
          <a:xfrm>
            <a:off x="467544" y="1556792"/>
            <a:ext cx="8208912" cy="146193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"@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context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[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"http://w3c.github.io/</a:t>
            </a:r>
            <a:r>
              <a:rPr lang="de-CH" sz="16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wot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/w3c-wot-td-context.jsonld"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{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actuator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"http://example.org/</a:t>
            </a:r>
            <a:r>
              <a:rPr lang="de-CH" sz="16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actuator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#"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}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de-CH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],</a:t>
            </a:r>
          </a:p>
          <a:p>
            <a:endParaRPr lang="de-CH" sz="16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"@type"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"Thing"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name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MyLEDThing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endParaRPr lang="de-CH" sz="1600" dirty="0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de-CH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uris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[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coap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://myled.example.com:5683/"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"http://mything.example.com:8080/</a:t>
            </a:r>
            <a:r>
              <a:rPr lang="de-CH" sz="16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myled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/"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],</a:t>
            </a:r>
          </a:p>
          <a:p>
            <a:endParaRPr lang="de-CH" sz="1600" dirty="0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de-CH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encodings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de-CH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de-CH" sz="16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JSON</a:t>
            </a:r>
            <a:r>
              <a:rPr lang="de-CH" sz="16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de-CH" sz="16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EXI"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],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security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{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cat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token:jwt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alg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"HS256"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as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"https://authority-issuing.example.org"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},</a:t>
            </a:r>
          </a:p>
          <a:p>
            <a:endParaRPr lang="de-CH" sz="1600" dirty="0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de-CH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properties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[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{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"@type"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actuator:onOffStatus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name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status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valueType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{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"type"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boolean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},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writable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de-CH" sz="16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true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hrefs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[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pwr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status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]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}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],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actions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[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{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"@type"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actuator:fadeIn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name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fadeIn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inputData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{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valueType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{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"type"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"integer"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},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actuator:unit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actuator:ms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},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hrefs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de-CH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 </a:t>
            </a:r>
            <a:r>
              <a:rPr lang="de-CH" sz="16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in"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led</a:t>
            </a:r>
            <a:r>
              <a:rPr lang="de-CH" sz="16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/in"</a:t>
            </a:r>
            <a:r>
              <a:rPr lang="de-CH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]</a:t>
            </a:r>
            <a:endParaRPr lang="de-CH" sz="16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},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{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"@type"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actuator:fadeOut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name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fadeOut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inputData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{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valueType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{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"type"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"integer"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},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actuator:unit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actuator:ms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},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hrefs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de-CH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 </a:t>
            </a:r>
            <a:r>
              <a:rPr lang="de-CH" sz="16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out"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led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/out"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]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}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],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events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[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{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"@type"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actuator:alert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name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criticalCondition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valueType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{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"type"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},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hrefs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[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ev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"alert"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]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}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]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de-CH" sz="1600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 -0.98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 -0.7363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/>
        </p:nvSpPr>
        <p:spPr>
          <a:xfrm>
            <a:off x="467544" y="-5139952"/>
            <a:ext cx="8208912" cy="146193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"@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context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[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"http://w3c.github.io/</a:t>
            </a:r>
            <a:r>
              <a:rPr lang="de-CH" sz="16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wot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/w3c-wot-td-context.jsonld"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{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actuator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"http://example.org/</a:t>
            </a:r>
            <a:r>
              <a:rPr lang="de-CH" sz="16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actuator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#"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}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de-CH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],</a:t>
            </a:r>
          </a:p>
          <a:p>
            <a:endParaRPr lang="de-CH" sz="16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"@type"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"Thing"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name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MyLEDThing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endParaRPr lang="de-CH" sz="1600" dirty="0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de-CH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uris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[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coap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://myled.example.com:5683/"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"http://mything.example.com:8080/</a:t>
            </a:r>
            <a:r>
              <a:rPr lang="de-CH" sz="16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myled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/"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],</a:t>
            </a:r>
          </a:p>
          <a:p>
            <a:endParaRPr lang="de-CH" sz="1600" dirty="0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de-CH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encodings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de-CH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de-CH" sz="16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JSON</a:t>
            </a:r>
            <a:r>
              <a:rPr lang="de-CH" sz="16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de-CH" sz="16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EXI"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],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security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{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cat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token:jwt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alg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"HS256"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as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"https://authority-issuing.example.org"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},</a:t>
            </a:r>
          </a:p>
          <a:p>
            <a:endParaRPr lang="de-CH" sz="1600" dirty="0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de-CH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properties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[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{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"@type"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actuator:onOffStatus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name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status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valueType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{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"type"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boolean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},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writable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de-CH" sz="16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true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hrefs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[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pwr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status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]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}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],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actions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[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{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"@type"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actuator:fadeIn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name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fadeIn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inputData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{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valueType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{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"type"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"integer"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},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actuator:unit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actuator:ms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},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hrefs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de-CH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 </a:t>
            </a:r>
            <a:r>
              <a:rPr lang="de-CH" sz="16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in"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led</a:t>
            </a:r>
            <a:r>
              <a:rPr lang="de-CH" sz="16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/in"</a:t>
            </a:r>
            <a:r>
              <a:rPr lang="de-CH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]</a:t>
            </a:r>
            <a:endParaRPr lang="de-CH" sz="16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},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{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"@type"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actuator:fadeOut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name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fadeOut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inputData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{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valueType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{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"type"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"integer"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},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actuator:unit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actuator:ms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},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hrefs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de-CH" sz="16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 </a:t>
            </a:r>
            <a:r>
              <a:rPr lang="de-CH" sz="16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out"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led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/out"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]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}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],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events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[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{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"@type"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actuator:alert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name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criticalCondition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valueType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{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"type"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},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hrefs</a:t>
            </a:r>
            <a:r>
              <a:rPr lang="de-CH" sz="16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 [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ev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de-CH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"alert"</a:t>
            </a:r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]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}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]</a:t>
            </a:r>
          </a:p>
          <a:p>
            <a:r>
              <a:rPr lang="de-CH" sz="16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de-CH" sz="16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487354" y="3060493"/>
            <a:ext cx="1549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Interaction</a:t>
            </a:r>
            <a:br>
              <a:rPr lang="en-US" sz="2400" dirty="0" smtClean="0"/>
            </a:br>
            <a:r>
              <a:rPr lang="en-US" sz="2400" dirty="0" smtClean="0"/>
              <a:t>resources</a:t>
            </a:r>
            <a:endParaRPr lang="en-US" sz="2400" dirty="0"/>
          </a:p>
        </p:txBody>
      </p:sp>
      <p:sp>
        <p:nvSpPr>
          <p:cNvPr id="4" name="Geschweifte Klammer rechts 3"/>
          <p:cNvSpPr/>
          <p:nvPr/>
        </p:nvSpPr>
        <p:spPr>
          <a:xfrm>
            <a:off x="5666842" y="428183"/>
            <a:ext cx="216024" cy="151216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eschweifte Klammer rechts 5"/>
          <p:cNvSpPr/>
          <p:nvPr/>
        </p:nvSpPr>
        <p:spPr>
          <a:xfrm>
            <a:off x="5666842" y="2564904"/>
            <a:ext cx="216024" cy="194421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eschweifte Klammer rechts 6"/>
          <p:cNvSpPr/>
          <p:nvPr/>
        </p:nvSpPr>
        <p:spPr>
          <a:xfrm>
            <a:off x="5666842" y="4797152"/>
            <a:ext cx="216024" cy="194421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eschweifte Klammer rechts 7"/>
          <p:cNvSpPr/>
          <p:nvPr/>
        </p:nvSpPr>
        <p:spPr>
          <a:xfrm>
            <a:off x="7236296" y="980728"/>
            <a:ext cx="216024" cy="496855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/>
          <p:cNvSpPr txBox="1"/>
          <p:nvPr/>
        </p:nvSpPr>
        <p:spPr>
          <a:xfrm>
            <a:off x="5892391" y="961678"/>
            <a:ext cx="1272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Property</a:t>
            </a:r>
            <a:endParaRPr lang="en-US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5964399" y="3304034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Action</a:t>
            </a:r>
            <a:endParaRPr lang="en-US" sz="2400" dirty="0"/>
          </a:p>
        </p:txBody>
      </p:sp>
      <p:sp>
        <p:nvSpPr>
          <p:cNvPr id="11" name="Textfeld 10"/>
          <p:cNvSpPr txBox="1"/>
          <p:nvPr/>
        </p:nvSpPr>
        <p:spPr>
          <a:xfrm>
            <a:off x="5954874" y="5517232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Action</a:t>
            </a:r>
            <a:endParaRPr lang="en-US" sz="2400" dirty="0"/>
          </a:p>
        </p:txBody>
      </p:sp>
      <p:sp>
        <p:nvSpPr>
          <p:cNvPr id="12" name="Textfeld 11"/>
          <p:cNvSpPr txBox="1"/>
          <p:nvPr/>
        </p:nvSpPr>
        <p:spPr>
          <a:xfrm>
            <a:off x="5954874" y="6237312"/>
            <a:ext cx="2505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Events</a:t>
            </a:r>
            <a:r>
              <a:rPr lang="en-US" sz="2400" baseline="30000" dirty="0" smtClean="0"/>
              <a:t>(work in progress)</a:t>
            </a:r>
            <a:endParaRPr lang="en-US" sz="2400" dirty="0"/>
          </a:p>
        </p:txBody>
      </p:sp>
      <p:sp>
        <p:nvSpPr>
          <p:cNvPr id="13" name="Pfeil nach unten 12"/>
          <p:cNvSpPr/>
          <p:nvPr/>
        </p:nvSpPr>
        <p:spPr>
          <a:xfrm>
            <a:off x="6199473" y="6622926"/>
            <a:ext cx="50405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System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Default currently based on JSON Schema</a:t>
            </a:r>
            <a:br>
              <a:rPr lang="en-US" dirty="0" smtClean="0"/>
            </a:br>
            <a:r>
              <a:rPr lang="en-US" sz="3200" dirty="0" smtClean="0">
                <a:hlinkClick r:id="rId2"/>
              </a:rPr>
              <a:t>http://w3c.github.io/wot/current-practices/</a:t>
            </a:r>
            <a:br>
              <a:rPr lang="en-US" sz="3200" dirty="0" smtClean="0">
                <a:hlinkClick r:id="rId2"/>
              </a:rPr>
            </a:br>
            <a:r>
              <a:rPr lang="en-US" sz="3200" dirty="0" err="1" smtClean="0">
                <a:hlinkClick r:id="rId2"/>
              </a:rPr>
              <a:t>wot</a:t>
            </a:r>
            <a:r>
              <a:rPr lang="en-US" sz="3200" dirty="0" smtClean="0">
                <a:hlinkClick r:id="rId2"/>
              </a:rPr>
              <a:t>-</a:t>
            </a:r>
            <a:r>
              <a:rPr lang="en-US" sz="3200" dirty="0" err="1" smtClean="0">
                <a:hlinkClick r:id="rId2"/>
              </a:rPr>
              <a:t>practices.html#type</a:t>
            </a:r>
            <a:r>
              <a:rPr lang="en-US" sz="3200" dirty="0" smtClean="0">
                <a:hlinkClick r:id="rId2"/>
              </a:rPr>
              <a:t>-system</a:t>
            </a:r>
            <a:r>
              <a:rPr lang="en-US" sz="3200" dirty="0" smtClean="0"/>
              <a:t> </a:t>
            </a:r>
            <a:endParaRPr lang="en-US" sz="3200" dirty="0" smtClean="0"/>
          </a:p>
          <a:p>
            <a:r>
              <a:rPr lang="en-US" dirty="0" smtClean="0"/>
              <a:t>Best start with simple types</a:t>
            </a:r>
          </a:p>
          <a:p>
            <a:pPr lvl="1"/>
            <a:r>
              <a:rPr lang="de-DE" dirty="0" err="1" smtClean="0"/>
              <a:t>boolean</a:t>
            </a:r>
            <a:endParaRPr lang="de-DE" dirty="0" smtClean="0"/>
          </a:p>
          <a:p>
            <a:pPr lvl="1"/>
            <a:r>
              <a:rPr lang="de-DE" dirty="0" smtClean="0"/>
              <a:t>integer</a:t>
            </a:r>
          </a:p>
          <a:p>
            <a:pPr lvl="1"/>
            <a:r>
              <a:rPr lang="en-US" dirty="0" smtClean="0"/>
              <a:t>number</a:t>
            </a:r>
          </a:p>
          <a:p>
            <a:pPr lvl="1"/>
            <a:r>
              <a:rPr lang="en-US" dirty="0" smtClean="0"/>
              <a:t>string</a:t>
            </a:r>
          </a:p>
          <a:p>
            <a:r>
              <a:rPr lang="en-US" dirty="0" smtClean="0"/>
              <a:t>Other systems can be plugged in</a:t>
            </a:r>
            <a:br>
              <a:rPr lang="en-US" dirty="0" smtClean="0"/>
            </a:br>
            <a:r>
              <a:rPr lang="en-US" dirty="0" smtClean="0"/>
              <a:t>under </a:t>
            </a:r>
            <a:r>
              <a:rPr lang="en-US" dirty="0" smtClean="0"/>
              <a:t>“</a:t>
            </a:r>
            <a:r>
              <a:rPr lang="de-DE" dirty="0" err="1" smtClean="0"/>
              <a:t>valueType</a:t>
            </a:r>
            <a:r>
              <a:rPr lang="de-DE" dirty="0" smtClean="0"/>
              <a:t>“ </a:t>
            </a:r>
            <a:r>
              <a:rPr lang="de-DE" dirty="0" err="1" smtClean="0"/>
              <a:t>field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Create a TD?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Manually copy, paste, and modify </a:t>
            </a:r>
          </a:p>
          <a:p>
            <a:pPr lvl="1"/>
            <a:r>
              <a:rPr lang="en-US" dirty="0" smtClean="0">
                <a:hlinkClick r:id="rId2"/>
              </a:rPr>
              <a:t>http://w3c.github.io/wot/current-practices/</a:t>
            </a:r>
            <a:br>
              <a:rPr lang="en-US" dirty="0" smtClean="0">
                <a:hlinkClick r:id="rId2"/>
              </a:rPr>
            </a:br>
            <a:r>
              <a:rPr lang="en-US" dirty="0" err="1" smtClean="0">
                <a:hlinkClick r:id="rId2"/>
              </a:rPr>
              <a:t>wot</a:t>
            </a:r>
            <a:r>
              <a:rPr lang="en-US" dirty="0" smtClean="0">
                <a:hlinkClick r:id="rId2"/>
              </a:rPr>
              <a:t>-</a:t>
            </a:r>
            <a:r>
              <a:rPr lang="en-US" dirty="0" err="1" smtClean="0">
                <a:hlinkClick r:id="rId2"/>
              </a:rPr>
              <a:t>practices.html#td</a:t>
            </a:r>
            <a:r>
              <a:rPr lang="en-US" dirty="0" smtClean="0">
                <a:hlinkClick r:id="rId2"/>
              </a:rPr>
              <a:t>-examples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or look into the TD repository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http://vs0.inf.ethz.ch:8080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(development repository, sometimes offline)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Generate from development framework  </a:t>
            </a:r>
          </a:p>
          <a:p>
            <a:pPr lvl="1"/>
            <a:r>
              <a:rPr lang="en-US" dirty="0" smtClean="0"/>
              <a:t>TD serialization </a:t>
            </a:r>
            <a:r>
              <a:rPr lang="en-US" dirty="0" smtClean="0"/>
              <a:t>based on the interactions provided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Scripting API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Runtime Environment and Portable Apps</a:t>
            </a:r>
          </a:p>
          <a:p>
            <a:r>
              <a:rPr lang="en-US" dirty="0" smtClean="0">
                <a:hlinkClick r:id="rId2"/>
              </a:rPr>
              <a:t>http://w3c.github.io/wot/current-practices/</a:t>
            </a:r>
            <a:br>
              <a:rPr lang="en-US" dirty="0" smtClean="0">
                <a:hlinkClick r:id="rId2"/>
              </a:rPr>
            </a:br>
            <a:r>
              <a:rPr lang="en-US" dirty="0" err="1" smtClean="0">
                <a:hlinkClick r:id="rId2"/>
              </a:rPr>
              <a:t>wot-practices.html#scripting-api</a:t>
            </a:r>
            <a:r>
              <a:rPr lang="en-US" dirty="0" smtClean="0"/>
              <a:t>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Without Scripting API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 logic often implemented natively</a:t>
            </a:r>
          </a:p>
        </p:txBody>
      </p:sp>
      <p:sp>
        <p:nvSpPr>
          <p:cNvPr id="5" name="角丸四角形 6"/>
          <p:cNvSpPr/>
          <p:nvPr/>
        </p:nvSpPr>
        <p:spPr bwMode="auto">
          <a:xfrm>
            <a:off x="2843808" y="2564903"/>
            <a:ext cx="3456384" cy="3652449"/>
          </a:xfrm>
          <a:prstGeom prst="roundRect">
            <a:avLst>
              <a:gd name="adj" fmla="val 6113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+mj-ea"/>
              </a:rPr>
              <a:t>WoT Servient</a:t>
            </a:r>
          </a:p>
        </p:txBody>
      </p:sp>
      <p:sp>
        <p:nvSpPr>
          <p:cNvPr id="8" name="角丸四角形 24"/>
          <p:cNvSpPr/>
          <p:nvPr/>
        </p:nvSpPr>
        <p:spPr bwMode="auto">
          <a:xfrm>
            <a:off x="3032070" y="5283102"/>
            <a:ext cx="3079861" cy="576000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1BA12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Protocol </a:t>
            </a:r>
            <a:r>
              <a:rPr lang="en-US" altLang="ja-JP" sz="2000" dirty="0" smtClean="0"/>
              <a:t>Binding</a:t>
            </a:r>
            <a:r>
              <a:rPr lang="en-US" altLang="ja-JP" sz="2000" dirty="0" smtClean="0">
                <a:solidFill>
                  <a:schemeClr val="tx1"/>
                </a:solidFill>
                <a:ea typeface="+mj-ea"/>
              </a:rPr>
              <a:t>s</a:t>
            </a:r>
            <a:endParaRPr kumimoji="1" lang="en-US" altLang="ja-JP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+mj-ea"/>
            </a:endParaRPr>
          </a:p>
        </p:txBody>
      </p:sp>
      <p:sp>
        <p:nvSpPr>
          <p:cNvPr id="14" name="角丸四角形 24"/>
          <p:cNvSpPr/>
          <p:nvPr/>
        </p:nvSpPr>
        <p:spPr bwMode="auto">
          <a:xfrm>
            <a:off x="3032070" y="3212976"/>
            <a:ext cx="3079861" cy="1440160"/>
          </a:xfrm>
          <a:prstGeom prst="roundRect">
            <a:avLst>
              <a:gd name="adj" fmla="val 10381"/>
            </a:avLst>
          </a:prstGeom>
          <a:solidFill>
            <a:srgbClr val="7030A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ea typeface="+mj-ea"/>
              </a:rPr>
              <a:t>Application Logic</a:t>
            </a:r>
          </a:p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2000" smtClean="0">
              <a:solidFill>
                <a:schemeClr val="bg1"/>
              </a:solidFill>
              <a:ea typeface="+mj-ea"/>
            </a:endParaRPr>
          </a:p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ea typeface="+mj-ea"/>
              </a:rPr>
              <a:t>C / C++ / Java / …</a:t>
            </a:r>
          </a:p>
        </p:txBody>
      </p:sp>
      <p:sp>
        <p:nvSpPr>
          <p:cNvPr id="16" name="角丸四角形 22"/>
          <p:cNvSpPr/>
          <p:nvPr/>
        </p:nvSpPr>
        <p:spPr bwMode="auto">
          <a:xfrm>
            <a:off x="3059832" y="4679943"/>
            <a:ext cx="3024336" cy="576000"/>
          </a:xfrm>
          <a:prstGeom prst="roundRect">
            <a:avLst/>
          </a:prstGeom>
          <a:solidFill>
            <a:srgbClr val="0070C0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 smtClean="0">
                <a:solidFill>
                  <a:schemeClr val="bg1"/>
                </a:solidFill>
              </a:rPr>
              <a:t>Resource Model</a:t>
            </a:r>
            <a:endParaRPr kumimoji="1" lang="en-US" altLang="ja-JP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+mj-ea"/>
            </a:endParaRPr>
          </a:p>
        </p:txBody>
      </p:sp>
      <p:sp>
        <p:nvSpPr>
          <p:cNvPr id="11" name="角丸四角形 22"/>
          <p:cNvSpPr/>
          <p:nvPr/>
        </p:nvSpPr>
        <p:spPr bwMode="auto">
          <a:xfrm>
            <a:off x="3059832" y="5877272"/>
            <a:ext cx="3058108" cy="707934"/>
          </a:xfrm>
          <a:custGeom>
            <a:avLst/>
            <a:gdLst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1905980 w 1905980"/>
              <a:gd name="connsiteY3" fmla="*/ 0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707934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613343 w 1905980"/>
              <a:gd name="connsiteY4" fmla="*/ 6942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984693 w 1905980"/>
              <a:gd name="connsiteY4" fmla="*/ 6942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232343 w 1905980"/>
              <a:gd name="connsiteY5" fmla="*/ 64092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513057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737193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737193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5980" h="707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25025" y="0"/>
                </a:lnTo>
                <a:lnTo>
                  <a:pt x="225025" y="360040"/>
                </a:lnTo>
                <a:lnTo>
                  <a:pt x="1665185" y="360040"/>
                </a:lnTo>
                <a:lnTo>
                  <a:pt x="1665185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0" rIns="91440" bIns="1800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WoT Interface</a:t>
            </a:r>
          </a:p>
        </p:txBody>
      </p:sp>
      <p:sp>
        <p:nvSpPr>
          <p:cNvPr id="12" name="Rechteck 11"/>
          <p:cNvSpPr/>
          <p:nvPr/>
        </p:nvSpPr>
        <p:spPr>
          <a:xfrm>
            <a:off x="3360250" y="5877272"/>
            <a:ext cx="2457273" cy="360040"/>
          </a:xfrm>
          <a:prstGeom prst="rect">
            <a:avLst/>
          </a:prstGeom>
          <a:solidFill>
            <a:srgbClr val="92D050"/>
          </a:solidFill>
          <a:ln w="28575">
            <a:solidFill>
              <a:srgbClr val="996600"/>
            </a:solidFill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∙··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Web of Things?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3307631"/>
            <a:ext cx="8208912" cy="769441"/>
          </a:xfrm>
          <a:prstGeom prst="rect">
            <a:avLst/>
          </a:prstGeom>
          <a:solidFill>
            <a:srgbClr val="FFC000"/>
          </a:solidFill>
        </p:spPr>
        <p:txBody>
          <a:bodyPr wrap="square" lIns="540000" rtlCol="0">
            <a:spAutoFit/>
          </a:bodyPr>
          <a:lstStyle/>
          <a:p>
            <a:r>
              <a:rPr lang="en-US" sz="4400" dirty="0" smtClean="0"/>
              <a:t>Internet of Things</a:t>
            </a:r>
            <a:endParaRPr lang="en-US" sz="4400" b="1" dirty="0"/>
          </a:p>
        </p:txBody>
      </p:sp>
      <p:pic>
        <p:nvPicPr>
          <p:cNvPr id="4100" name="Picture 4" descr="https://cdn-reichelt.de/bilder/web/xxl_ws/K100/XBEE_PRO_MODULE_H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97152"/>
            <a:ext cx="1113685" cy="1373544"/>
          </a:xfrm>
          <a:prstGeom prst="rect">
            <a:avLst/>
          </a:prstGeom>
          <a:noFill/>
        </p:spPr>
      </p:pic>
      <p:pic>
        <p:nvPicPr>
          <p:cNvPr id="4102" name="Picture 6" descr="http://www.industryworld.in/wp-content/uploads/2015/12/ethernet_cabl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727213">
            <a:off x="836368" y="5477198"/>
            <a:ext cx="2657317" cy="984363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179512" y="6309320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IEEE 802.15.4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2422349" y="6305421"/>
            <a:ext cx="100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Ethernet</a:t>
            </a:r>
            <a:endParaRPr lang="en-US" dirty="0"/>
          </a:p>
        </p:txBody>
      </p:sp>
      <p:pic>
        <p:nvPicPr>
          <p:cNvPr id="10" name="Picture 2" descr="http://www.digchip.com/datasheets/photos/4227/NRF51822-BEA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995" y="4581128"/>
            <a:ext cx="1605269" cy="16052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5703035" y="6305420"/>
            <a:ext cx="1115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Bluetooth</a:t>
            </a:r>
            <a:endParaRPr lang="en-US" dirty="0"/>
          </a:p>
        </p:txBody>
      </p:sp>
      <p:pic>
        <p:nvPicPr>
          <p:cNvPr id="4104" name="Picture 8" descr="https://www.roboter-bausatz.de/media/image/dc/14/6e/113990105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66731" y="4600591"/>
            <a:ext cx="2232248" cy="1674186"/>
          </a:xfrm>
          <a:prstGeom prst="rect">
            <a:avLst/>
          </a:prstGeom>
          <a:noFill/>
        </p:spPr>
      </p:pic>
      <p:sp>
        <p:nvSpPr>
          <p:cNvPr id="13" name="Textfeld 12"/>
          <p:cNvSpPr txBox="1"/>
          <p:nvPr/>
        </p:nvSpPr>
        <p:spPr>
          <a:xfrm>
            <a:off x="3974843" y="630542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Wi-Fi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7668344" y="6301156"/>
            <a:ext cx="1199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LoRa</a:t>
            </a:r>
            <a:endParaRPr lang="en-US" dirty="0"/>
          </a:p>
        </p:txBody>
      </p:sp>
      <p:pic>
        <p:nvPicPr>
          <p:cNvPr id="78858" name="Picture 10" descr="https://www.cooking-hacks.com/media/catalog/product/cache/1/small_image/270x/9df78eab33525d08d6e5fb8d27136e95/l/o/lorawan_representative_cooking_big.1448963982.jpg"/>
          <p:cNvPicPr>
            <a:picLocks noChangeAspect="1" noChangeArrowheads="1"/>
          </p:cNvPicPr>
          <p:nvPr/>
        </p:nvPicPr>
        <p:blipFill>
          <a:blip r:embed="rId6" cstate="print"/>
          <a:srcRect t="23026"/>
          <a:stretch>
            <a:fillRect/>
          </a:stretch>
        </p:blipFill>
        <p:spPr bwMode="auto">
          <a:xfrm>
            <a:off x="7236296" y="4797152"/>
            <a:ext cx="1563638" cy="1203599"/>
          </a:xfrm>
          <a:prstGeom prst="rect">
            <a:avLst/>
          </a:prstGeom>
          <a:noFill/>
        </p:spPr>
      </p:pic>
      <p:sp>
        <p:nvSpPr>
          <p:cNvPr id="18" name="Rechteck 17"/>
          <p:cNvSpPr/>
          <p:nvPr/>
        </p:nvSpPr>
        <p:spPr>
          <a:xfrm>
            <a:off x="8676456" y="6309320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1" name="Rechteck 20"/>
          <p:cNvSpPr/>
          <p:nvPr/>
        </p:nvSpPr>
        <p:spPr>
          <a:xfrm>
            <a:off x="4948368" y="3309476"/>
            <a:ext cx="33922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: </a:t>
            </a:r>
            <a:r>
              <a:rPr lang="en-US" sz="4400" b="1" dirty="0" smtClean="0"/>
              <a:t>Connectivity</a:t>
            </a:r>
            <a:endParaRPr lang="en-US" sz="4400" b="1" dirty="0"/>
          </a:p>
        </p:txBody>
      </p:sp>
      <p:pic>
        <p:nvPicPr>
          <p:cNvPr id="22" name="Picture 2" descr="https://pbs.twimg.com/profile_images/737757905177300992/NwwT3aU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880828"/>
            <a:ext cx="1008112" cy="1008112"/>
          </a:xfrm>
          <a:prstGeom prst="rect">
            <a:avLst/>
          </a:prstGeom>
          <a:noFill/>
        </p:spPr>
      </p:pic>
      <p:pic>
        <p:nvPicPr>
          <p:cNvPr id="23" name="Picture 4" descr="http://www.etsi.org/images/articles/logos/oneM2M-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6769" y="1943085"/>
            <a:ext cx="1295044" cy="883598"/>
          </a:xfrm>
          <a:prstGeom prst="rect">
            <a:avLst/>
          </a:prstGeom>
          <a:noFill/>
        </p:spPr>
      </p:pic>
      <p:pic>
        <p:nvPicPr>
          <p:cNvPr id="24" name="Picture 6" descr="https://lh6.ggpht.com/9HO8ss1ZMkSOVERLU0gakZEJpptzRxV4TYL3YJ5vPdYe5V0z3EpV_Wqezc8RkRcNcP6-=w30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04934" y="1844824"/>
            <a:ext cx="1080120" cy="1080120"/>
          </a:xfrm>
          <a:prstGeom prst="rect">
            <a:avLst/>
          </a:prstGeom>
          <a:noFill/>
        </p:spPr>
      </p:pic>
      <p:pic>
        <p:nvPicPr>
          <p:cNvPr id="25" name="Picture 8" descr="https://media.licdn.com/media/p/1/000/225/076/21c1f0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77116" y="2139656"/>
            <a:ext cx="1440160" cy="490457"/>
          </a:xfrm>
          <a:prstGeom prst="rect">
            <a:avLst/>
          </a:prstGeom>
          <a:noFill/>
        </p:spPr>
      </p:pic>
      <p:pic>
        <p:nvPicPr>
          <p:cNvPr id="26" name="Picture 4" descr="http://openmobilealliance.org/wp-content/uploads/2012/11/LOGO_OMA_Larg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175" y="1948559"/>
            <a:ext cx="1717009" cy="8726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Scripting API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runtime enables portable apps</a:t>
            </a:r>
          </a:p>
        </p:txBody>
      </p:sp>
      <p:grpSp>
        <p:nvGrpSpPr>
          <p:cNvPr id="24" name="Gruppieren 23"/>
          <p:cNvGrpSpPr/>
          <p:nvPr/>
        </p:nvGrpSpPr>
        <p:grpSpPr>
          <a:xfrm>
            <a:off x="2843808" y="2564903"/>
            <a:ext cx="3456384" cy="3652449"/>
            <a:chOff x="3131840" y="2564903"/>
            <a:chExt cx="3456384" cy="3652449"/>
          </a:xfrm>
        </p:grpSpPr>
        <p:sp>
          <p:nvSpPr>
            <p:cNvPr id="5" name="角丸四角形 6"/>
            <p:cNvSpPr/>
            <p:nvPr/>
          </p:nvSpPr>
          <p:spPr bwMode="auto">
            <a:xfrm>
              <a:off x="3131840" y="2564903"/>
              <a:ext cx="3456384" cy="3652449"/>
            </a:xfrm>
            <a:prstGeom prst="roundRect">
              <a:avLst>
                <a:gd name="adj" fmla="val 6113"/>
              </a:avLst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20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ea typeface="+mj-ea"/>
                </a:rPr>
                <a:t>WoT Servient</a:t>
              </a:r>
            </a:p>
          </p:txBody>
        </p:sp>
        <p:sp>
          <p:nvSpPr>
            <p:cNvPr id="14" name="角丸四角形 24"/>
            <p:cNvSpPr/>
            <p:nvPr/>
          </p:nvSpPr>
          <p:spPr bwMode="auto">
            <a:xfrm>
              <a:off x="3347864" y="3140968"/>
              <a:ext cx="3079861" cy="1512168"/>
            </a:xfrm>
            <a:prstGeom prst="roundRect">
              <a:avLst>
                <a:gd name="adj" fmla="val 10381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2000" i="0" u="none" strike="noStrike" cap="none" normalizeH="0" baseline="0" dirty="0" smtClean="0">
                  <a:ln>
                    <a:noFill/>
                  </a:ln>
                  <a:effectLst/>
                  <a:ea typeface="+mj-ea"/>
                </a:rPr>
                <a:t>Runtime Environment</a:t>
              </a:r>
            </a:p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altLang="ja-JP" sz="2000" i="0" u="none" strike="noStrike" cap="none" normalizeH="0" baseline="0" dirty="0" smtClean="0">
                <a:ln>
                  <a:noFill/>
                </a:ln>
                <a:effectLst/>
                <a:ea typeface="+mj-ea"/>
              </a:endParaRPr>
            </a:p>
          </p:txBody>
        </p:sp>
        <p:sp>
          <p:nvSpPr>
            <p:cNvPr id="10" name="縦巻き 49"/>
            <p:cNvSpPr/>
            <p:nvPr/>
          </p:nvSpPr>
          <p:spPr bwMode="auto">
            <a:xfrm>
              <a:off x="3563888" y="3375325"/>
              <a:ext cx="2736304" cy="503413"/>
            </a:xfrm>
            <a:prstGeom prst="verticalScroll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200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ea typeface="+mj-ea"/>
                </a:rPr>
                <a:t>App Script</a:t>
              </a:r>
            </a:p>
          </p:txBody>
        </p:sp>
        <p:sp>
          <p:nvSpPr>
            <p:cNvPr id="22" name="角丸四角形 24"/>
            <p:cNvSpPr/>
            <p:nvPr/>
          </p:nvSpPr>
          <p:spPr bwMode="auto">
            <a:xfrm>
              <a:off x="3320102" y="5283102"/>
              <a:ext cx="3079861" cy="576000"/>
            </a:xfrm>
            <a:prstGeom prst="roundRect">
              <a:avLst/>
            </a:prstGeom>
            <a:solidFill>
              <a:srgbClr val="92D050"/>
            </a:solidFill>
            <a:ln w="25400" cap="flat" cmpd="sng" algn="ctr">
              <a:solidFill>
                <a:srgbClr val="1BA12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2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+mj-ea"/>
                </a:rPr>
                <a:t>Protocol </a:t>
              </a:r>
              <a:r>
                <a:rPr lang="en-US" altLang="ja-JP" sz="2000" dirty="0" smtClean="0">
                  <a:solidFill>
                    <a:schemeClr val="tx1"/>
                  </a:solidFill>
                  <a:ea typeface="+mj-ea"/>
                </a:rPr>
                <a:t>Bindings</a:t>
              </a:r>
              <a:endPara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endParaRPr>
            </a:p>
          </p:txBody>
        </p:sp>
        <p:sp>
          <p:nvSpPr>
            <p:cNvPr id="23" name="角丸四角形 22"/>
            <p:cNvSpPr/>
            <p:nvPr/>
          </p:nvSpPr>
          <p:spPr bwMode="auto">
            <a:xfrm>
              <a:off x="3347864" y="4679943"/>
              <a:ext cx="3024336" cy="576000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0" numCol="1" rtlCol="0" anchor="b" anchorCtr="0" compatLnSpc="1">
              <a:prstTxWarp prst="textNoShape">
                <a:avLst/>
              </a:prstTxWarp>
            </a:bodyPr>
            <a:lstStyle/>
            <a:p>
              <a:pPr algn="ctr" fontAlgn="ctr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2000" smtClean="0">
                  <a:solidFill>
                    <a:schemeClr val="bg1"/>
                  </a:solidFill>
                </a:rPr>
                <a:t>Resource Model</a:t>
              </a:r>
              <a:endParaRPr kumimoji="1" lang="en-US" altLang="ja-JP" sz="200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ea typeface="+mj-ea"/>
              </a:endParaRPr>
            </a:p>
          </p:txBody>
        </p:sp>
        <p:sp>
          <p:nvSpPr>
            <p:cNvPr id="13" name="角丸四角形 21"/>
            <p:cNvSpPr/>
            <p:nvPr/>
          </p:nvSpPr>
          <p:spPr bwMode="auto">
            <a:xfrm>
              <a:off x="4448086" y="4356050"/>
              <a:ext cx="906306" cy="576064"/>
            </a:xfrm>
            <a:prstGeom prst="roundRect">
              <a:avLst>
                <a:gd name="adj" fmla="val 0"/>
              </a:avLst>
            </a:prstGeom>
            <a:solidFill>
              <a:srgbClr val="7030A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ctr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2000" dirty="0" smtClean="0">
                  <a:solidFill>
                    <a:schemeClr val="bg1"/>
                  </a:solidFill>
                </a:rPr>
                <a:t>Client </a:t>
              </a:r>
              <a:r>
                <a:rPr kumimoji="1" lang="en-US" altLang="ja-JP" sz="2000" dirty="0" smtClean="0">
                  <a:solidFill>
                    <a:schemeClr val="bg1"/>
                  </a:solidFill>
                  <a:ea typeface="+mj-ea"/>
                </a:rPr>
                <a:t/>
              </a:r>
              <a:br>
                <a:rPr kumimoji="1" lang="en-US" altLang="ja-JP" sz="2000" dirty="0" smtClean="0">
                  <a:solidFill>
                    <a:schemeClr val="bg1"/>
                  </a:solidFill>
                  <a:ea typeface="+mj-ea"/>
                </a:rPr>
              </a:br>
              <a:r>
                <a:rPr kumimoji="1" lang="en-US" altLang="ja-JP" sz="20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ea typeface="+mj-ea"/>
                </a:rPr>
                <a:t>API</a:t>
              </a:r>
            </a:p>
          </p:txBody>
        </p:sp>
        <p:sp>
          <p:nvSpPr>
            <p:cNvPr id="12" name="角丸四角形 21"/>
            <p:cNvSpPr/>
            <p:nvPr/>
          </p:nvSpPr>
          <p:spPr bwMode="auto">
            <a:xfrm>
              <a:off x="5420194" y="4365104"/>
              <a:ext cx="864096" cy="576064"/>
            </a:xfrm>
            <a:prstGeom prst="roundRect">
              <a:avLst>
                <a:gd name="adj" fmla="val 0"/>
              </a:avLst>
            </a:prstGeom>
            <a:solidFill>
              <a:srgbClr val="7030A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20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ea typeface="+mj-ea"/>
                </a:rPr>
                <a:t>Server</a:t>
              </a:r>
              <a:r>
                <a:rPr kumimoji="1" lang="en-US" altLang="ja-JP" sz="20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ea typeface="+mj-ea"/>
                </a:rPr>
                <a:t/>
              </a:r>
              <a:br>
                <a:rPr kumimoji="1" lang="en-US" altLang="ja-JP" sz="20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ea typeface="+mj-ea"/>
                </a:rPr>
              </a:br>
              <a:r>
                <a:rPr kumimoji="1" lang="en-US" altLang="ja-JP" sz="20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ea typeface="+mj-ea"/>
                </a:rPr>
                <a:t>API</a:t>
              </a:r>
            </a:p>
          </p:txBody>
        </p:sp>
        <p:sp>
          <p:nvSpPr>
            <p:cNvPr id="15" name="角丸四角形 21"/>
            <p:cNvSpPr/>
            <p:nvPr/>
          </p:nvSpPr>
          <p:spPr bwMode="auto">
            <a:xfrm>
              <a:off x="3475978" y="4365104"/>
              <a:ext cx="906306" cy="576064"/>
            </a:xfrm>
            <a:prstGeom prst="roundRect">
              <a:avLst>
                <a:gd name="adj" fmla="val 0"/>
              </a:avLst>
            </a:prstGeom>
            <a:solidFill>
              <a:srgbClr val="7030A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20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ea typeface="+mj-ea"/>
                </a:rPr>
                <a:t>Disc.</a:t>
              </a:r>
              <a:r>
                <a:rPr kumimoji="1" lang="en-US" altLang="ja-JP" sz="2000" dirty="0" smtClean="0">
                  <a:solidFill>
                    <a:schemeClr val="bg1"/>
                  </a:solidFill>
                  <a:ea typeface="+mj-ea"/>
                </a:rPr>
                <a:t/>
              </a:r>
              <a:br>
                <a:rPr kumimoji="1" lang="en-US" altLang="ja-JP" sz="2000" dirty="0" smtClean="0">
                  <a:solidFill>
                    <a:schemeClr val="bg1"/>
                  </a:solidFill>
                  <a:ea typeface="+mj-ea"/>
                </a:rPr>
              </a:br>
              <a:r>
                <a:rPr kumimoji="1" lang="en-US" altLang="ja-JP" sz="20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ea typeface="+mj-ea"/>
                </a:rPr>
                <a:t>API</a:t>
              </a:r>
            </a:p>
          </p:txBody>
        </p:sp>
      </p:grpSp>
      <p:sp>
        <p:nvSpPr>
          <p:cNvPr id="16" name="角丸四角形 22"/>
          <p:cNvSpPr/>
          <p:nvPr/>
        </p:nvSpPr>
        <p:spPr bwMode="auto">
          <a:xfrm>
            <a:off x="3059832" y="5877272"/>
            <a:ext cx="3058108" cy="707934"/>
          </a:xfrm>
          <a:custGeom>
            <a:avLst/>
            <a:gdLst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1905980 w 1905980"/>
              <a:gd name="connsiteY3" fmla="*/ 0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707934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613343 w 1905980"/>
              <a:gd name="connsiteY4" fmla="*/ 6942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984693 w 1905980"/>
              <a:gd name="connsiteY4" fmla="*/ 6942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232343 w 1905980"/>
              <a:gd name="connsiteY5" fmla="*/ 64092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513057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737193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737193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5980" h="707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25025" y="0"/>
                </a:lnTo>
                <a:lnTo>
                  <a:pt x="225025" y="360040"/>
                </a:lnTo>
                <a:lnTo>
                  <a:pt x="1665185" y="360040"/>
                </a:lnTo>
                <a:lnTo>
                  <a:pt x="1665185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0" rIns="91440" bIns="1800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WoT Interface</a:t>
            </a:r>
          </a:p>
        </p:txBody>
      </p:sp>
      <p:sp>
        <p:nvSpPr>
          <p:cNvPr id="17" name="Rechteck 16"/>
          <p:cNvSpPr/>
          <p:nvPr/>
        </p:nvSpPr>
        <p:spPr>
          <a:xfrm>
            <a:off x="3360250" y="5877272"/>
            <a:ext cx="2457273" cy="360040"/>
          </a:xfrm>
          <a:prstGeom prst="rect">
            <a:avLst/>
          </a:prstGeom>
          <a:solidFill>
            <a:srgbClr val="92D050"/>
          </a:solidFill>
          <a:ln w="28575">
            <a:solidFill>
              <a:srgbClr val="996600"/>
            </a:solidFill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∙</a:t>
            </a:r>
            <a:r>
              <a:rPr lang="en-US" dirty="0" smtClean="0">
                <a:solidFill>
                  <a:schemeClr val="tx1"/>
                </a:solidFill>
              </a:rPr>
              <a:t>··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runtime enables portable apps</a:t>
            </a:r>
          </a:p>
        </p:txBody>
      </p:sp>
      <p:sp>
        <p:nvSpPr>
          <p:cNvPr id="15" name="角丸四角形 6"/>
          <p:cNvSpPr/>
          <p:nvPr/>
        </p:nvSpPr>
        <p:spPr bwMode="auto">
          <a:xfrm>
            <a:off x="4932040" y="2564904"/>
            <a:ext cx="3456384" cy="3652449"/>
          </a:xfrm>
          <a:prstGeom prst="roundRect">
            <a:avLst>
              <a:gd name="adj" fmla="val 6113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+mj-ea"/>
              </a:rPr>
              <a:t>WoT</a:t>
            </a: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+mj-ea"/>
              </a:rPr>
              <a:t> </a:t>
            </a:r>
            <a:r>
              <a:rPr kumimoji="1" lang="en-US" altLang="ja-JP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+mj-ea"/>
              </a:rPr>
              <a:t>Servient</a:t>
            </a: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+mj-ea"/>
              </a:rPr>
              <a:t> Vendor B</a:t>
            </a:r>
          </a:p>
        </p:txBody>
      </p:sp>
      <p:sp>
        <p:nvSpPr>
          <p:cNvPr id="29" name="角丸四角形 24"/>
          <p:cNvSpPr/>
          <p:nvPr/>
        </p:nvSpPr>
        <p:spPr bwMode="auto">
          <a:xfrm>
            <a:off x="5148064" y="3140968"/>
            <a:ext cx="3079861" cy="1512168"/>
          </a:xfrm>
          <a:prstGeom prst="roundRect">
            <a:avLst>
              <a:gd name="adj" fmla="val 10381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effectLst/>
                <a:ea typeface="+mj-ea"/>
              </a:rPr>
              <a:t>Runtime Environment</a:t>
            </a:r>
          </a:p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2000" i="0" u="none" strike="noStrike" cap="none" normalizeH="0" baseline="0" dirty="0" smtClean="0">
              <a:ln>
                <a:noFill/>
              </a:ln>
              <a:effectLst/>
              <a:ea typeface="+mj-ea"/>
            </a:endParaRPr>
          </a:p>
        </p:txBody>
      </p:sp>
      <p:sp>
        <p:nvSpPr>
          <p:cNvPr id="5" name="角丸四角形 6"/>
          <p:cNvSpPr/>
          <p:nvPr/>
        </p:nvSpPr>
        <p:spPr bwMode="auto">
          <a:xfrm>
            <a:off x="755576" y="2564903"/>
            <a:ext cx="3456384" cy="3652449"/>
          </a:xfrm>
          <a:prstGeom prst="roundRect">
            <a:avLst>
              <a:gd name="adj" fmla="val 6113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+mj-ea"/>
              </a:rPr>
              <a:t>WoT</a:t>
            </a: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+mj-ea"/>
              </a:rPr>
              <a:t> </a:t>
            </a:r>
            <a:r>
              <a:rPr kumimoji="1" lang="en-US" altLang="ja-JP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+mj-ea"/>
              </a:rPr>
              <a:t>Servient</a:t>
            </a: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+mj-ea"/>
              </a:rPr>
              <a:t> Vendor A</a:t>
            </a:r>
          </a:p>
        </p:txBody>
      </p:sp>
      <p:sp>
        <p:nvSpPr>
          <p:cNvPr id="28" name="角丸四角形 24"/>
          <p:cNvSpPr/>
          <p:nvPr/>
        </p:nvSpPr>
        <p:spPr bwMode="auto">
          <a:xfrm>
            <a:off x="971600" y="3140968"/>
            <a:ext cx="3079861" cy="1512168"/>
          </a:xfrm>
          <a:prstGeom prst="roundRect">
            <a:avLst>
              <a:gd name="adj" fmla="val 10381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effectLst/>
                <a:ea typeface="+mj-ea"/>
              </a:rPr>
              <a:t>Runtime Environment</a:t>
            </a:r>
          </a:p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2000" i="0" u="none" strike="noStrike" cap="none" normalizeH="0" baseline="0" dirty="0" smtClean="0">
              <a:ln>
                <a:noFill/>
              </a:ln>
              <a:effectLst/>
              <a:ea typeface="+mj-e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Scripting API</a:t>
            </a:r>
            <a:endParaRPr lang="en-US"/>
          </a:p>
        </p:txBody>
      </p:sp>
      <p:sp>
        <p:nvSpPr>
          <p:cNvPr id="23" name="角丸四角形 22"/>
          <p:cNvSpPr/>
          <p:nvPr/>
        </p:nvSpPr>
        <p:spPr bwMode="auto">
          <a:xfrm>
            <a:off x="971600" y="4679943"/>
            <a:ext cx="3024336" cy="576000"/>
          </a:xfrm>
          <a:prstGeom prst="roundRect">
            <a:avLst/>
          </a:prstGeom>
          <a:solidFill>
            <a:srgbClr val="0070C0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0" numCol="1" rtlCol="0" anchor="b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smtClean="0">
                <a:solidFill>
                  <a:schemeClr val="bg1"/>
                </a:solidFill>
              </a:rPr>
              <a:t>Resource Model</a:t>
            </a:r>
            <a:endParaRPr kumimoji="1" lang="en-US" altLang="ja-JP" sz="20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ea typeface="+mj-ea"/>
            </a:endParaRPr>
          </a:p>
        </p:txBody>
      </p:sp>
      <p:sp>
        <p:nvSpPr>
          <p:cNvPr id="25" name="角丸四角形 22"/>
          <p:cNvSpPr/>
          <p:nvPr/>
        </p:nvSpPr>
        <p:spPr bwMode="auto">
          <a:xfrm>
            <a:off x="5148064" y="4679944"/>
            <a:ext cx="3024336" cy="576000"/>
          </a:xfrm>
          <a:prstGeom prst="roundRect">
            <a:avLst/>
          </a:prstGeom>
          <a:solidFill>
            <a:srgbClr val="0070C0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0" numCol="1" rtlCol="0" anchor="b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smtClean="0">
                <a:solidFill>
                  <a:schemeClr val="bg1"/>
                </a:solidFill>
              </a:rPr>
              <a:t>Resource Model</a:t>
            </a:r>
            <a:endParaRPr kumimoji="1" lang="en-US" altLang="ja-JP" sz="20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ea typeface="+mj-ea"/>
            </a:endParaRPr>
          </a:p>
        </p:txBody>
      </p:sp>
      <p:sp>
        <p:nvSpPr>
          <p:cNvPr id="10" name="縦巻き 49"/>
          <p:cNvSpPr/>
          <p:nvPr/>
        </p:nvSpPr>
        <p:spPr bwMode="auto">
          <a:xfrm>
            <a:off x="1143378" y="3357635"/>
            <a:ext cx="2736304" cy="503413"/>
          </a:xfrm>
          <a:prstGeom prst="verticalScroll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+mj-ea"/>
              </a:rPr>
              <a:t>App Script</a:t>
            </a:r>
          </a:p>
        </p:txBody>
      </p:sp>
      <p:sp>
        <p:nvSpPr>
          <p:cNvPr id="30" name="角丸四角形 21"/>
          <p:cNvSpPr/>
          <p:nvPr/>
        </p:nvSpPr>
        <p:spPr bwMode="auto">
          <a:xfrm>
            <a:off x="2087724" y="4356050"/>
            <a:ext cx="906306" cy="576064"/>
          </a:xfrm>
          <a:prstGeom prst="roundRect">
            <a:avLst>
              <a:gd name="adj" fmla="val 0"/>
            </a:avLst>
          </a:prstGeom>
          <a:solidFill>
            <a:srgbClr val="7030A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 smtClean="0">
                <a:solidFill>
                  <a:schemeClr val="bg1"/>
                </a:solidFill>
              </a:rPr>
              <a:t>Client </a:t>
            </a:r>
            <a:r>
              <a:rPr kumimoji="1" lang="en-US" altLang="ja-JP" sz="2000" dirty="0" smtClean="0">
                <a:solidFill>
                  <a:schemeClr val="bg1"/>
                </a:solidFill>
                <a:ea typeface="+mj-ea"/>
              </a:rPr>
              <a:t/>
            </a:r>
            <a:br>
              <a:rPr kumimoji="1" lang="en-US" altLang="ja-JP" sz="2000" dirty="0" smtClean="0">
                <a:solidFill>
                  <a:schemeClr val="bg1"/>
                </a:solidFill>
                <a:ea typeface="+mj-ea"/>
              </a:rPr>
            </a:b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+mj-ea"/>
              </a:rPr>
              <a:t>API</a:t>
            </a:r>
          </a:p>
        </p:txBody>
      </p:sp>
      <p:sp>
        <p:nvSpPr>
          <p:cNvPr id="31" name="角丸四角形 21"/>
          <p:cNvSpPr/>
          <p:nvPr/>
        </p:nvSpPr>
        <p:spPr bwMode="auto">
          <a:xfrm>
            <a:off x="3059832" y="4365104"/>
            <a:ext cx="864096" cy="576064"/>
          </a:xfrm>
          <a:prstGeom prst="roundRect">
            <a:avLst>
              <a:gd name="adj" fmla="val 0"/>
            </a:avLst>
          </a:prstGeom>
          <a:solidFill>
            <a:srgbClr val="7030A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+mj-ea"/>
              </a:rPr>
              <a:t>Server</a:t>
            </a: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+mj-ea"/>
              </a:rPr>
              <a:t/>
            </a:r>
            <a:b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+mj-ea"/>
              </a:rPr>
            </a:b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+mj-ea"/>
              </a:rPr>
              <a:t>API</a:t>
            </a:r>
          </a:p>
        </p:txBody>
      </p:sp>
      <p:sp>
        <p:nvSpPr>
          <p:cNvPr id="32" name="角丸四角形 21"/>
          <p:cNvSpPr/>
          <p:nvPr/>
        </p:nvSpPr>
        <p:spPr bwMode="auto">
          <a:xfrm>
            <a:off x="1115616" y="4365104"/>
            <a:ext cx="906306" cy="576064"/>
          </a:xfrm>
          <a:prstGeom prst="roundRect">
            <a:avLst>
              <a:gd name="adj" fmla="val 0"/>
            </a:avLst>
          </a:prstGeom>
          <a:solidFill>
            <a:srgbClr val="7030A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+mj-ea"/>
              </a:rPr>
              <a:t>Disc.</a:t>
            </a:r>
            <a:r>
              <a:rPr kumimoji="1" lang="en-US" altLang="ja-JP" sz="2000" dirty="0" smtClean="0">
                <a:solidFill>
                  <a:schemeClr val="bg1"/>
                </a:solidFill>
                <a:ea typeface="+mj-ea"/>
              </a:rPr>
              <a:t/>
            </a:r>
            <a:br>
              <a:rPr kumimoji="1" lang="en-US" altLang="ja-JP" sz="2000" dirty="0" smtClean="0">
                <a:solidFill>
                  <a:schemeClr val="bg1"/>
                </a:solidFill>
                <a:ea typeface="+mj-ea"/>
              </a:rPr>
            </a:b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+mj-ea"/>
              </a:rPr>
              <a:t>API</a:t>
            </a:r>
          </a:p>
        </p:txBody>
      </p:sp>
      <p:sp>
        <p:nvSpPr>
          <p:cNvPr id="33" name="角丸四角形 21"/>
          <p:cNvSpPr/>
          <p:nvPr/>
        </p:nvSpPr>
        <p:spPr bwMode="auto">
          <a:xfrm>
            <a:off x="6228184" y="4356050"/>
            <a:ext cx="906306" cy="576064"/>
          </a:xfrm>
          <a:prstGeom prst="roundRect">
            <a:avLst>
              <a:gd name="adj" fmla="val 0"/>
            </a:avLst>
          </a:prstGeom>
          <a:solidFill>
            <a:srgbClr val="7030A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 smtClean="0">
                <a:solidFill>
                  <a:schemeClr val="bg1"/>
                </a:solidFill>
              </a:rPr>
              <a:t>Client </a:t>
            </a:r>
            <a:r>
              <a:rPr kumimoji="1" lang="en-US" altLang="ja-JP" sz="2000" dirty="0" smtClean="0">
                <a:solidFill>
                  <a:schemeClr val="bg1"/>
                </a:solidFill>
                <a:ea typeface="+mj-ea"/>
              </a:rPr>
              <a:t/>
            </a:r>
            <a:br>
              <a:rPr kumimoji="1" lang="en-US" altLang="ja-JP" sz="2000" dirty="0" smtClean="0">
                <a:solidFill>
                  <a:schemeClr val="bg1"/>
                </a:solidFill>
                <a:ea typeface="+mj-ea"/>
              </a:rPr>
            </a:b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+mj-ea"/>
              </a:rPr>
              <a:t>API</a:t>
            </a:r>
          </a:p>
        </p:txBody>
      </p:sp>
      <p:sp>
        <p:nvSpPr>
          <p:cNvPr id="34" name="角丸四角形 21"/>
          <p:cNvSpPr/>
          <p:nvPr/>
        </p:nvSpPr>
        <p:spPr bwMode="auto">
          <a:xfrm>
            <a:off x="7200292" y="4365104"/>
            <a:ext cx="864096" cy="576064"/>
          </a:xfrm>
          <a:prstGeom prst="roundRect">
            <a:avLst>
              <a:gd name="adj" fmla="val 0"/>
            </a:avLst>
          </a:prstGeom>
          <a:solidFill>
            <a:srgbClr val="7030A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+mj-ea"/>
              </a:rPr>
              <a:t>Server</a:t>
            </a: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+mj-ea"/>
              </a:rPr>
              <a:t/>
            </a:r>
            <a:b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+mj-ea"/>
              </a:rPr>
            </a:b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+mj-ea"/>
              </a:rPr>
              <a:t>API</a:t>
            </a:r>
          </a:p>
        </p:txBody>
      </p:sp>
      <p:sp>
        <p:nvSpPr>
          <p:cNvPr id="35" name="角丸四角形 21"/>
          <p:cNvSpPr/>
          <p:nvPr/>
        </p:nvSpPr>
        <p:spPr bwMode="auto">
          <a:xfrm>
            <a:off x="5256076" y="4365104"/>
            <a:ext cx="906306" cy="576064"/>
          </a:xfrm>
          <a:prstGeom prst="roundRect">
            <a:avLst>
              <a:gd name="adj" fmla="val 0"/>
            </a:avLst>
          </a:prstGeom>
          <a:solidFill>
            <a:srgbClr val="7030A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+mj-ea"/>
              </a:rPr>
              <a:t>Disc.</a:t>
            </a:r>
            <a:r>
              <a:rPr kumimoji="1" lang="en-US" altLang="ja-JP" sz="2000" dirty="0" smtClean="0">
                <a:solidFill>
                  <a:schemeClr val="bg1"/>
                </a:solidFill>
                <a:ea typeface="+mj-ea"/>
              </a:rPr>
              <a:t/>
            </a:r>
            <a:br>
              <a:rPr kumimoji="1" lang="en-US" altLang="ja-JP" sz="2000" dirty="0" smtClean="0">
                <a:solidFill>
                  <a:schemeClr val="bg1"/>
                </a:solidFill>
                <a:ea typeface="+mj-ea"/>
              </a:rPr>
            </a:b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+mj-ea"/>
              </a:rPr>
              <a:t>API</a:t>
            </a:r>
          </a:p>
        </p:txBody>
      </p:sp>
      <p:sp>
        <p:nvSpPr>
          <p:cNvPr id="26" name="角丸四角形 22"/>
          <p:cNvSpPr/>
          <p:nvPr/>
        </p:nvSpPr>
        <p:spPr bwMode="auto">
          <a:xfrm>
            <a:off x="954714" y="5877272"/>
            <a:ext cx="3058108" cy="707934"/>
          </a:xfrm>
          <a:custGeom>
            <a:avLst/>
            <a:gdLst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1905980 w 1905980"/>
              <a:gd name="connsiteY3" fmla="*/ 0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707934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613343 w 1905980"/>
              <a:gd name="connsiteY4" fmla="*/ 6942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984693 w 1905980"/>
              <a:gd name="connsiteY4" fmla="*/ 6942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232343 w 1905980"/>
              <a:gd name="connsiteY5" fmla="*/ 64092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513057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737193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737193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5980" h="707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25025" y="0"/>
                </a:lnTo>
                <a:lnTo>
                  <a:pt x="225025" y="360040"/>
                </a:lnTo>
                <a:lnTo>
                  <a:pt x="1665185" y="360040"/>
                </a:lnTo>
                <a:lnTo>
                  <a:pt x="1665185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0" rIns="91440" bIns="1800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WoT Interface</a:t>
            </a:r>
          </a:p>
        </p:txBody>
      </p:sp>
      <p:sp>
        <p:nvSpPr>
          <p:cNvPr id="27" name="Rechteck 26"/>
          <p:cNvSpPr/>
          <p:nvPr/>
        </p:nvSpPr>
        <p:spPr>
          <a:xfrm>
            <a:off x="1255132" y="5877272"/>
            <a:ext cx="2457273" cy="360040"/>
          </a:xfrm>
          <a:prstGeom prst="rect">
            <a:avLst/>
          </a:prstGeom>
          <a:solidFill>
            <a:srgbClr val="92D050"/>
          </a:solidFill>
          <a:ln w="28575">
            <a:solidFill>
              <a:srgbClr val="996600"/>
            </a:solidFill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∙</a:t>
            </a:r>
            <a:r>
              <a:rPr lang="en-US" dirty="0" smtClean="0">
                <a:solidFill>
                  <a:schemeClr val="tx1"/>
                </a:solidFill>
              </a:rPr>
              <a:t>··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角丸四角形 22"/>
          <p:cNvSpPr/>
          <p:nvPr/>
        </p:nvSpPr>
        <p:spPr bwMode="auto">
          <a:xfrm>
            <a:off x="5131178" y="5877272"/>
            <a:ext cx="3058108" cy="707934"/>
          </a:xfrm>
          <a:custGeom>
            <a:avLst/>
            <a:gdLst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1905980 w 1905980"/>
              <a:gd name="connsiteY3" fmla="*/ 0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707934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613343 w 1905980"/>
              <a:gd name="connsiteY4" fmla="*/ 6942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984693 w 1905980"/>
              <a:gd name="connsiteY4" fmla="*/ 6942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232343 w 1905980"/>
              <a:gd name="connsiteY5" fmla="*/ 64092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513057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737193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737193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5980" h="707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25025" y="0"/>
                </a:lnTo>
                <a:lnTo>
                  <a:pt x="225025" y="360040"/>
                </a:lnTo>
                <a:lnTo>
                  <a:pt x="1665185" y="360040"/>
                </a:lnTo>
                <a:lnTo>
                  <a:pt x="1665185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0" rIns="91440" bIns="1800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WoT Interface</a:t>
            </a:r>
          </a:p>
        </p:txBody>
      </p:sp>
      <p:sp>
        <p:nvSpPr>
          <p:cNvPr id="37" name="Rechteck 36"/>
          <p:cNvSpPr/>
          <p:nvPr/>
        </p:nvSpPr>
        <p:spPr>
          <a:xfrm>
            <a:off x="5431596" y="5877272"/>
            <a:ext cx="2457273" cy="360040"/>
          </a:xfrm>
          <a:prstGeom prst="rect">
            <a:avLst/>
          </a:prstGeom>
          <a:solidFill>
            <a:srgbClr val="92D050"/>
          </a:solidFill>
          <a:ln w="28575">
            <a:solidFill>
              <a:srgbClr val="996600"/>
            </a:solidFill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∙</a:t>
            </a:r>
            <a:r>
              <a:rPr lang="en-US" dirty="0" smtClean="0">
                <a:solidFill>
                  <a:schemeClr val="tx1"/>
                </a:solidFill>
              </a:rPr>
              <a:t>··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角丸四角形 24"/>
          <p:cNvSpPr/>
          <p:nvPr/>
        </p:nvSpPr>
        <p:spPr bwMode="auto">
          <a:xfrm>
            <a:off x="943838" y="5283102"/>
            <a:ext cx="3079861" cy="576000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1BA12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Protocol </a:t>
            </a:r>
            <a:r>
              <a:rPr lang="en-US" altLang="ja-JP" sz="2000" dirty="0" smtClean="0"/>
              <a:t>Bindings</a:t>
            </a:r>
            <a:endParaRPr kumimoji="1" lang="en-US" altLang="ja-JP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+mj-ea"/>
            </a:endParaRPr>
          </a:p>
        </p:txBody>
      </p:sp>
      <p:sp>
        <p:nvSpPr>
          <p:cNvPr id="24" name="角丸四角形 24"/>
          <p:cNvSpPr/>
          <p:nvPr/>
        </p:nvSpPr>
        <p:spPr bwMode="auto">
          <a:xfrm>
            <a:off x="5120302" y="5283103"/>
            <a:ext cx="3079861" cy="576000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1BA12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Protocol </a:t>
            </a:r>
            <a:r>
              <a:rPr lang="en-US" altLang="ja-JP" sz="2000" dirty="0" smtClean="0"/>
              <a:t>Bindings</a:t>
            </a:r>
            <a:endParaRPr kumimoji="1" lang="en-US" altLang="ja-JP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31182E-6 L 0.45313 -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runtime enables portable apps</a:t>
            </a:r>
          </a:p>
        </p:txBody>
      </p:sp>
      <p:sp>
        <p:nvSpPr>
          <p:cNvPr id="15" name="角丸四角形 6"/>
          <p:cNvSpPr/>
          <p:nvPr/>
        </p:nvSpPr>
        <p:spPr bwMode="auto">
          <a:xfrm>
            <a:off x="4932040" y="2564904"/>
            <a:ext cx="3456384" cy="3652449"/>
          </a:xfrm>
          <a:prstGeom prst="roundRect">
            <a:avLst>
              <a:gd name="adj" fmla="val 6113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+mj-ea"/>
              </a:rPr>
              <a:t>WoT</a:t>
            </a: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+mj-ea"/>
              </a:rPr>
              <a:t> </a:t>
            </a:r>
            <a:r>
              <a:rPr kumimoji="1" lang="en-US" altLang="ja-JP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+mj-ea"/>
              </a:rPr>
              <a:t>Servient</a:t>
            </a: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+mj-ea"/>
              </a:rPr>
              <a:t> Vendor B</a:t>
            </a:r>
          </a:p>
        </p:txBody>
      </p:sp>
      <p:sp>
        <p:nvSpPr>
          <p:cNvPr id="29" name="角丸四角形 24"/>
          <p:cNvSpPr/>
          <p:nvPr/>
        </p:nvSpPr>
        <p:spPr bwMode="auto">
          <a:xfrm>
            <a:off x="5148064" y="3140968"/>
            <a:ext cx="3079861" cy="1512168"/>
          </a:xfrm>
          <a:prstGeom prst="roundRect">
            <a:avLst>
              <a:gd name="adj" fmla="val 10381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effectLst/>
                <a:ea typeface="+mj-ea"/>
              </a:rPr>
              <a:t>Runtime Environment</a:t>
            </a:r>
          </a:p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2000" i="0" u="none" strike="noStrike" cap="none" normalizeH="0" baseline="0" dirty="0" smtClean="0">
              <a:ln>
                <a:noFill/>
              </a:ln>
              <a:effectLst/>
              <a:ea typeface="+mj-ea"/>
            </a:endParaRPr>
          </a:p>
        </p:txBody>
      </p:sp>
      <p:sp>
        <p:nvSpPr>
          <p:cNvPr id="5" name="角丸四角形 6"/>
          <p:cNvSpPr/>
          <p:nvPr/>
        </p:nvSpPr>
        <p:spPr bwMode="auto">
          <a:xfrm>
            <a:off x="755576" y="2564903"/>
            <a:ext cx="3456384" cy="3652449"/>
          </a:xfrm>
          <a:prstGeom prst="roundRect">
            <a:avLst>
              <a:gd name="adj" fmla="val 6113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+mj-ea"/>
              </a:rPr>
              <a:t>WoT</a:t>
            </a: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+mj-ea"/>
              </a:rPr>
              <a:t> </a:t>
            </a:r>
            <a:r>
              <a:rPr kumimoji="1" lang="en-US" altLang="ja-JP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+mj-ea"/>
              </a:rPr>
              <a:t>Servient</a:t>
            </a: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+mj-ea"/>
              </a:rPr>
              <a:t> Vendor A</a:t>
            </a:r>
          </a:p>
        </p:txBody>
      </p:sp>
      <p:sp>
        <p:nvSpPr>
          <p:cNvPr id="28" name="角丸四角形 24"/>
          <p:cNvSpPr/>
          <p:nvPr/>
        </p:nvSpPr>
        <p:spPr bwMode="auto">
          <a:xfrm>
            <a:off x="971600" y="3140968"/>
            <a:ext cx="3079861" cy="1512168"/>
          </a:xfrm>
          <a:prstGeom prst="roundRect">
            <a:avLst>
              <a:gd name="adj" fmla="val 10381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effectLst/>
                <a:ea typeface="+mj-ea"/>
              </a:rPr>
              <a:t>Runtime Environment</a:t>
            </a:r>
          </a:p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2000" i="0" u="none" strike="noStrike" cap="none" normalizeH="0" baseline="0" dirty="0" smtClean="0">
              <a:ln>
                <a:noFill/>
              </a:ln>
              <a:effectLst/>
              <a:ea typeface="+mj-e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Scripting API</a:t>
            </a:r>
            <a:endParaRPr lang="en-US"/>
          </a:p>
        </p:txBody>
      </p:sp>
      <p:sp>
        <p:nvSpPr>
          <p:cNvPr id="22" name="角丸四角形 24"/>
          <p:cNvSpPr/>
          <p:nvPr/>
        </p:nvSpPr>
        <p:spPr bwMode="auto">
          <a:xfrm>
            <a:off x="943838" y="5283102"/>
            <a:ext cx="3079861" cy="576000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1BA12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Protocol </a:t>
            </a:r>
            <a:r>
              <a:rPr lang="en-US" altLang="ja-JP" sz="2000" dirty="0" smtClean="0"/>
              <a:t>Bindings</a:t>
            </a:r>
            <a:endParaRPr kumimoji="1" lang="en-US" altLang="ja-JP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+mj-ea"/>
            </a:endParaRPr>
          </a:p>
        </p:txBody>
      </p:sp>
      <p:sp>
        <p:nvSpPr>
          <p:cNvPr id="23" name="角丸四角形 22"/>
          <p:cNvSpPr/>
          <p:nvPr/>
        </p:nvSpPr>
        <p:spPr bwMode="auto">
          <a:xfrm>
            <a:off x="971600" y="4679943"/>
            <a:ext cx="3024336" cy="576000"/>
          </a:xfrm>
          <a:prstGeom prst="roundRect">
            <a:avLst/>
          </a:prstGeom>
          <a:solidFill>
            <a:srgbClr val="0070C0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0" numCol="1" rtlCol="0" anchor="b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smtClean="0">
                <a:solidFill>
                  <a:schemeClr val="bg1"/>
                </a:solidFill>
              </a:rPr>
              <a:t>Resource Model</a:t>
            </a:r>
            <a:endParaRPr kumimoji="1" lang="en-US" altLang="ja-JP" sz="20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ea typeface="+mj-ea"/>
            </a:endParaRPr>
          </a:p>
        </p:txBody>
      </p:sp>
      <p:sp>
        <p:nvSpPr>
          <p:cNvPr id="24" name="角丸四角形 24"/>
          <p:cNvSpPr/>
          <p:nvPr/>
        </p:nvSpPr>
        <p:spPr bwMode="auto">
          <a:xfrm>
            <a:off x="5120302" y="5283103"/>
            <a:ext cx="3079861" cy="576000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1BA12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Protocol </a:t>
            </a:r>
            <a:r>
              <a:rPr lang="en-US" altLang="ja-JP" sz="2000" dirty="0" smtClean="0"/>
              <a:t>Bindings</a:t>
            </a:r>
            <a:endParaRPr kumimoji="1" lang="en-US" altLang="ja-JP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+mj-ea"/>
            </a:endParaRPr>
          </a:p>
        </p:txBody>
      </p:sp>
      <p:sp>
        <p:nvSpPr>
          <p:cNvPr id="25" name="角丸四角形 22"/>
          <p:cNvSpPr/>
          <p:nvPr/>
        </p:nvSpPr>
        <p:spPr bwMode="auto">
          <a:xfrm>
            <a:off x="5148064" y="4679944"/>
            <a:ext cx="3024336" cy="576000"/>
          </a:xfrm>
          <a:prstGeom prst="roundRect">
            <a:avLst/>
          </a:prstGeom>
          <a:solidFill>
            <a:srgbClr val="0070C0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0" numCol="1" rtlCol="0" anchor="b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smtClean="0">
                <a:solidFill>
                  <a:schemeClr val="bg1"/>
                </a:solidFill>
              </a:rPr>
              <a:t>Resource Model</a:t>
            </a:r>
            <a:endParaRPr kumimoji="1" lang="en-US" altLang="ja-JP" sz="20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ea typeface="+mj-ea"/>
            </a:endParaRPr>
          </a:p>
        </p:txBody>
      </p:sp>
      <p:sp>
        <p:nvSpPr>
          <p:cNvPr id="10" name="縦巻き 49"/>
          <p:cNvSpPr/>
          <p:nvPr/>
        </p:nvSpPr>
        <p:spPr bwMode="auto">
          <a:xfrm>
            <a:off x="5319842" y="3357635"/>
            <a:ext cx="2736304" cy="503413"/>
          </a:xfrm>
          <a:prstGeom prst="verticalScroll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+mj-ea"/>
              </a:rPr>
              <a:t>App Script</a:t>
            </a:r>
          </a:p>
        </p:txBody>
      </p:sp>
      <p:sp>
        <p:nvSpPr>
          <p:cNvPr id="30" name="角丸四角形 21"/>
          <p:cNvSpPr/>
          <p:nvPr/>
        </p:nvSpPr>
        <p:spPr bwMode="auto">
          <a:xfrm>
            <a:off x="2087724" y="4356050"/>
            <a:ext cx="906306" cy="576064"/>
          </a:xfrm>
          <a:prstGeom prst="roundRect">
            <a:avLst>
              <a:gd name="adj" fmla="val 0"/>
            </a:avLst>
          </a:prstGeom>
          <a:solidFill>
            <a:srgbClr val="7030A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 smtClean="0">
                <a:solidFill>
                  <a:schemeClr val="bg1"/>
                </a:solidFill>
              </a:rPr>
              <a:t>Client </a:t>
            </a:r>
            <a:r>
              <a:rPr kumimoji="1" lang="en-US" altLang="ja-JP" sz="2000" dirty="0" smtClean="0">
                <a:solidFill>
                  <a:schemeClr val="bg1"/>
                </a:solidFill>
                <a:ea typeface="+mj-ea"/>
              </a:rPr>
              <a:t/>
            </a:r>
            <a:br>
              <a:rPr kumimoji="1" lang="en-US" altLang="ja-JP" sz="2000" dirty="0" smtClean="0">
                <a:solidFill>
                  <a:schemeClr val="bg1"/>
                </a:solidFill>
                <a:ea typeface="+mj-ea"/>
              </a:rPr>
            </a:b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+mj-ea"/>
              </a:rPr>
              <a:t>API</a:t>
            </a:r>
          </a:p>
        </p:txBody>
      </p:sp>
      <p:sp>
        <p:nvSpPr>
          <p:cNvPr id="31" name="角丸四角形 21"/>
          <p:cNvSpPr/>
          <p:nvPr/>
        </p:nvSpPr>
        <p:spPr bwMode="auto">
          <a:xfrm>
            <a:off x="3059832" y="4365104"/>
            <a:ext cx="864096" cy="576064"/>
          </a:xfrm>
          <a:prstGeom prst="roundRect">
            <a:avLst>
              <a:gd name="adj" fmla="val 0"/>
            </a:avLst>
          </a:prstGeom>
          <a:solidFill>
            <a:srgbClr val="7030A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+mj-ea"/>
              </a:rPr>
              <a:t>Server</a:t>
            </a: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+mj-ea"/>
              </a:rPr>
              <a:t/>
            </a:r>
            <a:b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+mj-ea"/>
              </a:rPr>
            </a:b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+mj-ea"/>
              </a:rPr>
              <a:t>API</a:t>
            </a:r>
          </a:p>
        </p:txBody>
      </p:sp>
      <p:sp>
        <p:nvSpPr>
          <p:cNvPr id="32" name="角丸四角形 21"/>
          <p:cNvSpPr/>
          <p:nvPr/>
        </p:nvSpPr>
        <p:spPr bwMode="auto">
          <a:xfrm>
            <a:off x="1115616" y="4365104"/>
            <a:ext cx="906306" cy="576064"/>
          </a:xfrm>
          <a:prstGeom prst="roundRect">
            <a:avLst>
              <a:gd name="adj" fmla="val 0"/>
            </a:avLst>
          </a:prstGeom>
          <a:solidFill>
            <a:srgbClr val="7030A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+mj-ea"/>
              </a:rPr>
              <a:t>Disc.</a:t>
            </a:r>
            <a:r>
              <a:rPr kumimoji="1" lang="en-US" altLang="ja-JP" sz="2000" dirty="0" smtClean="0">
                <a:solidFill>
                  <a:schemeClr val="bg1"/>
                </a:solidFill>
                <a:ea typeface="+mj-ea"/>
              </a:rPr>
              <a:t/>
            </a:r>
            <a:br>
              <a:rPr kumimoji="1" lang="en-US" altLang="ja-JP" sz="2000" dirty="0" smtClean="0">
                <a:solidFill>
                  <a:schemeClr val="bg1"/>
                </a:solidFill>
                <a:ea typeface="+mj-ea"/>
              </a:rPr>
            </a:b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+mj-ea"/>
              </a:rPr>
              <a:t>API</a:t>
            </a:r>
          </a:p>
        </p:txBody>
      </p:sp>
      <p:sp>
        <p:nvSpPr>
          <p:cNvPr id="33" name="角丸四角形 21"/>
          <p:cNvSpPr/>
          <p:nvPr/>
        </p:nvSpPr>
        <p:spPr bwMode="auto">
          <a:xfrm>
            <a:off x="6228184" y="4356050"/>
            <a:ext cx="906306" cy="576064"/>
          </a:xfrm>
          <a:prstGeom prst="roundRect">
            <a:avLst>
              <a:gd name="adj" fmla="val 0"/>
            </a:avLst>
          </a:prstGeom>
          <a:solidFill>
            <a:srgbClr val="7030A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 smtClean="0">
                <a:solidFill>
                  <a:schemeClr val="bg1"/>
                </a:solidFill>
              </a:rPr>
              <a:t>Client </a:t>
            </a:r>
            <a:r>
              <a:rPr kumimoji="1" lang="en-US" altLang="ja-JP" sz="2000" dirty="0" smtClean="0">
                <a:solidFill>
                  <a:schemeClr val="bg1"/>
                </a:solidFill>
                <a:ea typeface="+mj-ea"/>
              </a:rPr>
              <a:t/>
            </a:r>
            <a:br>
              <a:rPr kumimoji="1" lang="en-US" altLang="ja-JP" sz="2000" dirty="0" smtClean="0">
                <a:solidFill>
                  <a:schemeClr val="bg1"/>
                </a:solidFill>
                <a:ea typeface="+mj-ea"/>
              </a:rPr>
            </a:b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+mj-ea"/>
              </a:rPr>
              <a:t>API</a:t>
            </a:r>
          </a:p>
        </p:txBody>
      </p:sp>
      <p:sp>
        <p:nvSpPr>
          <p:cNvPr id="34" name="角丸四角形 21"/>
          <p:cNvSpPr/>
          <p:nvPr/>
        </p:nvSpPr>
        <p:spPr bwMode="auto">
          <a:xfrm>
            <a:off x="7200292" y="4365104"/>
            <a:ext cx="864096" cy="576064"/>
          </a:xfrm>
          <a:prstGeom prst="roundRect">
            <a:avLst>
              <a:gd name="adj" fmla="val 0"/>
            </a:avLst>
          </a:prstGeom>
          <a:solidFill>
            <a:srgbClr val="7030A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+mj-ea"/>
              </a:rPr>
              <a:t>Server</a:t>
            </a: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+mj-ea"/>
              </a:rPr>
              <a:t/>
            </a:r>
            <a:b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+mj-ea"/>
              </a:rPr>
            </a:b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+mj-ea"/>
              </a:rPr>
              <a:t>API</a:t>
            </a:r>
          </a:p>
        </p:txBody>
      </p:sp>
      <p:sp>
        <p:nvSpPr>
          <p:cNvPr id="35" name="角丸四角形 21"/>
          <p:cNvSpPr/>
          <p:nvPr/>
        </p:nvSpPr>
        <p:spPr bwMode="auto">
          <a:xfrm>
            <a:off x="5256076" y="4365104"/>
            <a:ext cx="906306" cy="576064"/>
          </a:xfrm>
          <a:prstGeom prst="roundRect">
            <a:avLst>
              <a:gd name="adj" fmla="val 0"/>
            </a:avLst>
          </a:prstGeom>
          <a:solidFill>
            <a:srgbClr val="7030A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+mj-ea"/>
              </a:rPr>
              <a:t>Disc.</a:t>
            </a:r>
            <a:r>
              <a:rPr kumimoji="1" lang="en-US" altLang="ja-JP" sz="2000" dirty="0" smtClean="0">
                <a:solidFill>
                  <a:schemeClr val="bg1"/>
                </a:solidFill>
                <a:ea typeface="+mj-ea"/>
              </a:rPr>
              <a:t/>
            </a:r>
            <a:br>
              <a:rPr kumimoji="1" lang="en-US" altLang="ja-JP" sz="2000" dirty="0" smtClean="0">
                <a:solidFill>
                  <a:schemeClr val="bg1"/>
                </a:solidFill>
                <a:ea typeface="+mj-ea"/>
              </a:rPr>
            </a:b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+mj-ea"/>
              </a:rPr>
              <a:t>API</a:t>
            </a:r>
          </a:p>
        </p:txBody>
      </p:sp>
      <p:sp>
        <p:nvSpPr>
          <p:cNvPr id="26" name="角丸四角形 22"/>
          <p:cNvSpPr/>
          <p:nvPr/>
        </p:nvSpPr>
        <p:spPr bwMode="auto">
          <a:xfrm>
            <a:off x="954714" y="5877272"/>
            <a:ext cx="3058108" cy="707934"/>
          </a:xfrm>
          <a:custGeom>
            <a:avLst/>
            <a:gdLst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1905980 w 1905980"/>
              <a:gd name="connsiteY3" fmla="*/ 0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707934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613343 w 1905980"/>
              <a:gd name="connsiteY4" fmla="*/ 6942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984693 w 1905980"/>
              <a:gd name="connsiteY4" fmla="*/ 6942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232343 w 1905980"/>
              <a:gd name="connsiteY5" fmla="*/ 64092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513057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737193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737193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5980" h="707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25025" y="0"/>
                </a:lnTo>
                <a:lnTo>
                  <a:pt x="225025" y="360040"/>
                </a:lnTo>
                <a:lnTo>
                  <a:pt x="1665185" y="360040"/>
                </a:lnTo>
                <a:lnTo>
                  <a:pt x="1665185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0" rIns="91440" bIns="1800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WoT Interface</a:t>
            </a:r>
          </a:p>
        </p:txBody>
      </p:sp>
      <p:sp>
        <p:nvSpPr>
          <p:cNvPr id="27" name="Rechteck 26"/>
          <p:cNvSpPr/>
          <p:nvPr/>
        </p:nvSpPr>
        <p:spPr>
          <a:xfrm>
            <a:off x="1255132" y="5877272"/>
            <a:ext cx="2457273" cy="360040"/>
          </a:xfrm>
          <a:prstGeom prst="rect">
            <a:avLst/>
          </a:prstGeom>
          <a:solidFill>
            <a:srgbClr val="92D050"/>
          </a:solidFill>
          <a:ln w="28575">
            <a:solidFill>
              <a:srgbClr val="996600"/>
            </a:solidFill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∙</a:t>
            </a:r>
            <a:r>
              <a:rPr lang="en-US" dirty="0" smtClean="0">
                <a:solidFill>
                  <a:schemeClr val="tx1"/>
                </a:solidFill>
              </a:rPr>
              <a:t>··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角丸四角形 22"/>
          <p:cNvSpPr/>
          <p:nvPr/>
        </p:nvSpPr>
        <p:spPr bwMode="auto">
          <a:xfrm>
            <a:off x="5131178" y="5877272"/>
            <a:ext cx="3058108" cy="707934"/>
          </a:xfrm>
          <a:custGeom>
            <a:avLst/>
            <a:gdLst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1905980 w 1905980"/>
              <a:gd name="connsiteY3" fmla="*/ 0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707934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613343 w 1905980"/>
              <a:gd name="connsiteY4" fmla="*/ 6942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984693 w 1905980"/>
              <a:gd name="connsiteY4" fmla="*/ 6942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232343 w 1905980"/>
              <a:gd name="connsiteY5" fmla="*/ 64092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513057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737193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737193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5980" h="707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25025" y="0"/>
                </a:lnTo>
                <a:lnTo>
                  <a:pt x="225025" y="360040"/>
                </a:lnTo>
                <a:lnTo>
                  <a:pt x="1665185" y="360040"/>
                </a:lnTo>
                <a:lnTo>
                  <a:pt x="1665185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0" rIns="91440" bIns="1800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WoT Interface</a:t>
            </a:r>
          </a:p>
        </p:txBody>
      </p:sp>
      <p:sp>
        <p:nvSpPr>
          <p:cNvPr id="37" name="Rechteck 36"/>
          <p:cNvSpPr/>
          <p:nvPr/>
        </p:nvSpPr>
        <p:spPr>
          <a:xfrm>
            <a:off x="5431596" y="5877272"/>
            <a:ext cx="2457273" cy="360040"/>
          </a:xfrm>
          <a:prstGeom prst="rect">
            <a:avLst/>
          </a:prstGeom>
          <a:solidFill>
            <a:srgbClr val="92D050"/>
          </a:solidFill>
          <a:ln w="28575">
            <a:solidFill>
              <a:srgbClr val="996600"/>
            </a:solidFill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∙··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WoT Root </a:t>
            </a:r>
            <a:r>
              <a:rPr lang="en-US" dirty="0" smtClean="0"/>
              <a:t>Element (with Discovery)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de-DE" sz="2000" dirty="0" err="1" smtClean="0"/>
              <a:t>interface</a:t>
            </a:r>
            <a:r>
              <a:rPr lang="de-DE" sz="2000" dirty="0" smtClean="0"/>
              <a:t> </a:t>
            </a:r>
            <a:r>
              <a:rPr lang="de-DE" sz="2000" b="1" dirty="0" smtClean="0"/>
              <a:t>WoT</a:t>
            </a:r>
            <a:r>
              <a:rPr lang="de-DE" sz="2000" dirty="0" smtClean="0"/>
              <a:t> {</a:t>
            </a:r>
          </a:p>
          <a:p>
            <a:pPr>
              <a:buNone/>
            </a:pPr>
            <a:r>
              <a:rPr lang="de-DE" sz="2000" dirty="0" smtClean="0"/>
              <a:t>	</a:t>
            </a:r>
            <a:r>
              <a:rPr lang="de-DE" sz="2000" dirty="0" err="1" smtClean="0"/>
              <a:t>Promise</a:t>
            </a:r>
            <a:r>
              <a:rPr lang="de-DE" sz="2000" dirty="0" smtClean="0"/>
              <a:t>&lt;</a:t>
            </a:r>
            <a:r>
              <a:rPr lang="de-DE" sz="2000" dirty="0" err="1" smtClean="0"/>
              <a:t>sequence</a:t>
            </a:r>
            <a:r>
              <a:rPr lang="de-DE" sz="2000" dirty="0" smtClean="0"/>
              <a:t>&lt;</a:t>
            </a:r>
            <a:r>
              <a:rPr lang="de-DE" sz="2000" b="1" dirty="0" err="1" smtClean="0"/>
              <a:t>ConsumedThing</a:t>
            </a:r>
            <a:r>
              <a:rPr lang="de-DE" sz="2000" dirty="0" smtClean="0"/>
              <a:t>&gt;&gt; </a:t>
            </a:r>
            <a:r>
              <a:rPr lang="de-DE" sz="2000" dirty="0" err="1" smtClean="0">
                <a:solidFill>
                  <a:srgbClr val="FF0000"/>
                </a:solidFill>
              </a:rPr>
              <a:t>discover</a:t>
            </a:r>
            <a:r>
              <a:rPr lang="de-DE" sz="2000" dirty="0" smtClean="0"/>
              <a:t>(ThingFilter filter);</a:t>
            </a:r>
          </a:p>
          <a:p>
            <a:pPr>
              <a:buNone/>
            </a:pPr>
            <a:r>
              <a:rPr lang="de-DE" sz="2000" dirty="0" smtClean="0"/>
              <a:t>	</a:t>
            </a:r>
            <a:r>
              <a:rPr lang="de-DE" sz="2000" dirty="0" err="1" smtClean="0"/>
              <a:t>Promise</a:t>
            </a:r>
            <a:r>
              <a:rPr lang="de-DE" sz="2000" dirty="0" smtClean="0"/>
              <a:t>&lt;</a:t>
            </a:r>
            <a:r>
              <a:rPr lang="de-DE" sz="2000" b="1" dirty="0" err="1" smtClean="0"/>
              <a:t>ConsumedThing</a:t>
            </a:r>
            <a:r>
              <a:rPr lang="de-DE" sz="2000" dirty="0" smtClean="0"/>
              <a:t>&gt; </a:t>
            </a:r>
            <a:r>
              <a:rPr lang="de-DE" sz="2000" dirty="0" err="1" smtClean="0">
                <a:solidFill>
                  <a:srgbClr val="FF0000"/>
                </a:solidFill>
              </a:rPr>
              <a:t>consumeDescription</a:t>
            </a:r>
            <a:r>
              <a:rPr lang="de-DE" sz="2000" dirty="0" smtClean="0"/>
              <a:t>(</a:t>
            </a:r>
            <a:r>
              <a:rPr lang="de-DE" sz="2000" dirty="0" err="1" smtClean="0"/>
              <a:t>Object</a:t>
            </a:r>
            <a:r>
              <a:rPr lang="de-DE" sz="2000" dirty="0" smtClean="0"/>
              <a:t> </a:t>
            </a:r>
            <a:r>
              <a:rPr lang="de-DE" sz="2000" dirty="0" err="1" smtClean="0"/>
              <a:t>td</a:t>
            </a:r>
            <a:r>
              <a:rPr lang="de-DE" sz="2000" dirty="0" smtClean="0"/>
              <a:t>);</a:t>
            </a:r>
          </a:p>
          <a:p>
            <a:pPr>
              <a:buNone/>
            </a:pPr>
            <a:r>
              <a:rPr lang="de-DE" sz="2000" dirty="0" smtClean="0"/>
              <a:t>	</a:t>
            </a:r>
            <a:r>
              <a:rPr lang="de-DE" sz="2000" dirty="0" err="1" smtClean="0"/>
              <a:t>Promise</a:t>
            </a:r>
            <a:r>
              <a:rPr lang="de-DE" sz="2000" dirty="0" smtClean="0"/>
              <a:t>&lt;</a:t>
            </a:r>
            <a:r>
              <a:rPr lang="de-DE" sz="2000" b="1" dirty="0" err="1" smtClean="0"/>
              <a:t>ConsumedThing</a:t>
            </a:r>
            <a:r>
              <a:rPr lang="de-DE" sz="2000" dirty="0" smtClean="0"/>
              <a:t>&gt; </a:t>
            </a:r>
            <a:r>
              <a:rPr lang="de-DE" sz="2000" dirty="0" err="1" smtClean="0">
                <a:solidFill>
                  <a:srgbClr val="FF0000"/>
                </a:solidFill>
              </a:rPr>
              <a:t>consumeDescriptionUri</a:t>
            </a:r>
            <a:r>
              <a:rPr lang="de-DE" sz="2000" dirty="0" smtClean="0"/>
              <a:t>(</a:t>
            </a:r>
            <a:r>
              <a:rPr lang="de-DE" sz="2000" dirty="0" err="1" smtClean="0"/>
              <a:t>DOMString</a:t>
            </a:r>
            <a:r>
              <a:rPr lang="de-DE" sz="2000" dirty="0" smtClean="0"/>
              <a:t> </a:t>
            </a:r>
            <a:r>
              <a:rPr lang="de-DE" sz="2000" dirty="0" err="1" smtClean="0"/>
              <a:t>uri</a:t>
            </a:r>
            <a:r>
              <a:rPr lang="de-DE" sz="2000" dirty="0" smtClean="0"/>
              <a:t>);</a:t>
            </a:r>
          </a:p>
          <a:p>
            <a:pPr>
              <a:buNone/>
            </a:pPr>
            <a:r>
              <a:rPr lang="de-DE" sz="2000" dirty="0" smtClean="0"/>
              <a:t>	</a:t>
            </a:r>
            <a:r>
              <a:rPr lang="de-DE" sz="2000" dirty="0" err="1" smtClean="0"/>
              <a:t>Promise</a:t>
            </a:r>
            <a:r>
              <a:rPr lang="de-DE" sz="2000" dirty="0" smtClean="0"/>
              <a:t>&lt;</a:t>
            </a:r>
            <a:r>
              <a:rPr lang="de-DE" sz="2000" b="1" dirty="0" err="1" smtClean="0"/>
              <a:t>ExposedThing</a:t>
            </a:r>
            <a:r>
              <a:rPr lang="de-DE" sz="2000" dirty="0" smtClean="0"/>
              <a:t>&gt; </a:t>
            </a:r>
            <a:r>
              <a:rPr lang="de-DE" sz="2000" dirty="0" err="1" smtClean="0">
                <a:solidFill>
                  <a:srgbClr val="FF0000"/>
                </a:solidFill>
              </a:rPr>
              <a:t>createThing</a:t>
            </a:r>
            <a:r>
              <a:rPr lang="de-DE" sz="2000" dirty="0" smtClean="0"/>
              <a:t>(</a:t>
            </a:r>
            <a:r>
              <a:rPr lang="de-DE" sz="2000" dirty="0" err="1" smtClean="0"/>
              <a:t>DOMString</a:t>
            </a:r>
            <a:r>
              <a:rPr lang="de-DE" sz="2000" dirty="0" smtClean="0"/>
              <a:t> </a:t>
            </a:r>
            <a:r>
              <a:rPr lang="de-DE" sz="2000" dirty="0" err="1" smtClean="0"/>
              <a:t>name</a:t>
            </a:r>
            <a:r>
              <a:rPr lang="de-DE" sz="2000" dirty="0" smtClean="0"/>
              <a:t>);</a:t>
            </a:r>
          </a:p>
          <a:p>
            <a:pPr>
              <a:buNone/>
            </a:pPr>
            <a:r>
              <a:rPr lang="de-DE" sz="2000" dirty="0" smtClean="0"/>
              <a:t>	</a:t>
            </a:r>
            <a:r>
              <a:rPr lang="de-DE" sz="2000" dirty="0" err="1" smtClean="0"/>
              <a:t>Promise</a:t>
            </a:r>
            <a:r>
              <a:rPr lang="de-DE" sz="2000" dirty="0" smtClean="0"/>
              <a:t>&lt;</a:t>
            </a:r>
            <a:r>
              <a:rPr lang="de-DE" sz="2000" b="1" dirty="0" err="1" smtClean="0"/>
              <a:t>ExposedThing</a:t>
            </a:r>
            <a:r>
              <a:rPr lang="de-DE" sz="2000" dirty="0" smtClean="0"/>
              <a:t>&gt; </a:t>
            </a:r>
            <a:r>
              <a:rPr lang="de-DE" sz="2000" dirty="0" err="1" smtClean="0">
                <a:solidFill>
                  <a:srgbClr val="FF0000"/>
                </a:solidFill>
              </a:rPr>
              <a:t>createFromDescription</a:t>
            </a:r>
            <a:r>
              <a:rPr lang="de-DE" sz="2000" dirty="0" smtClean="0"/>
              <a:t>(</a:t>
            </a:r>
            <a:r>
              <a:rPr lang="de-DE" sz="2000" dirty="0" err="1" smtClean="0"/>
              <a:t>Object</a:t>
            </a:r>
            <a:r>
              <a:rPr lang="de-DE" sz="2000" dirty="0" smtClean="0"/>
              <a:t> </a:t>
            </a:r>
            <a:r>
              <a:rPr lang="de-DE" sz="2000" dirty="0" err="1" smtClean="0"/>
              <a:t>td</a:t>
            </a:r>
            <a:r>
              <a:rPr lang="de-DE" sz="2000" dirty="0" smtClean="0"/>
              <a:t>);</a:t>
            </a:r>
          </a:p>
          <a:p>
            <a:pPr>
              <a:buNone/>
            </a:pPr>
            <a:r>
              <a:rPr lang="de-DE" sz="2000" dirty="0" smtClean="0"/>
              <a:t>	</a:t>
            </a:r>
            <a:r>
              <a:rPr lang="de-DE" sz="2000" dirty="0" err="1" smtClean="0"/>
              <a:t>Promise</a:t>
            </a:r>
            <a:r>
              <a:rPr lang="de-DE" sz="2000" dirty="0" smtClean="0"/>
              <a:t>&lt;</a:t>
            </a:r>
            <a:r>
              <a:rPr lang="de-DE" sz="2000" b="1" dirty="0" err="1" smtClean="0"/>
              <a:t>ExposedThing</a:t>
            </a:r>
            <a:r>
              <a:rPr lang="de-DE" sz="2000" dirty="0" smtClean="0"/>
              <a:t>&gt; </a:t>
            </a:r>
            <a:r>
              <a:rPr lang="de-DE" sz="2000" dirty="0" err="1" smtClean="0">
                <a:solidFill>
                  <a:srgbClr val="FF0000"/>
                </a:solidFill>
              </a:rPr>
              <a:t>createFromDescriptionUri</a:t>
            </a:r>
            <a:r>
              <a:rPr lang="de-DE" sz="2000" dirty="0" smtClean="0"/>
              <a:t>(</a:t>
            </a:r>
            <a:r>
              <a:rPr lang="de-DE" sz="2000" dirty="0" err="1" smtClean="0"/>
              <a:t>DOMString</a:t>
            </a:r>
            <a:r>
              <a:rPr lang="de-DE" sz="2000" dirty="0" smtClean="0"/>
              <a:t> </a:t>
            </a:r>
            <a:r>
              <a:rPr lang="de-DE" sz="2000" dirty="0" err="1" smtClean="0"/>
              <a:t>uri</a:t>
            </a:r>
            <a:r>
              <a:rPr lang="de-DE" sz="2000" dirty="0" smtClean="0"/>
              <a:t>);</a:t>
            </a:r>
          </a:p>
          <a:p>
            <a:pPr>
              <a:buNone/>
            </a:pPr>
            <a:r>
              <a:rPr lang="de-DE" sz="2000" dirty="0" smtClean="0"/>
              <a:t>};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Client API: </a:t>
            </a:r>
            <a:r>
              <a:rPr lang="de-DE" dirty="0" err="1" smtClean="0"/>
              <a:t>ConsumedThing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de-DE" sz="2000" dirty="0" err="1" smtClean="0"/>
              <a:t>interface</a:t>
            </a:r>
            <a:r>
              <a:rPr lang="de-DE" sz="2000" dirty="0" smtClean="0"/>
              <a:t> </a:t>
            </a:r>
            <a:r>
              <a:rPr lang="de-DE" sz="2000" b="1" dirty="0" err="1" smtClean="0"/>
              <a:t>ConsumedThing</a:t>
            </a:r>
            <a:r>
              <a:rPr lang="de-DE" sz="2000" dirty="0" smtClean="0"/>
              <a:t> {</a:t>
            </a:r>
          </a:p>
          <a:p>
            <a:pPr>
              <a:buNone/>
            </a:pPr>
            <a:r>
              <a:rPr lang="de-DE" sz="2000" dirty="0" smtClean="0"/>
              <a:t>	</a:t>
            </a:r>
            <a:r>
              <a:rPr lang="de-DE" sz="2000" dirty="0" err="1" smtClean="0"/>
              <a:t>readonly</a:t>
            </a:r>
            <a:r>
              <a:rPr lang="de-DE" sz="2000" dirty="0" smtClean="0"/>
              <a:t> </a:t>
            </a:r>
            <a:r>
              <a:rPr lang="de-DE" sz="2000" dirty="0" err="1" smtClean="0"/>
              <a:t>attribute</a:t>
            </a:r>
            <a:r>
              <a:rPr lang="de-DE" sz="2000" dirty="0" smtClean="0"/>
              <a:t> </a:t>
            </a:r>
            <a:r>
              <a:rPr lang="de-DE" sz="2000" dirty="0" err="1" smtClean="0"/>
              <a:t>DOMString</a:t>
            </a: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rgbClr val="0000FF"/>
                </a:solidFill>
              </a:rPr>
              <a:t>name</a:t>
            </a:r>
            <a:r>
              <a:rPr lang="de-DE" sz="2000" dirty="0" smtClean="0"/>
              <a:t>;</a:t>
            </a:r>
          </a:p>
          <a:p>
            <a:pPr>
              <a:buNone/>
            </a:pPr>
            <a:r>
              <a:rPr lang="de-DE" sz="2000" dirty="0" smtClean="0"/>
              <a:t>	</a:t>
            </a:r>
            <a:r>
              <a:rPr lang="de-DE" sz="2000" dirty="0" err="1" smtClean="0"/>
              <a:t>Promise</a:t>
            </a:r>
            <a:r>
              <a:rPr lang="de-DE" sz="2000" dirty="0" smtClean="0"/>
              <a:t>&lt;</a:t>
            </a:r>
            <a:r>
              <a:rPr lang="de-DE" sz="2000" dirty="0" err="1" smtClean="0"/>
              <a:t>any</a:t>
            </a:r>
            <a:r>
              <a:rPr lang="de-DE" sz="2000" dirty="0" smtClean="0"/>
              <a:t>&gt; </a:t>
            </a:r>
            <a:r>
              <a:rPr lang="de-DE" sz="2000" dirty="0" err="1" smtClean="0">
                <a:solidFill>
                  <a:srgbClr val="FF0000"/>
                </a:solidFill>
              </a:rPr>
              <a:t>getProperty</a:t>
            </a:r>
            <a:r>
              <a:rPr lang="de-DE" sz="2000" dirty="0" smtClean="0"/>
              <a:t>(</a:t>
            </a:r>
            <a:r>
              <a:rPr lang="de-DE" sz="2000" dirty="0" err="1" smtClean="0"/>
              <a:t>DOMString</a:t>
            </a:r>
            <a:r>
              <a:rPr lang="de-DE" sz="2000" dirty="0" smtClean="0"/>
              <a:t> </a:t>
            </a:r>
            <a:r>
              <a:rPr lang="de-DE" sz="2000" dirty="0" err="1" smtClean="0"/>
              <a:t>propertyName</a:t>
            </a:r>
            <a:r>
              <a:rPr lang="de-DE" sz="2000" dirty="0" smtClean="0"/>
              <a:t>);</a:t>
            </a:r>
          </a:p>
          <a:p>
            <a:pPr>
              <a:buNone/>
            </a:pPr>
            <a:r>
              <a:rPr lang="de-DE" sz="2000" dirty="0" smtClean="0"/>
              <a:t>	</a:t>
            </a:r>
            <a:r>
              <a:rPr lang="de-DE" sz="2000" dirty="0" err="1" smtClean="0"/>
              <a:t>Promise</a:t>
            </a:r>
            <a:r>
              <a:rPr lang="de-DE" sz="2000" dirty="0" smtClean="0"/>
              <a:t>&lt;</a:t>
            </a:r>
            <a:r>
              <a:rPr lang="de-DE" sz="2000" dirty="0" err="1" smtClean="0"/>
              <a:t>any</a:t>
            </a:r>
            <a:r>
              <a:rPr lang="de-DE" sz="2000" dirty="0" smtClean="0"/>
              <a:t>&gt; </a:t>
            </a:r>
            <a:r>
              <a:rPr lang="de-DE" sz="2000" dirty="0" err="1" smtClean="0">
                <a:solidFill>
                  <a:srgbClr val="FF0000"/>
                </a:solidFill>
              </a:rPr>
              <a:t>setProperty</a:t>
            </a:r>
            <a:r>
              <a:rPr lang="de-DE" sz="2000" dirty="0" smtClean="0"/>
              <a:t>(</a:t>
            </a:r>
            <a:r>
              <a:rPr lang="de-DE" sz="2000" dirty="0" err="1" smtClean="0"/>
              <a:t>DOMString</a:t>
            </a:r>
            <a:r>
              <a:rPr lang="de-DE" sz="2000" dirty="0" smtClean="0"/>
              <a:t> </a:t>
            </a:r>
            <a:r>
              <a:rPr lang="de-DE" sz="2000" dirty="0" err="1" smtClean="0"/>
              <a:t>propertyName</a:t>
            </a:r>
            <a:r>
              <a:rPr lang="de-DE" sz="2000" dirty="0" smtClean="0"/>
              <a:t>, </a:t>
            </a:r>
            <a:r>
              <a:rPr lang="de-DE" sz="2000" dirty="0" err="1" smtClean="0"/>
              <a:t>any</a:t>
            </a:r>
            <a:r>
              <a:rPr lang="de-DE" sz="2000" dirty="0" smtClean="0"/>
              <a:t> </a:t>
            </a:r>
            <a:r>
              <a:rPr lang="de-DE" sz="2000" dirty="0" err="1" smtClean="0"/>
              <a:t>newValue</a:t>
            </a:r>
            <a:r>
              <a:rPr lang="de-DE" sz="2000" dirty="0" smtClean="0"/>
              <a:t>); </a:t>
            </a:r>
          </a:p>
          <a:p>
            <a:pPr>
              <a:buNone/>
            </a:pPr>
            <a:r>
              <a:rPr lang="de-DE" sz="2000" dirty="0" smtClean="0"/>
              <a:t>	</a:t>
            </a:r>
            <a:r>
              <a:rPr lang="de-DE" sz="2000" dirty="0" err="1" smtClean="0"/>
              <a:t>Promise</a:t>
            </a:r>
            <a:r>
              <a:rPr lang="de-DE" sz="2000" dirty="0" smtClean="0"/>
              <a:t>&lt;</a:t>
            </a:r>
            <a:r>
              <a:rPr lang="de-DE" sz="2000" dirty="0" err="1" smtClean="0"/>
              <a:t>any</a:t>
            </a:r>
            <a:r>
              <a:rPr lang="de-DE" sz="2000" dirty="0" smtClean="0"/>
              <a:t>&gt; </a:t>
            </a:r>
            <a:r>
              <a:rPr lang="de-DE" sz="2000" dirty="0" err="1" smtClean="0">
                <a:solidFill>
                  <a:srgbClr val="FF0000"/>
                </a:solidFill>
              </a:rPr>
              <a:t>invokeAction</a:t>
            </a:r>
            <a:r>
              <a:rPr lang="de-DE" sz="2000" dirty="0" smtClean="0"/>
              <a:t>(</a:t>
            </a:r>
            <a:r>
              <a:rPr lang="de-DE" sz="2000" dirty="0" err="1" smtClean="0"/>
              <a:t>DOMString</a:t>
            </a:r>
            <a:r>
              <a:rPr lang="de-DE" sz="2000" dirty="0" smtClean="0"/>
              <a:t> </a:t>
            </a:r>
            <a:r>
              <a:rPr lang="de-DE" sz="2000" dirty="0" err="1" smtClean="0"/>
              <a:t>actionName</a:t>
            </a:r>
            <a:r>
              <a:rPr lang="de-DE" sz="2000" dirty="0" smtClean="0"/>
              <a:t>, </a:t>
            </a:r>
            <a:r>
              <a:rPr lang="de-DE" sz="2000" dirty="0" err="1" smtClean="0"/>
              <a:t>any</a:t>
            </a:r>
            <a:r>
              <a:rPr lang="de-DE" sz="2000" dirty="0" smtClean="0"/>
              <a:t> </a:t>
            </a:r>
            <a:r>
              <a:rPr lang="de-DE" sz="2000" dirty="0" err="1" smtClean="0"/>
              <a:t>parameter</a:t>
            </a:r>
            <a:r>
              <a:rPr lang="de-DE" sz="2000" dirty="0" smtClean="0"/>
              <a:t>);</a:t>
            </a:r>
          </a:p>
          <a:p>
            <a:pPr>
              <a:buNone/>
            </a:pPr>
            <a:r>
              <a:rPr lang="de-DE" sz="2000" dirty="0" smtClean="0"/>
              <a:t>	</a:t>
            </a:r>
            <a:r>
              <a:rPr lang="de-DE" sz="2000" b="1" dirty="0" err="1" smtClean="0"/>
              <a:t>ConsumedThing</a:t>
            </a: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addListener</a:t>
            </a:r>
            <a:r>
              <a:rPr lang="de-DE" sz="2000" dirty="0" smtClean="0"/>
              <a:t>(</a:t>
            </a:r>
            <a:r>
              <a:rPr lang="de-DE" sz="2000" dirty="0" err="1" smtClean="0"/>
              <a:t>DOMString</a:t>
            </a:r>
            <a:r>
              <a:rPr lang="de-DE" sz="2000" dirty="0" smtClean="0"/>
              <a:t> </a:t>
            </a:r>
            <a:r>
              <a:rPr lang="de-DE" sz="2000" dirty="0" err="1" smtClean="0"/>
              <a:t>eventName</a:t>
            </a:r>
            <a:r>
              <a:rPr lang="de-DE" sz="2000" dirty="0" smtClean="0"/>
              <a:t>,</a:t>
            </a:r>
          </a:p>
          <a:p>
            <a:pPr>
              <a:buNone/>
            </a:pPr>
            <a:r>
              <a:rPr lang="de-DE" sz="2000" dirty="0" smtClean="0"/>
              <a:t>					</a:t>
            </a:r>
            <a:r>
              <a:rPr lang="de-DE" sz="2000" dirty="0" err="1" smtClean="0"/>
              <a:t>ThingEventListener</a:t>
            </a:r>
            <a:r>
              <a:rPr lang="de-DE" sz="2000" dirty="0" smtClean="0"/>
              <a:t> </a:t>
            </a:r>
            <a:r>
              <a:rPr lang="de-DE" sz="2000" dirty="0" err="1" smtClean="0"/>
              <a:t>listener</a:t>
            </a:r>
            <a:r>
              <a:rPr lang="de-DE" sz="2000" dirty="0" smtClean="0"/>
              <a:t>);</a:t>
            </a:r>
          </a:p>
          <a:p>
            <a:pPr>
              <a:buNone/>
            </a:pPr>
            <a:r>
              <a:rPr lang="de-DE" sz="2000" dirty="0" smtClean="0"/>
              <a:t>	</a:t>
            </a:r>
            <a:r>
              <a:rPr lang="de-DE" sz="2000" b="1" dirty="0" err="1" smtClean="0"/>
              <a:t>ConsumedThing</a:t>
            </a:r>
            <a:r>
              <a:rPr lang="de-DE" sz="2000" b="1" dirty="0" smtClean="0"/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removeListener</a:t>
            </a:r>
            <a:r>
              <a:rPr lang="de-DE" sz="2000" dirty="0" smtClean="0"/>
              <a:t>(</a:t>
            </a:r>
            <a:r>
              <a:rPr lang="de-DE" sz="2000" dirty="0" err="1" smtClean="0"/>
              <a:t>DOMString</a:t>
            </a:r>
            <a:r>
              <a:rPr lang="de-DE" sz="2000" dirty="0" smtClean="0"/>
              <a:t> </a:t>
            </a:r>
            <a:r>
              <a:rPr lang="de-DE" sz="2000" dirty="0" err="1" smtClean="0"/>
              <a:t>eventName</a:t>
            </a:r>
            <a:r>
              <a:rPr lang="de-DE" sz="2000" dirty="0" smtClean="0"/>
              <a:t>,</a:t>
            </a:r>
          </a:p>
          <a:p>
            <a:pPr>
              <a:buNone/>
            </a:pPr>
            <a:r>
              <a:rPr lang="de-DE" sz="2000" dirty="0" smtClean="0"/>
              <a:t>					</a:t>
            </a:r>
            <a:r>
              <a:rPr lang="de-DE" sz="2000" dirty="0" err="1" smtClean="0"/>
              <a:t>ThingEventListener</a:t>
            </a:r>
            <a:r>
              <a:rPr lang="de-DE" sz="2000" dirty="0" smtClean="0"/>
              <a:t> </a:t>
            </a:r>
            <a:r>
              <a:rPr lang="de-DE" sz="2000" dirty="0" err="1" smtClean="0"/>
              <a:t>listener</a:t>
            </a:r>
            <a:r>
              <a:rPr lang="de-DE" sz="2000" dirty="0" smtClean="0"/>
              <a:t>);</a:t>
            </a:r>
          </a:p>
          <a:p>
            <a:pPr>
              <a:buNone/>
            </a:pPr>
            <a:r>
              <a:rPr lang="de-DE" sz="2000" dirty="0" smtClean="0"/>
              <a:t>	</a:t>
            </a:r>
            <a:r>
              <a:rPr lang="de-DE" sz="2000" b="1" dirty="0" err="1" smtClean="0"/>
              <a:t>ConsumedThing</a:t>
            </a: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removeAllListeners</a:t>
            </a:r>
            <a:r>
              <a:rPr lang="de-DE" sz="2000" dirty="0" smtClean="0"/>
              <a:t>(</a:t>
            </a:r>
            <a:r>
              <a:rPr lang="de-DE" sz="2000" dirty="0" err="1" smtClean="0"/>
              <a:t>DOMString</a:t>
            </a:r>
            <a:r>
              <a:rPr lang="de-DE" sz="2000" dirty="0" smtClean="0"/>
              <a:t> </a:t>
            </a:r>
            <a:r>
              <a:rPr lang="de-DE" sz="2000" dirty="0" err="1" smtClean="0"/>
              <a:t>eventName</a:t>
            </a:r>
            <a:r>
              <a:rPr lang="de-DE" sz="2000" dirty="0" smtClean="0"/>
              <a:t>);</a:t>
            </a:r>
          </a:p>
          <a:p>
            <a:pPr>
              <a:buNone/>
            </a:pPr>
            <a:r>
              <a:rPr lang="de-DE" sz="2000" dirty="0" smtClean="0"/>
              <a:t>	</a:t>
            </a:r>
            <a:r>
              <a:rPr lang="de-DE" sz="2000" dirty="0" err="1" smtClean="0"/>
              <a:t>Object</a:t>
            </a: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getDescription</a:t>
            </a:r>
            <a:r>
              <a:rPr lang="de-DE" sz="2000" dirty="0" smtClean="0"/>
              <a:t>();</a:t>
            </a:r>
          </a:p>
          <a:p>
            <a:pPr>
              <a:buNone/>
            </a:pPr>
            <a:r>
              <a:rPr lang="de-DE" sz="2000" dirty="0" smtClean="0"/>
              <a:t>};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Server API: </a:t>
            </a:r>
            <a:r>
              <a:rPr lang="de-DE" dirty="0" err="1" smtClean="0"/>
              <a:t>ExposedThing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691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DE" sz="2000" dirty="0" err="1" smtClean="0"/>
              <a:t>interface</a:t>
            </a:r>
            <a:r>
              <a:rPr lang="de-DE" sz="2000" dirty="0" smtClean="0"/>
              <a:t> </a:t>
            </a:r>
            <a:r>
              <a:rPr lang="de-DE" sz="2000" b="1" dirty="0" err="1" smtClean="0"/>
              <a:t>ExposedThing</a:t>
            </a:r>
            <a:r>
              <a:rPr lang="de-DE" sz="2000" dirty="0" smtClean="0"/>
              <a:t> {</a:t>
            </a:r>
          </a:p>
          <a:p>
            <a:pPr>
              <a:buNone/>
            </a:pPr>
            <a:r>
              <a:rPr lang="de-DE" sz="2000" dirty="0" smtClean="0"/>
              <a:t>	</a:t>
            </a:r>
            <a:r>
              <a:rPr lang="de-DE" sz="2000" dirty="0" err="1" smtClean="0"/>
              <a:t>readonly</a:t>
            </a:r>
            <a:r>
              <a:rPr lang="de-DE" sz="2000" dirty="0" smtClean="0"/>
              <a:t> </a:t>
            </a:r>
            <a:r>
              <a:rPr lang="de-DE" sz="2000" dirty="0" err="1" smtClean="0"/>
              <a:t>attribute</a:t>
            </a:r>
            <a:r>
              <a:rPr lang="de-DE" sz="2000" dirty="0" smtClean="0"/>
              <a:t> </a:t>
            </a:r>
            <a:r>
              <a:rPr lang="de-DE" sz="2000" dirty="0" err="1" smtClean="0"/>
              <a:t>DOMString</a:t>
            </a: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rgbClr val="0000FF"/>
                </a:solidFill>
              </a:rPr>
              <a:t>name</a:t>
            </a:r>
            <a:r>
              <a:rPr lang="de-DE" sz="2000" dirty="0" smtClean="0"/>
              <a:t>;</a:t>
            </a:r>
          </a:p>
          <a:p>
            <a:pPr>
              <a:buNone/>
            </a:pPr>
            <a:r>
              <a:rPr lang="de-DE" sz="2000" dirty="0" smtClean="0"/>
              <a:t>	</a:t>
            </a:r>
            <a:r>
              <a:rPr lang="de-DE" sz="2000" b="1" dirty="0" err="1" smtClean="0"/>
              <a:t>ExposedThing</a:t>
            </a: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addProperty</a:t>
            </a:r>
            <a:r>
              <a:rPr lang="de-DE" sz="2000" dirty="0" smtClean="0"/>
              <a:t>(</a:t>
            </a:r>
            <a:r>
              <a:rPr lang="de-DE" sz="2000" dirty="0" err="1" smtClean="0"/>
              <a:t>DOMString</a:t>
            </a:r>
            <a:r>
              <a:rPr lang="de-DE" sz="2000" dirty="0" smtClean="0"/>
              <a:t> </a:t>
            </a:r>
            <a:r>
              <a:rPr lang="de-DE" sz="2000" dirty="0" err="1" smtClean="0"/>
              <a:t>name</a:t>
            </a:r>
            <a:r>
              <a:rPr lang="de-DE" sz="2000" dirty="0" smtClean="0"/>
              <a:t>, </a:t>
            </a:r>
            <a:r>
              <a:rPr lang="de-DE" sz="2000" dirty="0" err="1" smtClean="0"/>
              <a:t>object</a:t>
            </a:r>
            <a:r>
              <a:rPr lang="de-DE" sz="2000" dirty="0" smtClean="0"/>
              <a:t> type);</a:t>
            </a:r>
          </a:p>
          <a:p>
            <a:pPr>
              <a:buNone/>
            </a:pPr>
            <a:r>
              <a:rPr lang="de-DE" sz="2000" dirty="0" smtClean="0"/>
              <a:t>	</a:t>
            </a:r>
            <a:r>
              <a:rPr lang="de-DE" sz="2000" b="1" dirty="0" err="1" smtClean="0"/>
              <a:t>ExposedThing</a:t>
            </a: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addAction</a:t>
            </a:r>
            <a:r>
              <a:rPr lang="de-DE" sz="2000" dirty="0" smtClean="0"/>
              <a:t>(</a:t>
            </a:r>
            <a:r>
              <a:rPr lang="de-DE" sz="2000" dirty="0" err="1" smtClean="0"/>
              <a:t>DOMString</a:t>
            </a:r>
            <a:r>
              <a:rPr lang="de-DE" sz="2000" dirty="0" smtClean="0"/>
              <a:t> </a:t>
            </a:r>
            <a:r>
              <a:rPr lang="de-DE" sz="2000" dirty="0" err="1" smtClean="0"/>
              <a:t>name</a:t>
            </a:r>
            <a:r>
              <a:rPr lang="de-DE" sz="2000" dirty="0" smtClean="0"/>
              <a:t>, </a:t>
            </a:r>
            <a:r>
              <a:rPr lang="de-DE" sz="2000" dirty="0" err="1" smtClean="0"/>
              <a:t>Object</a:t>
            </a:r>
            <a:r>
              <a:rPr lang="de-DE" sz="2000" dirty="0" smtClean="0"/>
              <a:t> </a:t>
            </a:r>
            <a:r>
              <a:rPr lang="de-DE" sz="2000" dirty="0" err="1" smtClean="0"/>
              <a:t>input</a:t>
            </a:r>
            <a:r>
              <a:rPr lang="de-DE" sz="2000" dirty="0" smtClean="0"/>
              <a:t>, </a:t>
            </a:r>
            <a:r>
              <a:rPr lang="de-DE" sz="2000" dirty="0" err="1" smtClean="0"/>
              <a:t>Object</a:t>
            </a:r>
            <a:r>
              <a:rPr lang="de-DE" sz="2000" dirty="0" smtClean="0"/>
              <a:t> </a:t>
            </a:r>
            <a:r>
              <a:rPr lang="de-DE" sz="2000" dirty="0" err="1" smtClean="0"/>
              <a:t>output</a:t>
            </a:r>
            <a:r>
              <a:rPr lang="de-DE" sz="2000" dirty="0" smtClean="0"/>
              <a:t>);</a:t>
            </a:r>
          </a:p>
          <a:p>
            <a:pPr>
              <a:buNone/>
            </a:pPr>
            <a:r>
              <a:rPr lang="de-DE" sz="2000" dirty="0" smtClean="0"/>
              <a:t>	</a:t>
            </a:r>
            <a:r>
              <a:rPr lang="de-DE" sz="2000" b="1" dirty="0" err="1" smtClean="0"/>
              <a:t>ExposedThing</a:t>
            </a: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addEvent</a:t>
            </a:r>
            <a:r>
              <a:rPr lang="de-DE" sz="2000" dirty="0" smtClean="0"/>
              <a:t>(</a:t>
            </a:r>
            <a:r>
              <a:rPr lang="de-DE" sz="2000" dirty="0" err="1" smtClean="0"/>
              <a:t>DOMString</a:t>
            </a:r>
            <a:r>
              <a:rPr lang="de-DE" sz="2000" dirty="0" smtClean="0"/>
              <a:t> </a:t>
            </a:r>
            <a:r>
              <a:rPr lang="de-DE" sz="2000" dirty="0" err="1" smtClean="0"/>
              <a:t>name</a:t>
            </a:r>
            <a:r>
              <a:rPr lang="de-DE" sz="2000" dirty="0" smtClean="0"/>
              <a:t>, </a:t>
            </a:r>
            <a:r>
              <a:rPr lang="de-DE" sz="2000" dirty="0" err="1" smtClean="0"/>
              <a:t>Object</a:t>
            </a:r>
            <a:r>
              <a:rPr lang="de-DE" sz="2000" dirty="0" smtClean="0"/>
              <a:t> </a:t>
            </a:r>
            <a:r>
              <a:rPr lang="de-DE" sz="2000" dirty="0" err="1" smtClean="0"/>
              <a:t>output</a:t>
            </a:r>
            <a:r>
              <a:rPr lang="de-DE" sz="2000" dirty="0" smtClean="0"/>
              <a:t>);</a:t>
            </a:r>
          </a:p>
          <a:p>
            <a:pPr>
              <a:buNone/>
            </a:pPr>
            <a:r>
              <a:rPr lang="de-DE" sz="2000" dirty="0" smtClean="0"/>
              <a:t>	</a:t>
            </a:r>
            <a:r>
              <a:rPr lang="de-DE" sz="2000" dirty="0" err="1" smtClean="0"/>
              <a:t>Promise</a:t>
            </a:r>
            <a:r>
              <a:rPr lang="de-DE" sz="2000" dirty="0" smtClean="0"/>
              <a:t>&lt;</a:t>
            </a:r>
            <a:r>
              <a:rPr lang="de-DE" sz="2000" dirty="0" err="1" smtClean="0"/>
              <a:t>any</a:t>
            </a:r>
            <a:r>
              <a:rPr lang="de-DE" sz="2000" dirty="0" smtClean="0"/>
              <a:t>&gt; </a:t>
            </a:r>
            <a:r>
              <a:rPr lang="de-DE" sz="2000" dirty="0" err="1" smtClean="0">
                <a:solidFill>
                  <a:srgbClr val="FF0000"/>
                </a:solidFill>
              </a:rPr>
              <a:t>getProperty</a:t>
            </a:r>
            <a:r>
              <a:rPr lang="de-DE" sz="2000" dirty="0" smtClean="0"/>
              <a:t>(</a:t>
            </a:r>
            <a:r>
              <a:rPr lang="de-DE" sz="2000" dirty="0" err="1" smtClean="0"/>
              <a:t>DOMString</a:t>
            </a:r>
            <a:r>
              <a:rPr lang="de-DE" sz="2000" dirty="0" smtClean="0"/>
              <a:t> </a:t>
            </a:r>
            <a:r>
              <a:rPr lang="de-DE" sz="2000" dirty="0" err="1" smtClean="0"/>
              <a:t>propertyName</a:t>
            </a:r>
            <a:r>
              <a:rPr lang="de-DE" sz="2000" dirty="0" smtClean="0"/>
              <a:t>);</a:t>
            </a:r>
          </a:p>
          <a:p>
            <a:pPr>
              <a:buNone/>
            </a:pPr>
            <a:r>
              <a:rPr lang="de-DE" sz="2000" dirty="0" smtClean="0"/>
              <a:t>	</a:t>
            </a:r>
            <a:r>
              <a:rPr lang="de-DE" sz="2000" dirty="0" err="1" smtClean="0"/>
              <a:t>Promise</a:t>
            </a:r>
            <a:r>
              <a:rPr lang="de-DE" sz="2000" dirty="0" smtClean="0"/>
              <a:t>&lt;</a:t>
            </a:r>
            <a:r>
              <a:rPr lang="de-DE" sz="2000" dirty="0" err="1" smtClean="0"/>
              <a:t>any</a:t>
            </a:r>
            <a:r>
              <a:rPr lang="de-DE" sz="2000" dirty="0" smtClean="0"/>
              <a:t>&gt; </a:t>
            </a:r>
            <a:r>
              <a:rPr lang="de-DE" sz="2000" dirty="0" err="1" smtClean="0">
                <a:solidFill>
                  <a:srgbClr val="FF0000"/>
                </a:solidFill>
              </a:rPr>
              <a:t>setProperty</a:t>
            </a:r>
            <a:r>
              <a:rPr lang="de-DE" sz="2000" dirty="0" smtClean="0"/>
              <a:t>(</a:t>
            </a:r>
            <a:r>
              <a:rPr lang="de-DE" sz="2000" dirty="0" err="1" smtClean="0"/>
              <a:t>DOMString</a:t>
            </a:r>
            <a:r>
              <a:rPr lang="de-DE" sz="2000" dirty="0" smtClean="0"/>
              <a:t> </a:t>
            </a:r>
            <a:r>
              <a:rPr lang="de-DE" sz="2000" dirty="0" err="1" smtClean="0"/>
              <a:t>propertyName</a:t>
            </a:r>
            <a:r>
              <a:rPr lang="de-DE" sz="2000" dirty="0" smtClean="0"/>
              <a:t>, </a:t>
            </a:r>
            <a:r>
              <a:rPr lang="de-DE" sz="2000" dirty="0" err="1" smtClean="0"/>
              <a:t>any</a:t>
            </a:r>
            <a:r>
              <a:rPr lang="de-DE" sz="2000" dirty="0" smtClean="0"/>
              <a:t> </a:t>
            </a:r>
            <a:r>
              <a:rPr lang="de-DE" sz="2000" dirty="0" err="1" smtClean="0"/>
              <a:t>newValue</a:t>
            </a:r>
            <a:r>
              <a:rPr lang="de-DE" sz="2000" dirty="0" smtClean="0"/>
              <a:t>); </a:t>
            </a:r>
          </a:p>
          <a:p>
            <a:pPr>
              <a:buNone/>
            </a:pPr>
            <a:r>
              <a:rPr lang="de-DE" sz="2000" dirty="0" smtClean="0"/>
              <a:t>	</a:t>
            </a:r>
            <a:r>
              <a:rPr lang="de-DE" sz="2000" dirty="0" err="1" smtClean="0"/>
              <a:t>Promise</a:t>
            </a:r>
            <a:r>
              <a:rPr lang="de-DE" sz="2000" dirty="0" smtClean="0"/>
              <a:t>&lt;</a:t>
            </a:r>
            <a:r>
              <a:rPr lang="de-DE" sz="2000" dirty="0" err="1" smtClean="0"/>
              <a:t>any</a:t>
            </a:r>
            <a:r>
              <a:rPr lang="de-DE" sz="2000" dirty="0" smtClean="0"/>
              <a:t>&gt; </a:t>
            </a:r>
            <a:r>
              <a:rPr lang="de-DE" sz="2000" dirty="0" err="1" smtClean="0">
                <a:solidFill>
                  <a:srgbClr val="FF0000"/>
                </a:solidFill>
              </a:rPr>
              <a:t>emitEvent</a:t>
            </a:r>
            <a:r>
              <a:rPr lang="de-DE" sz="2000" dirty="0" smtClean="0"/>
              <a:t>(</a:t>
            </a:r>
            <a:r>
              <a:rPr lang="de-DE" sz="2000" dirty="0" err="1" smtClean="0"/>
              <a:t>DOMString</a:t>
            </a:r>
            <a:r>
              <a:rPr lang="de-DE" sz="2000" dirty="0" smtClean="0"/>
              <a:t> </a:t>
            </a:r>
            <a:r>
              <a:rPr lang="de-DE" sz="2000" dirty="0" err="1" smtClean="0"/>
              <a:t>eventName</a:t>
            </a:r>
            <a:r>
              <a:rPr lang="de-DE" sz="2000" dirty="0" smtClean="0"/>
              <a:t>, </a:t>
            </a:r>
            <a:r>
              <a:rPr lang="de-DE" sz="2000" dirty="0" err="1" smtClean="0"/>
              <a:t>any</a:t>
            </a:r>
            <a:r>
              <a:rPr lang="de-DE" sz="2000" dirty="0" smtClean="0"/>
              <a:t> </a:t>
            </a:r>
            <a:r>
              <a:rPr lang="de-DE" sz="2000" dirty="0" err="1" smtClean="0"/>
              <a:t>payload</a:t>
            </a:r>
            <a:r>
              <a:rPr lang="de-DE" sz="2000" dirty="0" smtClean="0"/>
              <a:t>);</a:t>
            </a:r>
          </a:p>
          <a:p>
            <a:pPr>
              <a:buNone/>
            </a:pPr>
            <a:r>
              <a:rPr lang="de-DE" sz="2000" b="1" dirty="0" smtClean="0"/>
              <a:t>	</a:t>
            </a:r>
            <a:r>
              <a:rPr lang="de-DE" sz="2000" b="1" dirty="0" err="1" smtClean="0"/>
              <a:t>ExposedThing</a:t>
            </a: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onUpdateProperty</a:t>
            </a:r>
            <a:r>
              <a:rPr lang="de-DE" sz="2000" dirty="0" smtClean="0"/>
              <a:t>(</a:t>
            </a:r>
            <a:r>
              <a:rPr lang="de-DE" sz="2000" dirty="0" err="1" smtClean="0"/>
              <a:t>DOMString</a:t>
            </a:r>
            <a:r>
              <a:rPr lang="de-DE" sz="2000" dirty="0" smtClean="0"/>
              <a:t> n, </a:t>
            </a:r>
            <a:r>
              <a:rPr lang="de-DE" sz="2000" b="1" dirty="0" err="1" smtClean="0"/>
              <a:t>PropertyChangeListener</a:t>
            </a:r>
            <a:r>
              <a:rPr lang="de-DE" sz="2000" dirty="0" smtClean="0"/>
              <a:t> </a:t>
            </a:r>
            <a:r>
              <a:rPr lang="de-DE" sz="2000" dirty="0" err="1" smtClean="0"/>
              <a:t>cb</a:t>
            </a:r>
            <a:r>
              <a:rPr lang="de-DE" sz="2000" dirty="0" smtClean="0"/>
              <a:t>);</a:t>
            </a:r>
          </a:p>
          <a:p>
            <a:pPr>
              <a:buNone/>
            </a:pPr>
            <a:r>
              <a:rPr lang="de-DE" sz="2000" dirty="0" smtClean="0"/>
              <a:t>	</a:t>
            </a:r>
            <a:r>
              <a:rPr lang="de-DE" sz="2000" b="1" dirty="0" err="1" smtClean="0"/>
              <a:t>ExposedThing</a:t>
            </a: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onInvokeAction</a:t>
            </a:r>
            <a:r>
              <a:rPr lang="de-DE" sz="2000" dirty="0" smtClean="0"/>
              <a:t>(</a:t>
            </a:r>
            <a:r>
              <a:rPr lang="de-DE" sz="2000" dirty="0" err="1" smtClean="0"/>
              <a:t>DOMString</a:t>
            </a:r>
            <a:r>
              <a:rPr lang="de-DE" sz="2000" dirty="0" smtClean="0"/>
              <a:t> </a:t>
            </a:r>
            <a:r>
              <a:rPr lang="de-DE" sz="2000" dirty="0" err="1" smtClean="0"/>
              <a:t>actionName</a:t>
            </a:r>
            <a:r>
              <a:rPr lang="de-DE" sz="2000" dirty="0" smtClean="0"/>
              <a:t>, </a:t>
            </a:r>
            <a:r>
              <a:rPr lang="de-DE" sz="2000" b="1" dirty="0" smtClean="0"/>
              <a:t>ActionHandler</a:t>
            </a:r>
            <a:r>
              <a:rPr lang="de-DE" sz="2000" dirty="0" smtClean="0"/>
              <a:t> </a:t>
            </a:r>
            <a:r>
              <a:rPr lang="de-DE" sz="2000" dirty="0" err="1" smtClean="0"/>
              <a:t>cb</a:t>
            </a:r>
            <a:r>
              <a:rPr lang="de-DE" sz="2000" dirty="0" smtClean="0"/>
              <a:t>);</a:t>
            </a:r>
          </a:p>
          <a:p>
            <a:pPr>
              <a:buNone/>
            </a:pPr>
            <a:r>
              <a:rPr lang="de-DE" sz="2000" dirty="0" smtClean="0"/>
              <a:t>	</a:t>
            </a:r>
            <a:r>
              <a:rPr lang="de-DE" sz="2000" dirty="0" err="1" smtClean="0"/>
              <a:t>Object</a:t>
            </a: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getDescription</a:t>
            </a:r>
            <a:r>
              <a:rPr lang="de-DE" sz="2000" dirty="0" smtClean="0"/>
              <a:t>();</a:t>
            </a:r>
          </a:p>
          <a:p>
            <a:pPr>
              <a:buNone/>
            </a:pPr>
            <a:r>
              <a:rPr lang="de-DE" sz="2000" dirty="0" smtClean="0"/>
              <a:t>};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 Example </a:t>
            </a:r>
            <a:r>
              <a:rPr lang="en-US" dirty="0" smtClean="0"/>
              <a:t>(Consume Thing)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44016" y="1556792"/>
            <a:ext cx="91085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 smtClean="0">
                <a:latin typeface="Consolas" pitchFamily="49" charset="0"/>
                <a:cs typeface="Consolas" pitchFamily="49" charset="0"/>
              </a:rPr>
              <a:t>WoT.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consumeDescriptionUri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de-DE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"http://servient.example.com/things/counter"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de-DE" dirty="0" smtClean="0">
                <a:latin typeface="Consolas" pitchFamily="49" charset="0"/>
                <a:cs typeface="Consolas" pitchFamily="49" charset="0"/>
              </a:rPr>
              <a:t>    .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then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function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de-DE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counter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) {</a:t>
            </a:r>
          </a:p>
          <a:p>
            <a:r>
              <a:rPr lang="de-DE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de-DE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counter</a:t>
            </a:r>
            <a:endParaRPr lang="de-DE" dirty="0" smtClean="0">
              <a:solidFill>
                <a:srgbClr val="0000FF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de-DE" dirty="0" smtClean="0">
                <a:latin typeface="Consolas" pitchFamily="49" charset="0"/>
                <a:cs typeface="Consolas" pitchFamily="49" charset="0"/>
              </a:rPr>
              <a:t>            .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invokeAction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de-DE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DE" dirty="0" err="1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increment</a:t>
            </a:r>
            <a:r>
              <a:rPr lang="de-DE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, {}).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then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function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() {</a:t>
            </a:r>
          </a:p>
          <a:p>
            <a:r>
              <a:rPr lang="de-DE" dirty="0" smtClean="0">
                <a:latin typeface="Consolas" pitchFamily="49" charset="0"/>
                <a:cs typeface="Consolas" pitchFamily="49" charset="0"/>
              </a:rPr>
              <a:t>                console.log(</a:t>
            </a:r>
            <a:r>
              <a:rPr lang="de-DE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DE" dirty="0" err="1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incremented</a:t>
            </a:r>
            <a:r>
              <a:rPr lang="de-DE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de-DE" dirty="0" smtClean="0">
                <a:latin typeface="Consolas" pitchFamily="49" charset="0"/>
                <a:cs typeface="Consolas" pitchFamily="49" charset="0"/>
              </a:rPr>
              <a:t>                </a:t>
            </a:r>
            <a:r>
              <a:rPr lang="de-DE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counter</a:t>
            </a:r>
            <a:endParaRPr lang="de-DE" dirty="0" smtClean="0">
              <a:solidFill>
                <a:srgbClr val="0000FF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de-DE" dirty="0" smtClean="0">
                <a:latin typeface="Consolas" pitchFamily="49" charset="0"/>
                <a:cs typeface="Consolas" pitchFamily="49" charset="0"/>
              </a:rPr>
              <a:t>                    .</a:t>
            </a:r>
            <a:r>
              <a:rPr lang="de-DE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getProperty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de-DE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DE" dirty="0" err="1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count</a:t>
            </a:r>
            <a:r>
              <a:rPr lang="de-DE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).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then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function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de-DE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count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) {</a:t>
            </a:r>
          </a:p>
          <a:p>
            <a:r>
              <a:rPr lang="de-DE" dirty="0" smtClean="0">
                <a:latin typeface="Consolas" pitchFamily="49" charset="0"/>
                <a:cs typeface="Consolas" pitchFamily="49" charset="0"/>
              </a:rPr>
              <a:t>                        console.log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de-DE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DE" dirty="0" err="1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de-DE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count</a:t>
            </a:r>
            <a:r>
              <a:rPr lang="de-DE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state</a:t>
            </a:r>
            <a:r>
              <a:rPr lang="de-DE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err="1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is</a:t>
            </a:r>
            <a:r>
              <a:rPr lang="de-DE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de-DE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 + </a:t>
            </a:r>
            <a:r>
              <a:rPr lang="de-DE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count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de-DE" dirty="0" smtClean="0">
                <a:latin typeface="Consolas" pitchFamily="49" charset="0"/>
                <a:cs typeface="Consolas" pitchFamily="49" charset="0"/>
              </a:rPr>
              <a:t>                    });</a:t>
            </a:r>
          </a:p>
          <a:p>
            <a:r>
              <a:rPr lang="de-DE" dirty="0" smtClean="0">
                <a:latin typeface="Consolas" pitchFamily="49" charset="0"/>
                <a:cs typeface="Consolas" pitchFamily="49" charset="0"/>
              </a:rPr>
              <a:t>            })._catch(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console.error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de-DE" dirty="0" smtClean="0">
                <a:latin typeface="Consolas" pitchFamily="49" charset="0"/>
                <a:cs typeface="Consolas" pitchFamily="49" charset="0"/>
              </a:rPr>
              <a:t>    })</a:t>
            </a:r>
          </a:p>
          <a:p>
            <a:r>
              <a:rPr lang="de-DE" dirty="0" smtClean="0">
                <a:latin typeface="Consolas" pitchFamily="49" charset="0"/>
                <a:cs typeface="Consolas" pitchFamily="49" charset="0"/>
              </a:rPr>
              <a:t>    ._catch(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function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de-DE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err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) {</a:t>
            </a:r>
          </a:p>
          <a:p>
            <a:r>
              <a:rPr lang="de-DE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de-DE" dirty="0" err="1" smtClean="0">
                <a:latin typeface="Consolas" pitchFamily="49" charset="0"/>
                <a:cs typeface="Consolas" pitchFamily="49" charset="0"/>
              </a:rPr>
              <a:t>console.error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de-DE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err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de-DE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de-DE" dirty="0" smtClean="0">
                <a:latin typeface="Consolas" pitchFamily="49" charset="0"/>
                <a:cs typeface="Consolas" pitchFamily="49" charset="0"/>
              </a:rPr>
              <a:t>});</a:t>
            </a:r>
            <a:endParaRPr lang="de-DE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 Example </a:t>
            </a:r>
            <a:r>
              <a:rPr lang="en-US" dirty="0" smtClean="0"/>
              <a:t>(Expose Thing)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360040" y="1496973"/>
            <a:ext cx="86044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err="1" smtClean="0">
                <a:latin typeface="Consolas" pitchFamily="49" charset="0"/>
                <a:ea typeface="Hack" pitchFamily="49" charset="0"/>
                <a:cs typeface="Consolas" pitchFamily="49" charset="0"/>
              </a:rPr>
              <a:t>WoT.</a:t>
            </a:r>
            <a:r>
              <a:rPr lang="de-DE" sz="2000" dirty="0" err="1" smtClean="0">
                <a:solidFill>
                  <a:srgbClr val="FF0000"/>
                </a:solidFill>
                <a:latin typeface="Consolas" pitchFamily="49" charset="0"/>
                <a:ea typeface="Hack" pitchFamily="49" charset="0"/>
                <a:cs typeface="Consolas" pitchFamily="49" charset="0"/>
              </a:rPr>
              <a:t>newThing</a:t>
            </a:r>
            <a:r>
              <a:rPr lang="de-DE" sz="2000" dirty="0" smtClean="0">
                <a:latin typeface="Consolas" pitchFamily="49" charset="0"/>
                <a:ea typeface="Hack" pitchFamily="49" charset="0"/>
                <a:cs typeface="Consolas" pitchFamily="49" charset="0"/>
              </a:rPr>
              <a:t>(</a:t>
            </a:r>
            <a:r>
              <a:rPr lang="de-DE" sz="2000" dirty="0" smtClean="0">
                <a:solidFill>
                  <a:srgbClr val="00B050"/>
                </a:solidFill>
                <a:latin typeface="Consolas" pitchFamily="49" charset="0"/>
                <a:ea typeface="Hack" pitchFamily="49" charset="0"/>
                <a:cs typeface="Consolas" pitchFamily="49" charset="0"/>
              </a:rPr>
              <a:t>"</a:t>
            </a:r>
            <a:r>
              <a:rPr lang="de-DE" sz="2000" dirty="0" err="1" smtClean="0">
                <a:solidFill>
                  <a:srgbClr val="00B050"/>
                </a:solidFill>
                <a:latin typeface="Consolas" pitchFamily="49" charset="0"/>
                <a:ea typeface="Hack" pitchFamily="49" charset="0"/>
                <a:cs typeface="Consolas" pitchFamily="49" charset="0"/>
              </a:rPr>
              <a:t>counter</a:t>
            </a:r>
            <a:r>
              <a:rPr lang="de-DE" sz="2000" dirty="0" smtClean="0">
                <a:solidFill>
                  <a:srgbClr val="00B050"/>
                </a:solidFill>
                <a:latin typeface="Consolas" pitchFamily="49" charset="0"/>
                <a:ea typeface="Hack" pitchFamily="49" charset="0"/>
                <a:cs typeface="Consolas" pitchFamily="49" charset="0"/>
              </a:rPr>
              <a:t>"</a:t>
            </a:r>
            <a:r>
              <a:rPr lang="de-DE" sz="2000" dirty="0" smtClean="0">
                <a:latin typeface="Consolas" pitchFamily="49" charset="0"/>
                <a:ea typeface="Hack" pitchFamily="49" charset="0"/>
                <a:cs typeface="Consolas" pitchFamily="49" charset="0"/>
              </a:rPr>
              <a:t>)</a:t>
            </a:r>
          </a:p>
          <a:p>
            <a:r>
              <a:rPr lang="de-DE" sz="2000" dirty="0" smtClean="0">
                <a:latin typeface="Consolas" pitchFamily="49" charset="0"/>
                <a:ea typeface="Hack" pitchFamily="49" charset="0"/>
                <a:cs typeface="Consolas" pitchFamily="49" charset="0"/>
              </a:rPr>
              <a:t>    .</a:t>
            </a:r>
            <a:r>
              <a:rPr lang="de-DE" sz="2000" dirty="0" err="1" smtClean="0">
                <a:latin typeface="Consolas" pitchFamily="49" charset="0"/>
                <a:ea typeface="Hack" pitchFamily="49" charset="0"/>
                <a:cs typeface="Consolas" pitchFamily="49" charset="0"/>
              </a:rPr>
              <a:t>then</a:t>
            </a:r>
            <a:r>
              <a:rPr lang="de-DE" sz="2000" dirty="0" smtClean="0">
                <a:latin typeface="Consolas" pitchFamily="49" charset="0"/>
                <a:ea typeface="Hack" pitchFamily="49" charset="0"/>
                <a:cs typeface="Consolas" pitchFamily="49" charset="0"/>
              </a:rPr>
              <a:t>(</a:t>
            </a:r>
            <a:r>
              <a:rPr lang="de-DE" sz="2000" dirty="0" err="1" smtClean="0">
                <a:latin typeface="Consolas" pitchFamily="49" charset="0"/>
                <a:ea typeface="Hack" pitchFamily="49" charset="0"/>
                <a:cs typeface="Consolas" pitchFamily="49" charset="0"/>
              </a:rPr>
              <a:t>function</a:t>
            </a:r>
            <a:r>
              <a:rPr lang="de-DE" sz="2000" dirty="0" smtClean="0">
                <a:latin typeface="Consolas" pitchFamily="49" charset="0"/>
                <a:ea typeface="Hack" pitchFamily="49" charset="0"/>
                <a:cs typeface="Consolas" pitchFamily="49" charset="0"/>
              </a:rPr>
              <a:t>(</a:t>
            </a:r>
            <a:r>
              <a:rPr lang="de-DE" sz="2000" dirty="0" err="1" smtClean="0">
                <a:solidFill>
                  <a:srgbClr val="0000FF"/>
                </a:solidFill>
                <a:latin typeface="Consolas" pitchFamily="49" charset="0"/>
                <a:ea typeface="Hack" pitchFamily="49" charset="0"/>
                <a:cs typeface="Consolas" pitchFamily="49" charset="0"/>
              </a:rPr>
              <a:t>thing</a:t>
            </a:r>
            <a:r>
              <a:rPr lang="de-DE" sz="2000" dirty="0" smtClean="0">
                <a:latin typeface="Consolas" pitchFamily="49" charset="0"/>
                <a:ea typeface="Hack" pitchFamily="49" charset="0"/>
                <a:cs typeface="Consolas" pitchFamily="49" charset="0"/>
              </a:rPr>
              <a:t>) {</a:t>
            </a:r>
          </a:p>
          <a:p>
            <a:r>
              <a:rPr lang="de-DE" sz="2000" dirty="0" smtClean="0">
                <a:latin typeface="Consolas" pitchFamily="49" charset="0"/>
                <a:ea typeface="Hack" pitchFamily="49" charset="0"/>
                <a:cs typeface="Consolas" pitchFamily="49" charset="0"/>
              </a:rPr>
              <a:t>        </a:t>
            </a:r>
            <a:r>
              <a:rPr lang="de-DE" sz="2000" dirty="0" err="1" smtClean="0">
                <a:solidFill>
                  <a:srgbClr val="0000FF"/>
                </a:solidFill>
                <a:latin typeface="Consolas" pitchFamily="49" charset="0"/>
                <a:ea typeface="Hack" pitchFamily="49" charset="0"/>
                <a:cs typeface="Consolas" pitchFamily="49" charset="0"/>
              </a:rPr>
              <a:t>thing</a:t>
            </a:r>
            <a:endParaRPr lang="de-DE" sz="2000" dirty="0" smtClean="0">
              <a:solidFill>
                <a:srgbClr val="0000FF"/>
              </a:solidFill>
              <a:latin typeface="Consolas" pitchFamily="49" charset="0"/>
              <a:ea typeface="Hack" pitchFamily="49" charset="0"/>
              <a:cs typeface="Consolas" pitchFamily="49" charset="0"/>
            </a:endParaRPr>
          </a:p>
          <a:p>
            <a:r>
              <a:rPr lang="de-DE" sz="2000" dirty="0" smtClean="0">
                <a:latin typeface="Consolas" pitchFamily="49" charset="0"/>
                <a:ea typeface="Hack" pitchFamily="49" charset="0"/>
                <a:cs typeface="Consolas" pitchFamily="49" charset="0"/>
              </a:rPr>
              <a:t>            .</a:t>
            </a:r>
            <a:r>
              <a:rPr lang="de-DE" sz="2000" dirty="0" err="1" smtClean="0">
                <a:solidFill>
                  <a:srgbClr val="FF0000"/>
                </a:solidFill>
                <a:latin typeface="Consolas" pitchFamily="49" charset="0"/>
                <a:ea typeface="Hack" pitchFamily="49" charset="0"/>
                <a:cs typeface="Consolas" pitchFamily="49" charset="0"/>
              </a:rPr>
              <a:t>addProperty</a:t>
            </a:r>
            <a:r>
              <a:rPr lang="de-DE" sz="2000" dirty="0" smtClean="0">
                <a:latin typeface="Consolas" pitchFamily="49" charset="0"/>
                <a:ea typeface="Hack" pitchFamily="49" charset="0"/>
                <a:cs typeface="Consolas" pitchFamily="49" charset="0"/>
              </a:rPr>
              <a:t>(</a:t>
            </a:r>
            <a:r>
              <a:rPr lang="de-DE" sz="2000" dirty="0" smtClean="0">
                <a:solidFill>
                  <a:srgbClr val="00B050"/>
                </a:solidFill>
                <a:latin typeface="Consolas" pitchFamily="49" charset="0"/>
                <a:ea typeface="Hack" pitchFamily="49" charset="0"/>
                <a:cs typeface="Consolas" pitchFamily="49" charset="0"/>
              </a:rPr>
              <a:t>"</a:t>
            </a:r>
            <a:r>
              <a:rPr lang="de-DE" sz="2000" dirty="0" err="1" smtClean="0">
                <a:solidFill>
                  <a:srgbClr val="00B050"/>
                </a:solidFill>
                <a:latin typeface="Consolas" pitchFamily="49" charset="0"/>
                <a:ea typeface="Hack" pitchFamily="49" charset="0"/>
                <a:cs typeface="Consolas" pitchFamily="49" charset="0"/>
              </a:rPr>
              <a:t>count</a:t>
            </a:r>
            <a:r>
              <a:rPr lang="de-DE" sz="2000" dirty="0" smtClean="0">
                <a:solidFill>
                  <a:srgbClr val="00B050"/>
                </a:solidFill>
                <a:latin typeface="Consolas" pitchFamily="49" charset="0"/>
                <a:ea typeface="Hack" pitchFamily="49" charset="0"/>
                <a:cs typeface="Consolas" pitchFamily="49" charset="0"/>
              </a:rPr>
              <a:t>"</a:t>
            </a:r>
            <a:r>
              <a:rPr lang="de-DE" sz="2000" dirty="0" smtClean="0">
                <a:latin typeface="Consolas" pitchFamily="49" charset="0"/>
                <a:ea typeface="Hack" pitchFamily="49" charset="0"/>
                <a:cs typeface="Consolas" pitchFamily="49" charset="0"/>
              </a:rPr>
              <a:t>, {"type</a:t>
            </a:r>
            <a:r>
              <a:rPr lang="de-DE" sz="2000" dirty="0" smtClean="0">
                <a:latin typeface="Consolas" pitchFamily="49" charset="0"/>
                <a:ea typeface="Hack" pitchFamily="49" charset="0"/>
                <a:cs typeface="Consolas" pitchFamily="49" charset="0"/>
              </a:rPr>
              <a:t>": </a:t>
            </a:r>
            <a:r>
              <a:rPr lang="de-DE" sz="2000" dirty="0" smtClean="0">
                <a:latin typeface="Consolas" pitchFamily="49" charset="0"/>
                <a:ea typeface="Hack" pitchFamily="49" charset="0"/>
                <a:cs typeface="Consolas" pitchFamily="49" charset="0"/>
              </a:rPr>
              <a:t>"</a:t>
            </a:r>
            <a:r>
              <a:rPr lang="de-DE" sz="2000" dirty="0" smtClean="0">
                <a:latin typeface="Consolas" pitchFamily="49" charset="0"/>
                <a:ea typeface="Hack" pitchFamily="49" charset="0"/>
                <a:cs typeface="Consolas" pitchFamily="49" charset="0"/>
              </a:rPr>
              <a:t>integer"})</a:t>
            </a:r>
          </a:p>
          <a:p>
            <a:r>
              <a:rPr lang="de-DE" sz="2000" dirty="0" smtClean="0">
                <a:latin typeface="Consolas" pitchFamily="49" charset="0"/>
                <a:ea typeface="Hack" pitchFamily="49" charset="0"/>
                <a:cs typeface="Consolas" pitchFamily="49" charset="0"/>
              </a:rPr>
              <a:t>            .</a:t>
            </a:r>
            <a:r>
              <a:rPr lang="de-DE" sz="2000" dirty="0" err="1" smtClean="0">
                <a:solidFill>
                  <a:srgbClr val="FF0000"/>
                </a:solidFill>
                <a:latin typeface="Consolas" pitchFamily="49" charset="0"/>
                <a:ea typeface="Hack" pitchFamily="49" charset="0"/>
                <a:cs typeface="Consolas" pitchFamily="49" charset="0"/>
              </a:rPr>
              <a:t>addAction</a:t>
            </a:r>
            <a:r>
              <a:rPr lang="de-DE" sz="2000" dirty="0" smtClean="0">
                <a:latin typeface="Consolas" pitchFamily="49" charset="0"/>
                <a:ea typeface="Hack" pitchFamily="49" charset="0"/>
                <a:cs typeface="Consolas" pitchFamily="49" charset="0"/>
              </a:rPr>
              <a:t>(</a:t>
            </a:r>
            <a:r>
              <a:rPr lang="de-DE" sz="2000" dirty="0" smtClean="0">
                <a:solidFill>
                  <a:srgbClr val="00B050"/>
                </a:solidFill>
                <a:latin typeface="Consolas" pitchFamily="49" charset="0"/>
                <a:ea typeface="Hack" pitchFamily="49" charset="0"/>
                <a:cs typeface="Consolas" pitchFamily="49" charset="0"/>
              </a:rPr>
              <a:t>"</a:t>
            </a:r>
            <a:r>
              <a:rPr lang="de-DE" sz="2000" dirty="0" err="1" smtClean="0">
                <a:solidFill>
                  <a:srgbClr val="00B050"/>
                </a:solidFill>
                <a:latin typeface="Consolas" pitchFamily="49" charset="0"/>
                <a:ea typeface="Hack" pitchFamily="49" charset="0"/>
                <a:cs typeface="Consolas" pitchFamily="49" charset="0"/>
              </a:rPr>
              <a:t>increment</a:t>
            </a:r>
            <a:r>
              <a:rPr lang="de-DE" sz="2000" dirty="0" smtClean="0">
                <a:solidFill>
                  <a:srgbClr val="00B050"/>
                </a:solidFill>
                <a:latin typeface="Consolas" pitchFamily="49" charset="0"/>
                <a:ea typeface="Hack" pitchFamily="49" charset="0"/>
                <a:cs typeface="Consolas" pitchFamily="49" charset="0"/>
              </a:rPr>
              <a:t>"</a:t>
            </a:r>
            <a:r>
              <a:rPr lang="de-DE" sz="2000" dirty="0" smtClean="0">
                <a:latin typeface="Consolas" pitchFamily="49" charset="0"/>
                <a:ea typeface="Hack" pitchFamily="49" charset="0"/>
                <a:cs typeface="Consolas" pitchFamily="49" charset="0"/>
              </a:rPr>
              <a:t>)</a:t>
            </a:r>
          </a:p>
          <a:p>
            <a:r>
              <a:rPr lang="de-DE" sz="2000" dirty="0" smtClean="0">
                <a:latin typeface="Consolas" pitchFamily="49" charset="0"/>
                <a:ea typeface="Hack" pitchFamily="49" charset="0"/>
                <a:cs typeface="Consolas" pitchFamily="49" charset="0"/>
              </a:rPr>
              <a:t>            .</a:t>
            </a:r>
            <a:r>
              <a:rPr lang="de-DE" sz="2000" dirty="0" err="1" smtClean="0">
                <a:solidFill>
                  <a:srgbClr val="FF0000"/>
                </a:solidFill>
                <a:latin typeface="Consolas" pitchFamily="49" charset="0"/>
                <a:ea typeface="Hack" pitchFamily="49" charset="0"/>
                <a:cs typeface="Consolas" pitchFamily="49" charset="0"/>
              </a:rPr>
              <a:t>onInvokeAction</a:t>
            </a:r>
            <a:r>
              <a:rPr lang="de-DE" sz="2000" dirty="0" smtClean="0">
                <a:latin typeface="Consolas" pitchFamily="49" charset="0"/>
                <a:ea typeface="Hack" pitchFamily="49" charset="0"/>
                <a:cs typeface="Consolas" pitchFamily="49" charset="0"/>
              </a:rPr>
              <a:t>(</a:t>
            </a:r>
            <a:r>
              <a:rPr lang="de-DE" sz="2000" dirty="0" smtClean="0">
                <a:solidFill>
                  <a:srgbClr val="00B050"/>
                </a:solidFill>
                <a:latin typeface="Consolas" pitchFamily="49" charset="0"/>
                <a:ea typeface="Hack" pitchFamily="49" charset="0"/>
                <a:cs typeface="Consolas" pitchFamily="49" charset="0"/>
              </a:rPr>
              <a:t>"</a:t>
            </a:r>
            <a:r>
              <a:rPr lang="de-DE" sz="2000" dirty="0" err="1" smtClean="0">
                <a:solidFill>
                  <a:srgbClr val="00B050"/>
                </a:solidFill>
                <a:latin typeface="Consolas" pitchFamily="49" charset="0"/>
                <a:ea typeface="Hack" pitchFamily="49" charset="0"/>
                <a:cs typeface="Consolas" pitchFamily="49" charset="0"/>
              </a:rPr>
              <a:t>increment</a:t>
            </a:r>
            <a:r>
              <a:rPr lang="de-DE" sz="2000" dirty="0" smtClean="0">
                <a:solidFill>
                  <a:srgbClr val="00B050"/>
                </a:solidFill>
                <a:latin typeface="Consolas" pitchFamily="49" charset="0"/>
                <a:ea typeface="Hack" pitchFamily="49" charset="0"/>
                <a:cs typeface="Consolas" pitchFamily="49" charset="0"/>
              </a:rPr>
              <a:t>"</a:t>
            </a:r>
            <a:r>
              <a:rPr lang="de-DE" sz="2000" dirty="0" smtClean="0">
                <a:latin typeface="Consolas" pitchFamily="49" charset="0"/>
                <a:ea typeface="Hack" pitchFamily="49" charset="0"/>
                <a:cs typeface="Consolas" pitchFamily="49" charset="0"/>
              </a:rPr>
              <a:t>, </a:t>
            </a:r>
            <a:r>
              <a:rPr lang="de-DE" sz="2000" dirty="0" err="1" smtClean="0">
                <a:latin typeface="Consolas" pitchFamily="49" charset="0"/>
                <a:ea typeface="Hack" pitchFamily="49" charset="0"/>
                <a:cs typeface="Consolas" pitchFamily="49" charset="0"/>
              </a:rPr>
              <a:t>function</a:t>
            </a:r>
            <a:r>
              <a:rPr lang="de-DE" sz="2000" dirty="0" smtClean="0">
                <a:latin typeface="Consolas" pitchFamily="49" charset="0"/>
                <a:ea typeface="Hack" pitchFamily="49" charset="0"/>
                <a:cs typeface="Consolas" pitchFamily="49" charset="0"/>
              </a:rPr>
              <a:t>() {</a:t>
            </a:r>
          </a:p>
          <a:p>
            <a:r>
              <a:rPr lang="de-DE" sz="2000" dirty="0" smtClean="0">
                <a:latin typeface="Consolas" pitchFamily="49" charset="0"/>
                <a:ea typeface="Hack" pitchFamily="49" charset="0"/>
                <a:cs typeface="Consolas" pitchFamily="49" charset="0"/>
              </a:rPr>
              <a:t>                console.log(</a:t>
            </a:r>
            <a:r>
              <a:rPr lang="de-DE" sz="2000" dirty="0" smtClean="0">
                <a:solidFill>
                  <a:srgbClr val="00B050"/>
                </a:solidFill>
                <a:latin typeface="Consolas" pitchFamily="49" charset="0"/>
                <a:ea typeface="Hack" pitchFamily="49" charset="0"/>
                <a:cs typeface="Consolas" pitchFamily="49" charset="0"/>
              </a:rPr>
              <a:t>"</a:t>
            </a:r>
            <a:r>
              <a:rPr lang="de-DE" sz="2000" dirty="0" err="1" smtClean="0">
                <a:solidFill>
                  <a:srgbClr val="00B050"/>
                </a:solidFill>
                <a:latin typeface="Consolas" pitchFamily="49" charset="0"/>
                <a:ea typeface="Hack" pitchFamily="49" charset="0"/>
                <a:cs typeface="Consolas" pitchFamily="49" charset="0"/>
              </a:rPr>
              <a:t>incrementing</a:t>
            </a:r>
            <a:r>
              <a:rPr lang="de-DE" sz="2000" dirty="0" smtClean="0">
                <a:solidFill>
                  <a:srgbClr val="00B050"/>
                </a:solidFill>
                <a:latin typeface="Consolas" pitchFamily="49" charset="0"/>
                <a:ea typeface="Hack" pitchFamily="49" charset="0"/>
                <a:cs typeface="Consolas" pitchFamily="49" charset="0"/>
              </a:rPr>
              <a:t> </a:t>
            </a:r>
            <a:r>
              <a:rPr lang="de-DE" sz="2000" dirty="0" err="1" smtClean="0">
                <a:solidFill>
                  <a:srgbClr val="00B050"/>
                </a:solidFill>
                <a:latin typeface="Consolas" pitchFamily="49" charset="0"/>
                <a:ea typeface="Hack" pitchFamily="49" charset="0"/>
                <a:cs typeface="Consolas" pitchFamily="49" charset="0"/>
              </a:rPr>
              <a:t>counter</a:t>
            </a:r>
            <a:r>
              <a:rPr lang="de-DE" sz="2000" dirty="0" smtClean="0">
                <a:solidFill>
                  <a:srgbClr val="00B050"/>
                </a:solidFill>
                <a:latin typeface="Consolas" pitchFamily="49" charset="0"/>
                <a:ea typeface="Hack" pitchFamily="49" charset="0"/>
                <a:cs typeface="Consolas" pitchFamily="49" charset="0"/>
              </a:rPr>
              <a:t>"</a:t>
            </a:r>
            <a:r>
              <a:rPr lang="de-DE" sz="2000" dirty="0" smtClean="0">
                <a:latin typeface="Consolas" pitchFamily="49" charset="0"/>
                <a:ea typeface="Hack" pitchFamily="49" charset="0"/>
                <a:cs typeface="Consolas" pitchFamily="49" charset="0"/>
              </a:rPr>
              <a:t>);</a:t>
            </a:r>
          </a:p>
          <a:p>
            <a:r>
              <a:rPr lang="de-DE" sz="2000" dirty="0" smtClean="0">
                <a:latin typeface="Consolas" pitchFamily="49" charset="0"/>
                <a:ea typeface="Hack" pitchFamily="49" charset="0"/>
                <a:cs typeface="Consolas" pitchFamily="49" charset="0"/>
              </a:rPr>
              <a:t>                </a:t>
            </a:r>
            <a:r>
              <a:rPr lang="de-DE" sz="2000" dirty="0" err="1" smtClean="0">
                <a:latin typeface="Consolas" pitchFamily="49" charset="0"/>
                <a:ea typeface="Hack" pitchFamily="49" charset="0"/>
                <a:cs typeface="Consolas" pitchFamily="49" charset="0"/>
              </a:rPr>
              <a:t>var</a:t>
            </a:r>
            <a:r>
              <a:rPr lang="de-DE" sz="2000" dirty="0" smtClean="0">
                <a:latin typeface="Consolas" pitchFamily="49" charset="0"/>
                <a:ea typeface="Hack" pitchFamily="49" charset="0"/>
                <a:cs typeface="Consolas" pitchFamily="49" charset="0"/>
              </a:rPr>
              <a:t> </a:t>
            </a:r>
            <a:r>
              <a:rPr lang="de-DE" sz="2000" dirty="0" err="1" smtClean="0">
                <a:solidFill>
                  <a:srgbClr val="0000FF"/>
                </a:solidFill>
                <a:latin typeface="Consolas" pitchFamily="49" charset="0"/>
                <a:ea typeface="Hack" pitchFamily="49" charset="0"/>
                <a:cs typeface="Consolas" pitchFamily="49" charset="0"/>
              </a:rPr>
              <a:t>value</a:t>
            </a:r>
            <a:r>
              <a:rPr lang="de-DE" sz="2000" dirty="0" smtClean="0">
                <a:latin typeface="Consolas" pitchFamily="49" charset="0"/>
                <a:ea typeface="Hack" pitchFamily="49" charset="0"/>
                <a:cs typeface="Consolas" pitchFamily="49" charset="0"/>
              </a:rPr>
              <a:t> = </a:t>
            </a:r>
            <a:r>
              <a:rPr lang="de-DE" sz="2000" dirty="0" err="1" smtClean="0">
                <a:solidFill>
                  <a:srgbClr val="0000FF"/>
                </a:solidFill>
                <a:latin typeface="Consolas" pitchFamily="49" charset="0"/>
                <a:ea typeface="Hack" pitchFamily="49" charset="0"/>
                <a:cs typeface="Consolas" pitchFamily="49" charset="0"/>
              </a:rPr>
              <a:t>thing</a:t>
            </a:r>
            <a:r>
              <a:rPr lang="de-DE" sz="2000" dirty="0" err="1" smtClean="0">
                <a:latin typeface="Consolas" pitchFamily="49" charset="0"/>
                <a:ea typeface="Hack" pitchFamily="49" charset="0"/>
                <a:cs typeface="Consolas" pitchFamily="49" charset="0"/>
              </a:rPr>
              <a:t>.</a:t>
            </a:r>
            <a:r>
              <a:rPr lang="de-DE" sz="2000" dirty="0" err="1" smtClean="0">
                <a:solidFill>
                  <a:srgbClr val="FF0000"/>
                </a:solidFill>
                <a:latin typeface="Consolas" pitchFamily="49" charset="0"/>
                <a:ea typeface="Hack" pitchFamily="49" charset="0"/>
                <a:cs typeface="Consolas" pitchFamily="49" charset="0"/>
              </a:rPr>
              <a:t>getProperty</a:t>
            </a:r>
            <a:r>
              <a:rPr lang="de-DE" sz="2000" dirty="0" smtClean="0">
                <a:latin typeface="Consolas" pitchFamily="49" charset="0"/>
                <a:ea typeface="Hack" pitchFamily="49" charset="0"/>
                <a:cs typeface="Consolas" pitchFamily="49" charset="0"/>
              </a:rPr>
              <a:t>(</a:t>
            </a:r>
            <a:r>
              <a:rPr lang="de-DE" sz="2000" dirty="0" smtClean="0">
                <a:solidFill>
                  <a:srgbClr val="00B050"/>
                </a:solidFill>
                <a:latin typeface="Consolas" pitchFamily="49" charset="0"/>
                <a:ea typeface="Hack" pitchFamily="49" charset="0"/>
                <a:cs typeface="Consolas" pitchFamily="49" charset="0"/>
              </a:rPr>
              <a:t>"</a:t>
            </a:r>
            <a:r>
              <a:rPr lang="de-DE" sz="2000" dirty="0" err="1" smtClean="0">
                <a:solidFill>
                  <a:srgbClr val="00B050"/>
                </a:solidFill>
                <a:latin typeface="Consolas" pitchFamily="49" charset="0"/>
                <a:ea typeface="Hack" pitchFamily="49" charset="0"/>
                <a:cs typeface="Consolas" pitchFamily="49" charset="0"/>
              </a:rPr>
              <a:t>count</a:t>
            </a:r>
            <a:r>
              <a:rPr lang="de-DE" sz="2000" dirty="0" smtClean="0">
                <a:solidFill>
                  <a:srgbClr val="00B050"/>
                </a:solidFill>
                <a:latin typeface="Consolas" pitchFamily="49" charset="0"/>
                <a:ea typeface="Hack" pitchFamily="49" charset="0"/>
                <a:cs typeface="Consolas" pitchFamily="49" charset="0"/>
              </a:rPr>
              <a:t>"</a:t>
            </a:r>
            <a:r>
              <a:rPr lang="de-DE" sz="2000" dirty="0" smtClean="0">
                <a:latin typeface="Consolas" pitchFamily="49" charset="0"/>
                <a:ea typeface="Hack" pitchFamily="49" charset="0"/>
                <a:cs typeface="Consolas" pitchFamily="49" charset="0"/>
              </a:rPr>
              <a:t>) + 1;</a:t>
            </a:r>
          </a:p>
          <a:p>
            <a:r>
              <a:rPr lang="de-DE" sz="2000" dirty="0" smtClean="0">
                <a:latin typeface="Consolas" pitchFamily="49" charset="0"/>
                <a:ea typeface="Hack" pitchFamily="49" charset="0"/>
                <a:cs typeface="Consolas" pitchFamily="49" charset="0"/>
              </a:rPr>
              <a:t>                </a:t>
            </a:r>
            <a:r>
              <a:rPr lang="de-DE" sz="2000" dirty="0" err="1" smtClean="0">
                <a:solidFill>
                  <a:srgbClr val="0000FF"/>
                </a:solidFill>
                <a:latin typeface="Consolas" pitchFamily="49" charset="0"/>
                <a:ea typeface="Hack" pitchFamily="49" charset="0"/>
                <a:cs typeface="Consolas" pitchFamily="49" charset="0"/>
              </a:rPr>
              <a:t>thing</a:t>
            </a:r>
            <a:r>
              <a:rPr lang="de-DE" sz="2000" dirty="0" err="1" smtClean="0">
                <a:solidFill>
                  <a:srgbClr val="FF0000"/>
                </a:solidFill>
                <a:latin typeface="Consolas" pitchFamily="49" charset="0"/>
                <a:ea typeface="Hack" pitchFamily="49" charset="0"/>
                <a:cs typeface="Consolas" pitchFamily="49" charset="0"/>
              </a:rPr>
              <a:t>.setProperty</a:t>
            </a:r>
            <a:r>
              <a:rPr lang="de-DE" sz="2000" dirty="0" smtClean="0">
                <a:latin typeface="Consolas" pitchFamily="49" charset="0"/>
                <a:ea typeface="Hack" pitchFamily="49" charset="0"/>
                <a:cs typeface="Consolas" pitchFamily="49" charset="0"/>
              </a:rPr>
              <a:t>(</a:t>
            </a:r>
            <a:r>
              <a:rPr lang="de-DE" sz="2000" dirty="0" smtClean="0">
                <a:solidFill>
                  <a:srgbClr val="00B050"/>
                </a:solidFill>
                <a:latin typeface="Consolas" pitchFamily="49" charset="0"/>
                <a:ea typeface="Hack" pitchFamily="49" charset="0"/>
                <a:cs typeface="Consolas" pitchFamily="49" charset="0"/>
              </a:rPr>
              <a:t>"</a:t>
            </a:r>
            <a:r>
              <a:rPr lang="de-DE" sz="2000" dirty="0" err="1" smtClean="0">
                <a:solidFill>
                  <a:srgbClr val="00B050"/>
                </a:solidFill>
                <a:latin typeface="Consolas" pitchFamily="49" charset="0"/>
                <a:ea typeface="Hack" pitchFamily="49" charset="0"/>
                <a:cs typeface="Consolas" pitchFamily="49" charset="0"/>
              </a:rPr>
              <a:t>count</a:t>
            </a:r>
            <a:r>
              <a:rPr lang="de-DE" sz="2000" dirty="0" smtClean="0">
                <a:solidFill>
                  <a:srgbClr val="00B050"/>
                </a:solidFill>
                <a:latin typeface="Consolas" pitchFamily="49" charset="0"/>
                <a:ea typeface="Hack" pitchFamily="49" charset="0"/>
                <a:cs typeface="Consolas" pitchFamily="49" charset="0"/>
              </a:rPr>
              <a:t>"</a:t>
            </a:r>
            <a:r>
              <a:rPr lang="de-DE" sz="2000" dirty="0" smtClean="0">
                <a:latin typeface="Consolas" pitchFamily="49" charset="0"/>
                <a:ea typeface="Hack" pitchFamily="49" charset="0"/>
                <a:cs typeface="Consolas" pitchFamily="49" charset="0"/>
              </a:rPr>
              <a:t>, </a:t>
            </a:r>
            <a:r>
              <a:rPr lang="de-DE" sz="2000" dirty="0" err="1" smtClean="0">
                <a:solidFill>
                  <a:srgbClr val="0000FF"/>
                </a:solidFill>
                <a:latin typeface="Consolas" pitchFamily="49" charset="0"/>
                <a:ea typeface="Hack" pitchFamily="49" charset="0"/>
                <a:cs typeface="Consolas" pitchFamily="49" charset="0"/>
              </a:rPr>
              <a:t>value</a:t>
            </a:r>
            <a:r>
              <a:rPr lang="de-DE" sz="2000" dirty="0" smtClean="0">
                <a:latin typeface="Consolas" pitchFamily="49" charset="0"/>
                <a:ea typeface="Hack" pitchFamily="49" charset="0"/>
                <a:cs typeface="Consolas" pitchFamily="49" charset="0"/>
              </a:rPr>
              <a:t>);</a:t>
            </a:r>
          </a:p>
          <a:p>
            <a:r>
              <a:rPr lang="de-DE" sz="2000" dirty="0" smtClean="0">
                <a:latin typeface="Consolas" pitchFamily="49" charset="0"/>
                <a:ea typeface="Hack" pitchFamily="49" charset="0"/>
                <a:cs typeface="Consolas" pitchFamily="49" charset="0"/>
              </a:rPr>
              <a:t>                </a:t>
            </a:r>
            <a:r>
              <a:rPr lang="de-DE" sz="2000" dirty="0" err="1" smtClean="0">
                <a:latin typeface="Consolas" pitchFamily="49" charset="0"/>
                <a:ea typeface="Hack" pitchFamily="49" charset="0"/>
                <a:cs typeface="Consolas" pitchFamily="49" charset="0"/>
              </a:rPr>
              <a:t>return</a:t>
            </a:r>
            <a:r>
              <a:rPr lang="de-DE" sz="2000" dirty="0" smtClean="0">
                <a:latin typeface="Consolas" pitchFamily="49" charset="0"/>
                <a:ea typeface="Hack" pitchFamily="49" charset="0"/>
                <a:cs typeface="Consolas" pitchFamily="49" charset="0"/>
              </a:rPr>
              <a:t> </a:t>
            </a:r>
            <a:r>
              <a:rPr lang="de-DE" sz="2000" dirty="0" err="1" smtClean="0">
                <a:solidFill>
                  <a:srgbClr val="0000FF"/>
                </a:solidFill>
                <a:latin typeface="Consolas" pitchFamily="49" charset="0"/>
                <a:ea typeface="Hack" pitchFamily="49" charset="0"/>
                <a:cs typeface="Consolas" pitchFamily="49" charset="0"/>
              </a:rPr>
              <a:t>value</a:t>
            </a:r>
            <a:r>
              <a:rPr lang="de-DE" sz="2000" dirty="0" smtClean="0">
                <a:latin typeface="Consolas" pitchFamily="49" charset="0"/>
                <a:ea typeface="Hack" pitchFamily="49" charset="0"/>
                <a:cs typeface="Consolas" pitchFamily="49" charset="0"/>
              </a:rPr>
              <a:t>;</a:t>
            </a:r>
          </a:p>
          <a:p>
            <a:r>
              <a:rPr lang="de-DE" sz="2000" dirty="0" smtClean="0">
                <a:latin typeface="Consolas" pitchFamily="49" charset="0"/>
                <a:ea typeface="Hack" pitchFamily="49" charset="0"/>
                <a:cs typeface="Consolas" pitchFamily="49" charset="0"/>
              </a:rPr>
              <a:t>            </a:t>
            </a:r>
            <a:r>
              <a:rPr lang="de-DE" sz="2000" dirty="0" smtClean="0">
                <a:latin typeface="Consolas" pitchFamily="49" charset="0"/>
                <a:ea typeface="Hack" pitchFamily="49" charset="0"/>
                <a:cs typeface="Consolas" pitchFamily="49" charset="0"/>
              </a:rPr>
              <a:t>});</a:t>
            </a:r>
          </a:p>
          <a:p>
            <a:r>
              <a:rPr lang="de-DE" sz="2000" dirty="0" smtClean="0">
                <a:latin typeface="Consolas" pitchFamily="49" charset="0"/>
                <a:ea typeface="Hack" pitchFamily="49" charset="0"/>
                <a:cs typeface="Consolas" pitchFamily="49" charset="0"/>
              </a:rPr>
              <a:t> </a:t>
            </a:r>
            <a:r>
              <a:rPr lang="de-DE" sz="2000" dirty="0" smtClean="0">
                <a:latin typeface="Consolas" pitchFamily="49" charset="0"/>
                <a:ea typeface="Hack" pitchFamily="49" charset="0"/>
                <a:cs typeface="Consolas" pitchFamily="49" charset="0"/>
              </a:rPr>
              <a:t>       </a:t>
            </a:r>
            <a:r>
              <a:rPr lang="de-DE" sz="2000" dirty="0" err="1" smtClean="0">
                <a:solidFill>
                  <a:srgbClr val="0000FF"/>
                </a:solidFill>
                <a:latin typeface="Consolas" pitchFamily="49" charset="0"/>
                <a:ea typeface="Hack" pitchFamily="49" charset="0"/>
                <a:cs typeface="Consolas" pitchFamily="49" charset="0"/>
              </a:rPr>
              <a:t>thing</a:t>
            </a:r>
            <a:endParaRPr lang="de-DE" sz="2000" dirty="0" smtClean="0">
              <a:solidFill>
                <a:srgbClr val="0000FF"/>
              </a:solidFill>
              <a:latin typeface="Consolas" pitchFamily="49" charset="0"/>
              <a:ea typeface="Hack" pitchFamily="49" charset="0"/>
              <a:cs typeface="Consolas" pitchFamily="49" charset="0"/>
            </a:endParaRPr>
          </a:p>
          <a:p>
            <a:r>
              <a:rPr lang="de-DE" sz="2000" dirty="0" smtClean="0">
                <a:latin typeface="Consolas" pitchFamily="49" charset="0"/>
                <a:ea typeface="Hack" pitchFamily="49" charset="0"/>
                <a:cs typeface="Consolas" pitchFamily="49" charset="0"/>
              </a:rPr>
              <a:t> </a:t>
            </a:r>
            <a:r>
              <a:rPr lang="de-DE" sz="2000" dirty="0" smtClean="0">
                <a:latin typeface="Consolas" pitchFamily="49" charset="0"/>
                <a:ea typeface="Hack" pitchFamily="49" charset="0"/>
                <a:cs typeface="Consolas" pitchFamily="49" charset="0"/>
              </a:rPr>
              <a:t>   </a:t>
            </a:r>
            <a:r>
              <a:rPr lang="de-DE" sz="2000" dirty="0" smtClean="0">
                <a:latin typeface="Consolas" pitchFamily="49" charset="0"/>
                <a:ea typeface="Hack" pitchFamily="49" charset="0"/>
                <a:cs typeface="Consolas" pitchFamily="49" charset="0"/>
              </a:rPr>
              <a:t>        .</a:t>
            </a:r>
            <a:r>
              <a:rPr lang="de-DE" sz="2000" dirty="0" err="1" smtClean="0">
                <a:solidFill>
                  <a:srgbClr val="FF0000"/>
                </a:solidFill>
                <a:latin typeface="Consolas" pitchFamily="49" charset="0"/>
                <a:ea typeface="Hack" pitchFamily="49" charset="0"/>
                <a:cs typeface="Consolas" pitchFamily="49" charset="0"/>
              </a:rPr>
              <a:t>setProperty</a:t>
            </a:r>
            <a:r>
              <a:rPr lang="de-DE" sz="2000" dirty="0" smtClean="0">
                <a:latin typeface="Consolas" pitchFamily="49" charset="0"/>
                <a:ea typeface="Hack" pitchFamily="49" charset="0"/>
                <a:cs typeface="Consolas" pitchFamily="49" charset="0"/>
              </a:rPr>
              <a:t>(</a:t>
            </a:r>
            <a:r>
              <a:rPr lang="de-DE" sz="2000" dirty="0" smtClean="0">
                <a:solidFill>
                  <a:srgbClr val="00B050"/>
                </a:solidFill>
                <a:latin typeface="Consolas" pitchFamily="49" charset="0"/>
                <a:ea typeface="Hack" pitchFamily="49" charset="0"/>
                <a:cs typeface="Consolas" pitchFamily="49" charset="0"/>
              </a:rPr>
              <a:t>"</a:t>
            </a:r>
            <a:r>
              <a:rPr lang="de-DE" sz="2000" dirty="0" err="1" smtClean="0">
                <a:solidFill>
                  <a:srgbClr val="00B050"/>
                </a:solidFill>
                <a:latin typeface="Consolas" pitchFamily="49" charset="0"/>
                <a:ea typeface="Hack" pitchFamily="49" charset="0"/>
                <a:cs typeface="Consolas" pitchFamily="49" charset="0"/>
              </a:rPr>
              <a:t>count</a:t>
            </a:r>
            <a:r>
              <a:rPr lang="de-DE" sz="2000" dirty="0" smtClean="0">
                <a:solidFill>
                  <a:srgbClr val="00B050"/>
                </a:solidFill>
                <a:latin typeface="Consolas" pitchFamily="49" charset="0"/>
                <a:ea typeface="Hack" pitchFamily="49" charset="0"/>
                <a:cs typeface="Consolas" pitchFamily="49" charset="0"/>
              </a:rPr>
              <a:t>"</a:t>
            </a:r>
            <a:r>
              <a:rPr lang="de-DE" sz="2000" dirty="0" smtClean="0">
                <a:latin typeface="Consolas" pitchFamily="49" charset="0"/>
                <a:ea typeface="Hack" pitchFamily="49" charset="0"/>
                <a:cs typeface="Consolas" pitchFamily="49" charset="0"/>
              </a:rPr>
              <a:t>, 0)</a:t>
            </a:r>
            <a:endParaRPr lang="de-DE" sz="2000" dirty="0" smtClean="0">
              <a:latin typeface="Consolas" pitchFamily="49" charset="0"/>
              <a:ea typeface="Hack" pitchFamily="49" charset="0"/>
              <a:cs typeface="Consolas" pitchFamily="49" charset="0"/>
            </a:endParaRPr>
          </a:p>
          <a:p>
            <a:r>
              <a:rPr lang="de-DE" sz="2000" dirty="0" smtClean="0">
                <a:latin typeface="Consolas" pitchFamily="49" charset="0"/>
                <a:ea typeface="Hack" pitchFamily="49" charset="0"/>
                <a:cs typeface="Consolas" pitchFamily="49" charset="0"/>
              </a:rPr>
              <a:t>    </a:t>
            </a:r>
            <a:r>
              <a:rPr lang="de-DE" sz="2000" dirty="0" smtClean="0">
                <a:latin typeface="Consolas" pitchFamily="49" charset="0"/>
                <a:ea typeface="Hack" pitchFamily="49" charset="0"/>
                <a:cs typeface="Consolas" pitchFamily="49" charset="0"/>
              </a:rPr>
              <a:t>});</a:t>
            </a:r>
            <a:endParaRPr lang="de-DE" sz="2000" dirty="0" smtClean="0">
              <a:latin typeface="Consolas" pitchFamily="49" charset="0"/>
              <a:ea typeface="Hack" pitchFamily="49" charset="0"/>
              <a:cs typeface="Consolas" pitchFamily="49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SUmmary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W3C Web of Things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Thing </a:t>
            </a:r>
            <a:r>
              <a:rPr lang="de-DE" dirty="0" err="1" smtClean="0"/>
              <a:t>Implementation</a:t>
            </a:r>
            <a:r>
              <a:rPr lang="de-DE" dirty="0" smtClean="0"/>
              <a:t>: </a:t>
            </a:r>
            <a:r>
              <a:rPr lang="de-DE" b="1" dirty="0" err="1" smtClean="0"/>
              <a:t>WoT</a:t>
            </a:r>
            <a:r>
              <a:rPr lang="de-DE" b="1" dirty="0" smtClean="0"/>
              <a:t> </a:t>
            </a:r>
            <a:r>
              <a:rPr lang="de-DE" b="1" dirty="0" err="1" smtClean="0"/>
              <a:t>Servient</a:t>
            </a:r>
            <a:endParaRPr lang="de-DE" b="1" dirty="0"/>
          </a:p>
        </p:txBody>
      </p:sp>
      <p:sp>
        <p:nvSpPr>
          <p:cNvPr id="4" name="角丸四角形 6"/>
          <p:cNvSpPr/>
          <p:nvPr/>
        </p:nvSpPr>
        <p:spPr bwMode="auto">
          <a:xfrm>
            <a:off x="368529" y="1716728"/>
            <a:ext cx="3623996" cy="3745590"/>
          </a:xfrm>
          <a:prstGeom prst="roundRect">
            <a:avLst>
              <a:gd name="adj" fmla="val 6113"/>
            </a:avLst>
          </a:prstGeom>
          <a:gradFill rotWithShape="1">
            <a:gsLst>
              <a:gs pos="0">
                <a:sysClr val="windowText" lastClr="000000">
                  <a:tint val="45000"/>
                  <a:satMod val="200000"/>
                </a:sysClr>
              </a:gs>
              <a:gs pos="30000">
                <a:sysClr val="windowText" lastClr="000000">
                  <a:tint val="61000"/>
                  <a:satMod val="200000"/>
                </a:sysClr>
              </a:gs>
              <a:gs pos="45000">
                <a:sysClr val="windowText" lastClr="000000">
                  <a:tint val="66000"/>
                  <a:satMod val="200000"/>
                </a:sysClr>
              </a:gs>
              <a:gs pos="55000">
                <a:sysClr val="windowText" lastClr="000000">
                  <a:tint val="66000"/>
                  <a:satMod val="200000"/>
                </a:sysClr>
              </a:gs>
              <a:gs pos="73000">
                <a:sysClr val="windowText" lastClr="000000">
                  <a:tint val="61000"/>
                  <a:satMod val="200000"/>
                </a:sysClr>
              </a:gs>
              <a:gs pos="100000">
                <a:sysClr val="windowText" lastClr="000000">
                  <a:tint val="45000"/>
                  <a:satMod val="200000"/>
                </a:sysClr>
              </a:gs>
            </a:gsLst>
            <a:lin ang="950000" scaled="1"/>
          </a:gradFill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HG明朝E" panose="02020909000000000000" pitchFamily="17" charset="-128"/>
                <a:cs typeface="+mn-cs"/>
              </a:rPr>
              <a:t>WoT</a:t>
            </a: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HG明朝E" panose="02020909000000000000" pitchFamily="17" charset="-128"/>
                <a:cs typeface="+mn-cs"/>
              </a:rPr>
              <a:t> Servient</a:t>
            </a:r>
            <a:endParaRPr kumimoji="0" lang="ja-JP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HG明朝E" panose="02020909000000000000" pitchFamily="17" charset="-128"/>
              <a:cs typeface="+mn-cs"/>
            </a:endParaRPr>
          </a:p>
        </p:txBody>
      </p:sp>
      <p:sp>
        <p:nvSpPr>
          <p:cNvPr id="5" name="角丸四角形 22"/>
          <p:cNvSpPr/>
          <p:nvPr/>
        </p:nvSpPr>
        <p:spPr bwMode="auto">
          <a:xfrm>
            <a:off x="2631460" y="4754297"/>
            <a:ext cx="1302752" cy="579611"/>
          </a:xfrm>
          <a:prstGeom prst="roundRect">
            <a:avLst/>
          </a:prstGeom>
          <a:solidFill>
            <a:srgbClr val="FF9900"/>
          </a:solidFill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en-US" altLang="ja-JP" sz="1200" dirty="0" smtClean="0">
                <a:solidFill>
                  <a:prstClr val="black"/>
                </a:solidFill>
                <a:latin typeface="Gill Sans MT"/>
                <a:ea typeface="HG明朝E" panose="02020909000000000000" pitchFamily="17" charset="-128"/>
              </a:rPr>
              <a:t>Server Role</a:t>
            </a:r>
            <a:endParaRPr lang="en-US" altLang="ja-JP" sz="1200" dirty="0" smtClean="0">
              <a:solidFill>
                <a:prstClr val="black"/>
              </a:solidFill>
              <a:latin typeface="Gill Sans MT"/>
              <a:ea typeface="HG明朝E" panose="02020909000000000000" pitchFamily="17" charset="-128"/>
            </a:endParaRPr>
          </a:p>
        </p:txBody>
      </p:sp>
      <p:sp>
        <p:nvSpPr>
          <p:cNvPr id="6" name="角丸四角形 31"/>
          <p:cNvSpPr/>
          <p:nvPr/>
        </p:nvSpPr>
        <p:spPr bwMode="auto">
          <a:xfrm>
            <a:off x="1331640" y="4754297"/>
            <a:ext cx="1300436" cy="579612"/>
          </a:xfrm>
          <a:prstGeom prst="roundRect">
            <a:avLst/>
          </a:prstGeom>
          <a:solidFill>
            <a:srgbClr val="FF9900"/>
          </a:solidFill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en-US" altLang="ja-JP" sz="1200" dirty="0" smtClean="0">
                <a:solidFill>
                  <a:prstClr val="black"/>
                </a:solidFill>
                <a:latin typeface="Gill Sans MT"/>
                <a:ea typeface="HG明朝E" panose="02020909000000000000" pitchFamily="17" charset="-128"/>
              </a:rPr>
              <a:t>Client Role</a:t>
            </a:r>
            <a:endParaRPr lang="en-US" altLang="ja-JP" sz="1200" dirty="0" smtClean="0">
              <a:solidFill>
                <a:prstClr val="black"/>
              </a:solidFill>
              <a:latin typeface="Gill Sans MT"/>
              <a:ea typeface="HG明朝E" panose="02020909000000000000" pitchFamily="17" charset="-128"/>
            </a:endParaRPr>
          </a:p>
        </p:txBody>
      </p:sp>
      <p:sp>
        <p:nvSpPr>
          <p:cNvPr id="7" name="角丸四角形 24"/>
          <p:cNvSpPr/>
          <p:nvPr/>
        </p:nvSpPr>
        <p:spPr bwMode="auto">
          <a:xfrm>
            <a:off x="1331640" y="4172187"/>
            <a:ext cx="2592287" cy="527573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1BA12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en-US" altLang="ja-JP" sz="1200" dirty="0" smtClean="0">
                <a:solidFill>
                  <a:prstClr val="black"/>
                </a:solidFill>
                <a:latin typeface="Gill Sans MT"/>
                <a:ea typeface="HG明朝E" panose="02020909000000000000" pitchFamily="17" charset="-128"/>
              </a:rPr>
              <a:t>Protocol </a:t>
            </a:r>
            <a:r>
              <a:rPr lang="en-US" altLang="ja-JP" sz="1200" dirty="0" smtClean="0">
                <a:solidFill>
                  <a:prstClr val="black"/>
                </a:solidFill>
                <a:latin typeface="Gill Sans MT"/>
                <a:ea typeface="HG明朝E" panose="02020909000000000000" pitchFamily="17" charset="-128"/>
              </a:rPr>
              <a:t>Bindings</a:t>
            </a:r>
            <a:endParaRPr lang="ja-JP" altLang="en-US" sz="1200" dirty="0" smtClean="0">
              <a:solidFill>
                <a:prstClr val="black"/>
              </a:solidFill>
              <a:latin typeface="Gill Sans MT"/>
              <a:ea typeface="HG明朝E" panose="02020909000000000000" pitchFamily="17" charset="-128"/>
            </a:endParaRPr>
          </a:p>
        </p:txBody>
      </p:sp>
      <p:sp>
        <p:nvSpPr>
          <p:cNvPr id="8" name="角丸四角形 21"/>
          <p:cNvSpPr/>
          <p:nvPr/>
        </p:nvSpPr>
        <p:spPr bwMode="auto">
          <a:xfrm>
            <a:off x="1331641" y="3590078"/>
            <a:ext cx="2592287" cy="527573"/>
          </a:xfrm>
          <a:prstGeom prst="roundRect">
            <a:avLst/>
          </a:prstGeom>
          <a:solidFill>
            <a:srgbClr val="0070C0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en-US" altLang="ja-JP" sz="1200" dirty="0" smtClean="0">
                <a:solidFill>
                  <a:schemeClr val="bg1"/>
                </a:solidFill>
                <a:latin typeface="Gill Sans MT"/>
                <a:ea typeface="HG明朝E" panose="02020909000000000000" pitchFamily="17" charset="-128"/>
              </a:rPr>
              <a:t>Resource</a:t>
            </a:r>
            <a:r>
              <a:rPr lang="ja-JP" altLang="en-US" sz="1200">
                <a:solidFill>
                  <a:schemeClr val="bg1"/>
                </a:solidFill>
                <a:latin typeface="Gill Sans MT"/>
                <a:ea typeface="HG明朝E" panose="02020909000000000000" pitchFamily="17" charset="-128"/>
              </a:rPr>
              <a:t> </a:t>
            </a:r>
            <a:r>
              <a:rPr lang="en-US" altLang="ja-JP" sz="1200" dirty="0" smtClean="0">
                <a:solidFill>
                  <a:schemeClr val="bg1"/>
                </a:solidFill>
                <a:latin typeface="Gill Sans MT"/>
                <a:ea typeface="HG明朝E" panose="02020909000000000000" pitchFamily="17" charset="-128"/>
              </a:rPr>
              <a:t>Model</a:t>
            </a:r>
            <a:endParaRPr lang="ja-JP" altLang="en-US" sz="1200" dirty="0" smtClean="0">
              <a:solidFill>
                <a:schemeClr val="bg1"/>
              </a:solidFill>
              <a:latin typeface="Gill Sans MT"/>
              <a:ea typeface="HG明朝E" panose="02020909000000000000" pitchFamily="17" charset="-128"/>
            </a:endParaRPr>
          </a:p>
        </p:txBody>
      </p:sp>
      <p:sp>
        <p:nvSpPr>
          <p:cNvPr id="9" name="縦巻き 49"/>
          <p:cNvSpPr/>
          <p:nvPr/>
        </p:nvSpPr>
        <p:spPr bwMode="auto">
          <a:xfrm>
            <a:off x="445629" y="2103128"/>
            <a:ext cx="3466495" cy="461776"/>
          </a:xfrm>
          <a:prstGeom prst="verticalScroll">
            <a:avLst/>
          </a:prstGeom>
          <a:solidFill>
            <a:srgbClr val="7030A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HG明朝E" panose="02020909000000000000" pitchFamily="17" charset="-128"/>
              </a:rPr>
              <a:t>App Script</a:t>
            </a:r>
            <a:endParaRPr kumimoji="0" lang="ja-JP" alt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HG明朝E" panose="02020909000000000000" pitchFamily="17" charset="-128"/>
            </a:endParaRPr>
          </a:p>
        </p:txBody>
      </p:sp>
      <p:sp>
        <p:nvSpPr>
          <p:cNvPr id="10" name="角丸四角形 12"/>
          <p:cNvSpPr/>
          <p:nvPr/>
        </p:nvSpPr>
        <p:spPr bwMode="auto">
          <a:xfrm>
            <a:off x="445629" y="3594295"/>
            <a:ext cx="741995" cy="1739614"/>
          </a:xfrm>
          <a:prstGeom prst="roundRect">
            <a:avLst>
              <a:gd name="adj" fmla="val 9514"/>
            </a:avLst>
          </a:prstGeom>
          <a:solidFill>
            <a:schemeClr val="bg2">
              <a:lumMod val="25000"/>
            </a:schemeClr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en-US" altLang="ja-JP" sz="1200" dirty="0" smtClean="0">
                <a:solidFill>
                  <a:schemeClr val="bg1">
                    <a:lumMod val="85000"/>
                  </a:schemeClr>
                </a:solidFill>
                <a:latin typeface="Gill Sans MT"/>
                <a:ea typeface="HG明朝E" panose="02020909000000000000" pitchFamily="17" charset="-128"/>
              </a:rPr>
              <a:t>Legacy </a:t>
            </a:r>
            <a:r>
              <a:rPr lang="en-US" altLang="ja-JP" sz="1200" dirty="0" err="1" smtClean="0">
                <a:solidFill>
                  <a:schemeClr val="bg1">
                    <a:lumMod val="85000"/>
                  </a:schemeClr>
                </a:solidFill>
                <a:latin typeface="Gill Sans MT"/>
                <a:ea typeface="HG明朝E" panose="02020909000000000000" pitchFamily="17" charset="-128"/>
              </a:rPr>
              <a:t>comm-unication</a:t>
            </a:r>
            <a:endParaRPr lang="ja-JP" altLang="en-US" sz="1200" dirty="0" smtClean="0">
              <a:solidFill>
                <a:schemeClr val="bg1">
                  <a:lumMod val="85000"/>
                </a:schemeClr>
              </a:solidFill>
              <a:latin typeface="Gill Sans MT"/>
              <a:ea typeface="HG明朝E" panose="02020909000000000000" pitchFamily="17" charset="-128"/>
            </a:endParaRPr>
          </a:p>
        </p:txBody>
      </p:sp>
      <p:cxnSp>
        <p:nvCxnSpPr>
          <p:cNvPr id="13" name="直線矢印コネクタ 12"/>
          <p:cNvCxnSpPr/>
          <p:nvPr/>
        </p:nvCxnSpPr>
        <p:spPr bwMode="auto">
          <a:xfrm>
            <a:off x="2807726" y="2526066"/>
            <a:ext cx="0" cy="48431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extLst/>
        </p:spPr>
      </p:cxnSp>
      <p:sp>
        <p:nvSpPr>
          <p:cNvPr id="14" name="テキスト ボックス 13"/>
          <p:cNvSpPr txBox="1"/>
          <p:nvPr/>
        </p:nvSpPr>
        <p:spPr>
          <a:xfrm>
            <a:off x="1979712" y="2658946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 smtClean="0">
                <a:solidFill>
                  <a:prstClr val="black"/>
                </a:solidFill>
                <a:latin typeface="Gill Sans MT"/>
                <a:ea typeface="HG明朝E" panose="02020909000000000000" pitchFamily="17" charset="-128"/>
              </a:rPr>
              <a:t>Client API</a:t>
            </a:r>
            <a:endParaRPr lang="en-US" altLang="ja-JP" sz="1200" dirty="0" smtClean="0">
              <a:solidFill>
                <a:prstClr val="black"/>
              </a:solidFill>
              <a:latin typeface="Gill Sans MT"/>
              <a:ea typeface="HG明朝E" panose="02020909000000000000" pitchFamily="17" charset="-128"/>
            </a:endParaRPr>
          </a:p>
        </p:txBody>
      </p:sp>
      <p:cxnSp>
        <p:nvCxnSpPr>
          <p:cNvPr id="15" name="直線矢印コネクタ 14"/>
          <p:cNvCxnSpPr/>
          <p:nvPr/>
        </p:nvCxnSpPr>
        <p:spPr bwMode="auto">
          <a:xfrm>
            <a:off x="3724185" y="2526066"/>
            <a:ext cx="0" cy="48431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extLst/>
        </p:spPr>
      </p:cxnSp>
      <p:sp>
        <p:nvSpPr>
          <p:cNvPr id="16" name="テキスト ボックス 15"/>
          <p:cNvSpPr txBox="1"/>
          <p:nvPr/>
        </p:nvSpPr>
        <p:spPr>
          <a:xfrm>
            <a:off x="2915816" y="2658946"/>
            <a:ext cx="878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 smtClean="0">
                <a:solidFill>
                  <a:prstClr val="black"/>
                </a:solidFill>
                <a:latin typeface="Gill Sans MT"/>
                <a:ea typeface="HG明朝E" panose="02020909000000000000" pitchFamily="17" charset="-128"/>
              </a:rPr>
              <a:t>Server API</a:t>
            </a:r>
            <a:endParaRPr lang="en-US" altLang="ja-JP" sz="1200" dirty="0" smtClean="0">
              <a:solidFill>
                <a:prstClr val="black"/>
              </a:solidFill>
              <a:latin typeface="Gill Sans MT"/>
              <a:ea typeface="HG明朝E" panose="02020909000000000000" pitchFamily="17" charset="-128"/>
            </a:endParaRPr>
          </a:p>
        </p:txBody>
      </p:sp>
      <p:sp>
        <p:nvSpPr>
          <p:cNvPr id="18" name="円柱 17"/>
          <p:cNvSpPr/>
          <p:nvPr/>
        </p:nvSpPr>
        <p:spPr bwMode="gray">
          <a:xfrm>
            <a:off x="4060910" y="3535034"/>
            <a:ext cx="936104" cy="626666"/>
          </a:xfrm>
          <a:prstGeom prst="can">
            <a:avLst/>
          </a:prstGeom>
          <a:solidFill>
            <a:srgbClr val="0070C0"/>
          </a:solidFill>
          <a:ln w="254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en-US" altLang="ja-JP" sz="1200" dirty="0" smtClean="0">
                <a:solidFill>
                  <a:schemeClr val="bg1"/>
                </a:solidFill>
                <a:latin typeface="Gill Sans MT"/>
                <a:ea typeface="HG明朝E" panose="02020909000000000000" pitchFamily="17" charset="-128"/>
              </a:rPr>
              <a:t>Thing</a:t>
            </a:r>
          </a:p>
          <a:p>
            <a:pPr algn="ctr" fontAlgn="ctr"/>
            <a:r>
              <a:rPr lang="en-US" altLang="ja-JP" sz="1200" dirty="0" smtClean="0">
                <a:solidFill>
                  <a:schemeClr val="bg1"/>
                </a:solidFill>
                <a:latin typeface="Gill Sans MT"/>
                <a:ea typeface="HG明朝E" panose="02020909000000000000" pitchFamily="17" charset="-128"/>
              </a:rPr>
              <a:t>Description</a:t>
            </a:r>
            <a:endParaRPr lang="ja-JP" altLang="en-US" sz="1200" dirty="0" err="1" smtClean="0">
              <a:solidFill>
                <a:schemeClr val="bg1"/>
              </a:solidFill>
              <a:latin typeface="Gill Sans MT"/>
              <a:ea typeface="HG明朝E" panose="02020909000000000000" pitchFamily="17" charset="-128"/>
            </a:endParaRPr>
          </a:p>
        </p:txBody>
      </p:sp>
      <p:sp>
        <p:nvSpPr>
          <p:cNvPr id="19" name="角丸四角形 18"/>
          <p:cNvSpPr/>
          <p:nvPr/>
        </p:nvSpPr>
        <p:spPr bwMode="gray">
          <a:xfrm>
            <a:off x="445630" y="5947501"/>
            <a:ext cx="741994" cy="457035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45000"/>
                  <a:satMod val="200000"/>
                </a:sysClr>
              </a:gs>
              <a:gs pos="30000">
                <a:sysClr val="windowText" lastClr="000000">
                  <a:tint val="61000"/>
                  <a:satMod val="200000"/>
                </a:sysClr>
              </a:gs>
              <a:gs pos="45000">
                <a:sysClr val="windowText" lastClr="000000">
                  <a:tint val="66000"/>
                  <a:satMod val="200000"/>
                </a:sysClr>
              </a:gs>
              <a:gs pos="55000">
                <a:sysClr val="windowText" lastClr="000000">
                  <a:tint val="66000"/>
                  <a:satMod val="200000"/>
                </a:sysClr>
              </a:gs>
              <a:gs pos="73000">
                <a:sysClr val="windowText" lastClr="000000">
                  <a:tint val="61000"/>
                  <a:satMod val="200000"/>
                </a:sysClr>
              </a:gs>
              <a:gs pos="100000">
                <a:sysClr val="windowText" lastClr="000000">
                  <a:tint val="45000"/>
                  <a:satMod val="200000"/>
                </a:sysClr>
              </a:gs>
            </a:gsLst>
            <a:lin ang="950000" scaled="1"/>
          </a:gra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HG明朝E" panose="02020909000000000000" pitchFamily="17" charset="-128"/>
                <a:cs typeface="+mn-cs"/>
              </a:rPr>
              <a:t>Legacy</a:t>
            </a:r>
          </a:p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HG明朝E" panose="02020909000000000000" pitchFamily="17" charset="-128"/>
                <a:cs typeface="+mn-cs"/>
              </a:rPr>
              <a:t>device</a:t>
            </a:r>
            <a:endParaRPr kumimoji="0" lang="ja-JP" altLang="en-US" sz="1200" b="0" i="0" u="none" strike="noStrike" kern="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HG明朝E" panose="02020909000000000000" pitchFamily="17" charset="-128"/>
              <a:cs typeface="+mn-cs"/>
            </a:endParaRPr>
          </a:p>
        </p:txBody>
      </p:sp>
      <p:sp>
        <p:nvSpPr>
          <p:cNvPr id="20" name="角丸四角形 19"/>
          <p:cNvSpPr/>
          <p:nvPr/>
        </p:nvSpPr>
        <p:spPr bwMode="gray">
          <a:xfrm>
            <a:off x="1403648" y="5949280"/>
            <a:ext cx="1183813" cy="478193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45000"/>
                  <a:satMod val="200000"/>
                </a:sysClr>
              </a:gs>
              <a:gs pos="30000">
                <a:sysClr val="windowText" lastClr="000000">
                  <a:tint val="61000"/>
                  <a:satMod val="200000"/>
                </a:sysClr>
              </a:gs>
              <a:gs pos="45000">
                <a:sysClr val="windowText" lastClr="000000">
                  <a:tint val="66000"/>
                  <a:satMod val="200000"/>
                </a:sysClr>
              </a:gs>
              <a:gs pos="55000">
                <a:sysClr val="windowText" lastClr="000000">
                  <a:tint val="66000"/>
                  <a:satMod val="200000"/>
                </a:sysClr>
              </a:gs>
              <a:gs pos="73000">
                <a:sysClr val="windowText" lastClr="000000">
                  <a:tint val="61000"/>
                  <a:satMod val="200000"/>
                </a:sysClr>
              </a:gs>
              <a:gs pos="100000">
                <a:sysClr val="windowText" lastClr="000000">
                  <a:tint val="45000"/>
                  <a:satMod val="200000"/>
                </a:sysClr>
              </a:gs>
            </a:gsLst>
            <a:lin ang="950000" scaled="1"/>
          </a:gra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 fontAlgn="ctr">
              <a:defRPr/>
            </a:pPr>
            <a:r>
              <a:rPr lang="en-US" altLang="ja-JP" sz="1200" kern="0" dirty="0" smtClean="0">
                <a:solidFill>
                  <a:prstClr val="black"/>
                </a:solidFill>
                <a:latin typeface="Gill Sans MT"/>
                <a:ea typeface="HG明朝E" panose="02020909000000000000" pitchFamily="17" charset="-128"/>
              </a:rPr>
              <a:t>Web Server</a:t>
            </a:r>
            <a:endParaRPr lang="ja-JP" altLang="en-US" sz="1200" kern="0" dirty="0" err="1" smtClean="0">
              <a:solidFill>
                <a:prstClr val="black"/>
              </a:solidFill>
              <a:latin typeface="Gill Sans MT"/>
              <a:ea typeface="HG明朝E" panose="02020909000000000000" pitchFamily="17" charset="-128"/>
            </a:endParaRPr>
          </a:p>
        </p:txBody>
      </p:sp>
      <p:sp>
        <p:nvSpPr>
          <p:cNvPr id="21" name="角丸四角形 20"/>
          <p:cNvSpPr/>
          <p:nvPr/>
        </p:nvSpPr>
        <p:spPr bwMode="gray">
          <a:xfrm>
            <a:off x="2691408" y="5947501"/>
            <a:ext cx="1186769" cy="478193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45000"/>
                  <a:satMod val="200000"/>
                </a:sysClr>
              </a:gs>
              <a:gs pos="30000">
                <a:sysClr val="windowText" lastClr="000000">
                  <a:tint val="61000"/>
                  <a:satMod val="200000"/>
                </a:sysClr>
              </a:gs>
              <a:gs pos="45000">
                <a:sysClr val="windowText" lastClr="000000">
                  <a:tint val="66000"/>
                  <a:satMod val="200000"/>
                </a:sysClr>
              </a:gs>
              <a:gs pos="55000">
                <a:sysClr val="windowText" lastClr="000000">
                  <a:tint val="66000"/>
                  <a:satMod val="200000"/>
                </a:sysClr>
              </a:gs>
              <a:gs pos="73000">
                <a:sysClr val="windowText" lastClr="000000">
                  <a:tint val="61000"/>
                  <a:satMod val="200000"/>
                </a:sysClr>
              </a:gs>
              <a:gs pos="100000">
                <a:sysClr val="windowText" lastClr="000000">
                  <a:tint val="45000"/>
                  <a:satMod val="200000"/>
                </a:sysClr>
              </a:gs>
            </a:gsLst>
            <a:lin ang="950000" scaled="1"/>
          </a:gra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HG明朝E" panose="02020909000000000000" pitchFamily="17" charset="-128"/>
                <a:cs typeface="+mn-cs"/>
              </a:rPr>
              <a:t>Web Client</a:t>
            </a:r>
          </a:p>
        </p:txBody>
      </p:sp>
      <p:cxnSp>
        <p:nvCxnSpPr>
          <p:cNvPr id="22" name="直線矢印コネクタ 21"/>
          <p:cNvCxnSpPr>
            <a:stCxn id="10" idx="2"/>
            <a:endCxn id="19" idx="0"/>
          </p:cNvCxnSpPr>
          <p:nvPr/>
        </p:nvCxnSpPr>
        <p:spPr bwMode="auto">
          <a:xfrm>
            <a:off x="816627" y="5333909"/>
            <a:ext cx="0" cy="61359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extLst/>
        </p:spPr>
      </p:cxnSp>
      <p:cxnSp>
        <p:nvCxnSpPr>
          <p:cNvPr id="23" name="直線矢印コネクタ 22"/>
          <p:cNvCxnSpPr>
            <a:stCxn id="6" idx="2"/>
            <a:endCxn id="20" idx="0"/>
          </p:cNvCxnSpPr>
          <p:nvPr/>
        </p:nvCxnSpPr>
        <p:spPr bwMode="auto">
          <a:xfrm>
            <a:off x="1981858" y="5333909"/>
            <a:ext cx="13697" cy="61537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extLst/>
        </p:spPr>
      </p:cxnSp>
      <p:cxnSp>
        <p:nvCxnSpPr>
          <p:cNvPr id="24" name="直線矢印コネクタ 23"/>
          <p:cNvCxnSpPr>
            <a:stCxn id="5" idx="2"/>
            <a:endCxn id="21" idx="0"/>
          </p:cNvCxnSpPr>
          <p:nvPr/>
        </p:nvCxnSpPr>
        <p:spPr bwMode="auto">
          <a:xfrm>
            <a:off x="3282836" y="5333908"/>
            <a:ext cx="1957" cy="61359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extLst/>
        </p:spPr>
      </p:cxnSp>
      <p:sp>
        <p:nvSpPr>
          <p:cNvPr id="26" name="角丸四角形吹き出し 25"/>
          <p:cNvSpPr/>
          <p:nvPr/>
        </p:nvSpPr>
        <p:spPr bwMode="gray">
          <a:xfrm>
            <a:off x="0" y="5557436"/>
            <a:ext cx="685109" cy="288032"/>
          </a:xfrm>
          <a:prstGeom prst="wedgeRoundRectCallout">
            <a:avLst>
              <a:gd name="adj1" fmla="val 64039"/>
              <a:gd name="adj2" fmla="val -19060"/>
              <a:gd name="adj3" fmla="val 16667"/>
            </a:avLst>
          </a:prstGeom>
          <a:gradFill rotWithShape="1">
            <a:gsLst>
              <a:gs pos="0">
                <a:srgbClr val="9FB8CD">
                  <a:tint val="45000"/>
                  <a:satMod val="200000"/>
                </a:srgbClr>
              </a:gs>
              <a:gs pos="30000">
                <a:srgbClr val="9FB8CD">
                  <a:tint val="61000"/>
                  <a:satMod val="200000"/>
                </a:srgbClr>
              </a:gs>
              <a:gs pos="45000">
                <a:srgbClr val="9FB8CD">
                  <a:tint val="66000"/>
                  <a:satMod val="200000"/>
                </a:srgbClr>
              </a:gs>
              <a:gs pos="55000">
                <a:srgbClr val="9FB8CD">
                  <a:tint val="66000"/>
                  <a:satMod val="200000"/>
                </a:srgbClr>
              </a:gs>
              <a:gs pos="73000">
                <a:srgbClr val="9FB8CD">
                  <a:tint val="61000"/>
                  <a:satMod val="200000"/>
                </a:srgbClr>
              </a:gs>
              <a:gs pos="100000">
                <a:srgbClr val="9FB8CD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9FB8CD"/>
            </a:solidFill>
            <a:prstDash val="solid"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fontAlgn="ctr">
              <a:defRPr/>
            </a:pPr>
            <a:r>
              <a:rPr lang="en-US" altLang="ja-JP" sz="800" kern="0" dirty="0" smtClean="0">
                <a:solidFill>
                  <a:prstClr val="black"/>
                </a:solidFill>
                <a:latin typeface="Gill Sans MT"/>
                <a:ea typeface="ＭＳ Ｐゴシック" panose="020B0600070205080204" pitchFamily="50" charset="-128"/>
              </a:rPr>
              <a:t>Proprietary interface</a:t>
            </a:r>
            <a:endParaRPr kumimoji="0" lang="ja-JP" altLang="en-US" sz="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7" name="直線コネクタ 26"/>
          <p:cNvCxnSpPr/>
          <p:nvPr/>
        </p:nvCxnSpPr>
        <p:spPr bwMode="auto">
          <a:xfrm flipV="1">
            <a:off x="1729576" y="5682864"/>
            <a:ext cx="1835853" cy="1"/>
          </a:xfrm>
          <a:prstGeom prst="line">
            <a:avLst/>
          </a:prstGeom>
          <a:noFill/>
          <a:ln w="25400" cap="flat" cmpd="sng" algn="ctr">
            <a:solidFill>
              <a:srgbClr val="9FB8CD"/>
            </a:solidFill>
            <a:prstDash val="sysDash"/>
            <a:headEnd type="none" w="med" len="med"/>
            <a:tailEnd type="none" w="med" len="me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9FB8CD">
                <a:tint val="100000"/>
                <a:shade val="100000"/>
                <a:hueMod val="100000"/>
                <a:satMod val="100000"/>
              </a:srgbClr>
            </a:contourClr>
          </a:sp3d>
          <a:extLst/>
        </p:spPr>
      </p:cxnSp>
      <p:sp>
        <p:nvSpPr>
          <p:cNvPr id="29" name="角丸四角形 21"/>
          <p:cNvSpPr/>
          <p:nvPr/>
        </p:nvSpPr>
        <p:spPr bwMode="auto">
          <a:xfrm>
            <a:off x="445628" y="3007969"/>
            <a:ext cx="3458158" cy="527573"/>
          </a:xfrm>
          <a:prstGeom prst="roundRect">
            <a:avLst/>
          </a:prstGeom>
          <a:solidFill>
            <a:srgbClr val="7030A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en-US" altLang="ja-JP" sz="1200" dirty="0" smtClean="0">
                <a:solidFill>
                  <a:schemeClr val="bg1"/>
                </a:solidFill>
                <a:latin typeface="Gill Sans MT"/>
                <a:ea typeface="HG明朝E" panose="02020909000000000000" pitchFamily="17" charset="-128"/>
              </a:rPr>
              <a:t>Runtime Environment</a:t>
            </a:r>
            <a:endParaRPr lang="ja-JP" altLang="en-US" sz="1200" dirty="0" smtClean="0">
              <a:solidFill>
                <a:schemeClr val="bg1"/>
              </a:solidFill>
              <a:latin typeface="Gill Sans MT"/>
              <a:ea typeface="HG明朝E" panose="02020909000000000000" pitchFamily="17" charset="-128"/>
            </a:endParaRPr>
          </a:p>
        </p:txBody>
      </p:sp>
      <p:cxnSp>
        <p:nvCxnSpPr>
          <p:cNvPr id="33" name="直線コネクタ 32"/>
          <p:cNvCxnSpPr/>
          <p:nvPr/>
        </p:nvCxnSpPr>
        <p:spPr bwMode="auto">
          <a:xfrm flipV="1">
            <a:off x="2103226" y="2874972"/>
            <a:ext cx="699578" cy="1"/>
          </a:xfrm>
          <a:prstGeom prst="line">
            <a:avLst/>
          </a:prstGeom>
          <a:noFill/>
          <a:ln w="25400" cap="flat" cmpd="sng" algn="ctr">
            <a:solidFill>
              <a:srgbClr val="9FB8CD"/>
            </a:solidFill>
            <a:prstDash val="sysDash"/>
            <a:headEnd type="none" w="med" len="med"/>
            <a:tailEnd type="none" w="med" len="me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9FB8CD">
                <a:tint val="100000"/>
                <a:shade val="100000"/>
                <a:hueMod val="100000"/>
                <a:satMod val="100000"/>
              </a:srgbClr>
            </a:contourClr>
          </a:sp3d>
          <a:extLst/>
        </p:spPr>
      </p:cxnSp>
      <p:cxnSp>
        <p:nvCxnSpPr>
          <p:cNvPr id="34" name="直線コネクタ 33"/>
          <p:cNvCxnSpPr/>
          <p:nvPr/>
        </p:nvCxnSpPr>
        <p:spPr bwMode="auto">
          <a:xfrm flipV="1">
            <a:off x="3004105" y="2874970"/>
            <a:ext cx="720080" cy="1"/>
          </a:xfrm>
          <a:prstGeom prst="line">
            <a:avLst/>
          </a:prstGeom>
          <a:noFill/>
          <a:ln w="25400" cap="flat" cmpd="sng" algn="ctr">
            <a:solidFill>
              <a:srgbClr val="9FB8CD"/>
            </a:solidFill>
            <a:prstDash val="sysDash"/>
            <a:headEnd type="none" w="med" len="med"/>
            <a:tailEnd type="none" w="med" len="me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9FB8CD">
                <a:tint val="100000"/>
                <a:shade val="100000"/>
                <a:hueMod val="100000"/>
                <a:satMod val="100000"/>
              </a:srgbClr>
            </a:contourClr>
          </a:sp3d>
          <a:extLst/>
        </p:spPr>
      </p:cxnSp>
      <p:sp>
        <p:nvSpPr>
          <p:cNvPr id="35" name="角丸四角形 34"/>
          <p:cNvSpPr/>
          <p:nvPr/>
        </p:nvSpPr>
        <p:spPr bwMode="gray">
          <a:xfrm>
            <a:off x="1556048" y="6192946"/>
            <a:ext cx="1183813" cy="478193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45000"/>
                  <a:satMod val="200000"/>
                </a:sysClr>
              </a:gs>
              <a:gs pos="30000">
                <a:sysClr val="windowText" lastClr="000000">
                  <a:tint val="61000"/>
                  <a:satMod val="200000"/>
                </a:sysClr>
              </a:gs>
              <a:gs pos="45000">
                <a:sysClr val="windowText" lastClr="000000">
                  <a:tint val="66000"/>
                  <a:satMod val="200000"/>
                </a:sysClr>
              </a:gs>
              <a:gs pos="55000">
                <a:sysClr val="windowText" lastClr="000000">
                  <a:tint val="66000"/>
                  <a:satMod val="200000"/>
                </a:sysClr>
              </a:gs>
              <a:gs pos="73000">
                <a:sysClr val="windowText" lastClr="000000">
                  <a:tint val="61000"/>
                  <a:satMod val="200000"/>
                </a:sysClr>
              </a:gs>
              <a:gs pos="100000">
                <a:sysClr val="windowText" lastClr="000000">
                  <a:tint val="45000"/>
                  <a:satMod val="200000"/>
                </a:sysClr>
              </a:gs>
            </a:gsLst>
            <a:lin ang="950000" scaled="1"/>
          </a:gra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fontAlgn="ctr">
              <a:defRPr/>
            </a:pPr>
            <a:r>
              <a:rPr lang="en-US" altLang="ja-JP" sz="1200" kern="0" dirty="0" err="1" smtClean="0">
                <a:solidFill>
                  <a:prstClr val="black"/>
                </a:solidFill>
                <a:latin typeface="Gill Sans MT"/>
                <a:ea typeface="HG明朝E" panose="02020909000000000000" pitchFamily="17" charset="-128"/>
              </a:rPr>
              <a:t>WoT</a:t>
            </a:r>
            <a:r>
              <a:rPr lang="en-US" altLang="ja-JP" sz="1200" kern="0" dirty="0" smtClean="0">
                <a:solidFill>
                  <a:prstClr val="black"/>
                </a:solidFill>
                <a:latin typeface="Gill Sans MT"/>
                <a:ea typeface="HG明朝E" panose="02020909000000000000" pitchFamily="17" charset="-128"/>
              </a:rPr>
              <a:t> </a:t>
            </a:r>
            <a:r>
              <a:rPr lang="en-US" altLang="ja-JP" sz="1200" kern="0" dirty="0" err="1" smtClean="0">
                <a:solidFill>
                  <a:prstClr val="black"/>
                </a:solidFill>
                <a:latin typeface="Gill Sans MT"/>
                <a:ea typeface="HG明朝E" panose="02020909000000000000" pitchFamily="17" charset="-128"/>
              </a:rPr>
              <a:t>Servient</a:t>
            </a:r>
            <a:endParaRPr lang="en-US" altLang="ja-JP" sz="1200" kern="0" dirty="0" smtClean="0">
              <a:solidFill>
                <a:prstClr val="black"/>
              </a:solidFill>
              <a:latin typeface="Gill Sans MT"/>
              <a:ea typeface="HG明朝E" panose="02020909000000000000" pitchFamily="17" charset="-128"/>
            </a:endParaRPr>
          </a:p>
        </p:txBody>
      </p:sp>
      <p:sp>
        <p:nvSpPr>
          <p:cNvPr id="36" name="角丸四角形 35"/>
          <p:cNvSpPr/>
          <p:nvPr/>
        </p:nvSpPr>
        <p:spPr bwMode="gray">
          <a:xfrm>
            <a:off x="2843808" y="6191167"/>
            <a:ext cx="1186769" cy="478193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45000"/>
                  <a:satMod val="200000"/>
                </a:sysClr>
              </a:gs>
              <a:gs pos="30000">
                <a:sysClr val="windowText" lastClr="000000">
                  <a:tint val="61000"/>
                  <a:satMod val="200000"/>
                </a:sysClr>
              </a:gs>
              <a:gs pos="45000">
                <a:sysClr val="windowText" lastClr="000000">
                  <a:tint val="66000"/>
                  <a:satMod val="200000"/>
                </a:sysClr>
              </a:gs>
              <a:gs pos="55000">
                <a:sysClr val="windowText" lastClr="000000">
                  <a:tint val="66000"/>
                  <a:satMod val="200000"/>
                </a:sysClr>
              </a:gs>
              <a:gs pos="73000">
                <a:sysClr val="windowText" lastClr="000000">
                  <a:tint val="61000"/>
                  <a:satMod val="200000"/>
                </a:sysClr>
              </a:gs>
              <a:gs pos="100000">
                <a:sysClr val="windowText" lastClr="000000">
                  <a:tint val="45000"/>
                  <a:satMod val="200000"/>
                </a:sysClr>
              </a:gs>
            </a:gsLst>
            <a:lin ang="950000" scaled="1"/>
          </a:gra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fontAlgn="ctr">
              <a:defRPr/>
            </a:pPr>
            <a:r>
              <a:rPr lang="en-US" altLang="ja-JP" sz="1200" kern="0" dirty="0" err="1" smtClean="0">
                <a:solidFill>
                  <a:prstClr val="black"/>
                </a:solidFill>
                <a:latin typeface="Gill Sans MT"/>
                <a:ea typeface="HG明朝E" panose="02020909000000000000" pitchFamily="17" charset="-128"/>
              </a:rPr>
              <a:t>WoT</a:t>
            </a:r>
            <a:r>
              <a:rPr lang="en-US" altLang="ja-JP" sz="1200" kern="0" dirty="0" smtClean="0">
                <a:solidFill>
                  <a:prstClr val="black"/>
                </a:solidFill>
                <a:latin typeface="Gill Sans MT"/>
                <a:ea typeface="HG明朝E" panose="02020909000000000000" pitchFamily="17" charset="-128"/>
              </a:rPr>
              <a:t> </a:t>
            </a:r>
            <a:r>
              <a:rPr lang="en-US" altLang="ja-JP" sz="1200" kern="0" dirty="0" err="1" smtClean="0">
                <a:solidFill>
                  <a:prstClr val="black"/>
                </a:solidFill>
                <a:latin typeface="Gill Sans MT"/>
                <a:ea typeface="HG明朝E" panose="02020909000000000000" pitchFamily="17" charset="-128"/>
              </a:rPr>
              <a:t>Servient</a:t>
            </a:r>
            <a:endParaRPr lang="en-US" altLang="ja-JP" sz="1200" kern="0" dirty="0" smtClean="0">
              <a:solidFill>
                <a:prstClr val="black"/>
              </a:solidFill>
              <a:latin typeface="Gill Sans MT"/>
              <a:ea typeface="HG明朝E" panose="02020909000000000000" pitchFamily="17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961799" y="1556792"/>
            <a:ext cx="414670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b="1" dirty="0" smtClean="0">
                <a:solidFill>
                  <a:srgbClr val="7030A0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Application Logic</a:t>
            </a:r>
            <a:r>
              <a:rPr lang="en-US" altLang="ja-JP" sz="2400" b="1" dirty="0" smtClean="0">
                <a:solidFill>
                  <a:prstClr val="black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Can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consume remote Things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through the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Client API,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local hardware and connected legacy devices through a Physical API (</a:t>
            </a:r>
            <a:r>
              <a:rPr lang="en-US" altLang="ja-JP" sz="1400" dirty="0" err="1" smtClean="0">
                <a:solidFill>
                  <a:prstClr val="black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t.b.d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.), and expose Things through the Server API. To allow portable app scripts, the </a:t>
            </a:r>
            <a:r>
              <a:rPr lang="en-US" altLang="ja-JP" sz="1400" dirty="0" err="1" smtClean="0">
                <a:solidFill>
                  <a:prstClr val="black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Servient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 must </a:t>
            </a:r>
            <a:r>
              <a:rPr lang="en-US" altLang="ja-JP" sz="1400" dirty="0" err="1" smtClean="0">
                <a:solidFill>
                  <a:prstClr val="black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povide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 a runtime environment.</a:t>
            </a:r>
            <a:endParaRPr lang="en-US" altLang="ja-JP" sz="1400" dirty="0" smtClean="0">
              <a:solidFill>
                <a:prstClr val="black"/>
              </a:solidFill>
              <a:latin typeface="Calibri" panose="020F0502020204030204" pitchFamily="34" charset="0"/>
              <a:ea typeface="HG明朝E" panose="02020909000000000000" pitchFamily="17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997295" y="3188199"/>
            <a:ext cx="41467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b="1" dirty="0" smtClean="0">
                <a:solidFill>
                  <a:srgbClr val="0000FF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Resource Model</a:t>
            </a:r>
            <a:r>
              <a:rPr lang="en-US" altLang="ja-JP" sz="2400" b="1" dirty="0" smtClean="0">
                <a:solidFill>
                  <a:prstClr val="black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Provides a common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abstraction with uniform interface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across the different protocols.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Like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the Web, it allows to identify and address interaction points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through URIs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.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961799" y="5589240"/>
            <a:ext cx="41467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b="1" dirty="0" smtClean="0">
                <a:solidFill>
                  <a:srgbClr val="00B050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Protocol Binding</a:t>
            </a:r>
            <a:r>
              <a:rPr lang="en-US" altLang="ja-JP" sz="2400" b="1" dirty="0" smtClean="0">
                <a:solidFill>
                  <a:prstClr val="black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Converts abstract </a:t>
            </a:r>
            <a:r>
              <a:rPr lang="en-US" altLang="ja-JP" sz="1400" dirty="0">
                <a:solidFill>
                  <a:prstClr val="black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interactions with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Things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to different protocols using 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the information from TD.</a:t>
            </a:r>
            <a:endParaRPr lang="en-US" altLang="ja-JP" sz="1400" dirty="0" smtClean="0">
              <a:solidFill>
                <a:prstClr val="black"/>
              </a:solidFill>
              <a:latin typeface="Calibri" panose="020F0502020204030204" pitchFamily="34" charset="0"/>
              <a:ea typeface="HG明朝E" panose="02020909000000000000" pitchFamily="17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961799" y="4388719"/>
            <a:ext cx="41467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b="1" dirty="0" smtClean="0">
                <a:solidFill>
                  <a:srgbClr val="FF0066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Thing Description (TD)</a:t>
            </a:r>
            <a:r>
              <a:rPr lang="en-US" altLang="ja-JP" sz="2400" b="1" dirty="0" smtClean="0">
                <a:solidFill>
                  <a:prstClr val="black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Declares </a:t>
            </a:r>
            <a:r>
              <a:rPr lang="en-US" altLang="ja-JP" sz="1400" dirty="0" err="1" smtClean="0">
                <a:solidFill>
                  <a:prstClr val="black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WoT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 Interface for interaction and provides (semantic) metadata for the Thing.  TD is used by </a:t>
            </a:r>
            <a:r>
              <a:rPr lang="en-US" altLang="ja-JP" sz="1400" dirty="0" err="1" smtClean="0">
                <a:solidFill>
                  <a:prstClr val="black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WoT</a:t>
            </a:r>
            <a:r>
              <a:rPr lang="en-US" altLang="ja-JP" sz="1400" dirty="0" smtClean="0">
                <a:solidFill>
                  <a:prstClr val="black"/>
                </a:solidFill>
                <a:latin typeface="Calibri" panose="020F0502020204030204" pitchFamily="34" charset="0"/>
                <a:ea typeface="HG明朝E" panose="02020909000000000000" pitchFamily="17" charset="-128"/>
              </a:rPr>
              <a:t> clients to instantiate local software object of the Thing.</a:t>
            </a:r>
          </a:p>
        </p:txBody>
      </p:sp>
      <p:sp>
        <p:nvSpPr>
          <p:cNvPr id="43" name="角丸四角形吹き出し 24"/>
          <p:cNvSpPr/>
          <p:nvPr/>
        </p:nvSpPr>
        <p:spPr bwMode="gray">
          <a:xfrm>
            <a:off x="3491880" y="5550789"/>
            <a:ext cx="980953" cy="344589"/>
          </a:xfrm>
          <a:prstGeom prst="wedgeRoundRectCallout">
            <a:avLst>
              <a:gd name="adj1" fmla="val -58004"/>
              <a:gd name="adj2" fmla="val -15397"/>
              <a:gd name="adj3" fmla="val 16667"/>
            </a:avLst>
          </a:prstGeom>
          <a:gradFill rotWithShape="1">
            <a:gsLst>
              <a:gs pos="0">
                <a:srgbClr val="9FB8CD">
                  <a:tint val="45000"/>
                  <a:satMod val="200000"/>
                </a:srgbClr>
              </a:gs>
              <a:gs pos="30000">
                <a:srgbClr val="9FB8CD">
                  <a:tint val="61000"/>
                  <a:satMod val="200000"/>
                </a:srgbClr>
              </a:gs>
              <a:gs pos="45000">
                <a:srgbClr val="9FB8CD">
                  <a:tint val="66000"/>
                  <a:satMod val="200000"/>
                </a:srgbClr>
              </a:gs>
              <a:gs pos="55000">
                <a:srgbClr val="9FB8CD">
                  <a:tint val="66000"/>
                  <a:satMod val="200000"/>
                </a:srgbClr>
              </a:gs>
              <a:gs pos="73000">
                <a:srgbClr val="9FB8CD">
                  <a:tint val="61000"/>
                  <a:satMod val="200000"/>
                </a:srgbClr>
              </a:gs>
              <a:gs pos="100000">
                <a:srgbClr val="9FB8CD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9FB8CD"/>
            </a:solidFill>
            <a:prstDash val="solid"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extLst/>
        </p:spPr>
        <p:txBody>
          <a:bodyPr rot="0" spcFirstLastPara="0" vertOverflow="overflow" horzOverflow="overflow" vert="horz" wrap="square" lIns="7200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ＭＳ Ｐゴシック" panose="020B0600070205080204" pitchFamily="50" charset="-128"/>
                <a:cs typeface="+mn-cs"/>
              </a:rPr>
              <a:t>WoT</a:t>
            </a:r>
            <a:r>
              <a:rPr kumimoji="0" lang="en-US" altLang="ja-JP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ＭＳ Ｐゴシック" panose="020B0600070205080204" pitchFamily="50" charset="-128"/>
                <a:cs typeface="+mn-cs"/>
              </a:rPr>
              <a:t> Interface</a:t>
            </a:r>
            <a:endParaRPr kumimoji="0" lang="ja-JP" alt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51" name="Form 50"/>
          <p:cNvCxnSpPr>
            <a:stCxn id="18" idx="3"/>
            <a:endCxn id="36" idx="3"/>
          </p:cNvCxnSpPr>
          <p:nvPr/>
        </p:nvCxnSpPr>
        <p:spPr>
          <a:xfrm rot="5400000">
            <a:off x="3145488" y="5046790"/>
            <a:ext cx="2268564" cy="498385"/>
          </a:xfrm>
          <a:prstGeom prst="bentConnector2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12"/>
          <p:cNvCxnSpPr/>
          <p:nvPr/>
        </p:nvCxnSpPr>
        <p:spPr bwMode="auto">
          <a:xfrm>
            <a:off x="1863261" y="2532168"/>
            <a:ext cx="0" cy="48431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extLst/>
        </p:spPr>
      </p:cxnSp>
      <p:sp>
        <p:nvSpPr>
          <p:cNvPr id="45" name="テキスト ボックス 13"/>
          <p:cNvSpPr txBox="1"/>
          <p:nvPr/>
        </p:nvSpPr>
        <p:spPr>
          <a:xfrm>
            <a:off x="827584" y="2665048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 smtClean="0">
                <a:solidFill>
                  <a:prstClr val="black"/>
                </a:solidFill>
                <a:latin typeface="Gill Sans MT"/>
                <a:ea typeface="HG明朝E" panose="02020909000000000000" pitchFamily="17" charset="-128"/>
              </a:rPr>
              <a:t>Discovery API</a:t>
            </a:r>
          </a:p>
        </p:txBody>
      </p:sp>
      <p:cxnSp>
        <p:nvCxnSpPr>
          <p:cNvPr id="46" name="直線コネクタ 32"/>
          <p:cNvCxnSpPr/>
          <p:nvPr/>
        </p:nvCxnSpPr>
        <p:spPr bwMode="auto">
          <a:xfrm flipV="1">
            <a:off x="927728" y="2881074"/>
            <a:ext cx="936104" cy="1"/>
          </a:xfrm>
          <a:prstGeom prst="line">
            <a:avLst/>
          </a:prstGeom>
          <a:noFill/>
          <a:ln w="25400" cap="flat" cmpd="sng" algn="ctr">
            <a:solidFill>
              <a:srgbClr val="9FB8CD"/>
            </a:solidFill>
            <a:prstDash val="sysDash"/>
            <a:headEnd type="none" w="med" len="med"/>
            <a:tailEnd type="none" w="med" len="me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9FB8CD">
                <a:tint val="100000"/>
                <a:shade val="100000"/>
                <a:hueMod val="100000"/>
                <a:satMod val="100000"/>
              </a:srgbClr>
            </a:contourClr>
          </a:sp3d>
          <a:extLst/>
        </p:spPr>
      </p:cxnSp>
      <p:cxnSp>
        <p:nvCxnSpPr>
          <p:cNvPr id="61" name="直線矢印コネクタ 12"/>
          <p:cNvCxnSpPr/>
          <p:nvPr/>
        </p:nvCxnSpPr>
        <p:spPr bwMode="auto">
          <a:xfrm>
            <a:off x="783141" y="2524700"/>
            <a:ext cx="0" cy="484315"/>
          </a:xfrm>
          <a:prstGeom prst="straightConnector1">
            <a:avLst/>
          </a:prstGeom>
          <a:noFill/>
          <a:ln w="19050" cap="flat" cmpd="sng" algn="ctr">
            <a:solidFill>
              <a:schemeClr val="bg2">
                <a:lumMod val="25000"/>
              </a:schemeClr>
            </a:solidFill>
            <a:prstDash val="solid"/>
            <a:headEnd type="arrow"/>
            <a:tailEnd type="arrow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extLst/>
        </p:spPr>
      </p:cxnSp>
      <p:sp>
        <p:nvSpPr>
          <p:cNvPr id="62" name="テキスト ボックス 13"/>
          <p:cNvSpPr txBox="1"/>
          <p:nvPr/>
        </p:nvSpPr>
        <p:spPr>
          <a:xfrm>
            <a:off x="-47708" y="2657580"/>
            <a:ext cx="93934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 smtClean="0">
                <a:solidFill>
                  <a:prstClr val="black"/>
                </a:solidFill>
                <a:latin typeface="Gill Sans MT"/>
                <a:ea typeface="HG明朝E" panose="02020909000000000000" pitchFamily="17" charset="-128"/>
              </a:rPr>
              <a:t>(Physic. </a:t>
            </a:r>
            <a:r>
              <a:rPr lang="en-US" altLang="ja-JP" sz="1200" dirty="0" smtClean="0">
                <a:solidFill>
                  <a:prstClr val="black"/>
                </a:solidFill>
                <a:latin typeface="Gill Sans MT"/>
                <a:ea typeface="HG明朝E" panose="02020909000000000000" pitchFamily="17" charset="-128"/>
              </a:rPr>
              <a:t>API)</a:t>
            </a:r>
          </a:p>
        </p:txBody>
      </p:sp>
      <p:cxnSp>
        <p:nvCxnSpPr>
          <p:cNvPr id="63" name="直線コネクタ 32"/>
          <p:cNvCxnSpPr/>
          <p:nvPr/>
        </p:nvCxnSpPr>
        <p:spPr bwMode="auto">
          <a:xfrm>
            <a:off x="79368" y="2873606"/>
            <a:ext cx="676208" cy="1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25000"/>
              </a:schemeClr>
            </a:solidFill>
            <a:prstDash val="sysDash"/>
            <a:headEnd type="none" w="med" len="med"/>
            <a:tailEnd type="none" w="med" len="me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9FB8CD">
                <a:tint val="100000"/>
                <a:shade val="100000"/>
                <a:hueMod val="100000"/>
                <a:satMod val="100000"/>
              </a:srgbClr>
            </a:contourClr>
          </a:sp3d>
          <a:extLst/>
        </p:spPr>
      </p:cxnSp>
    </p:spTree>
    <p:extLst>
      <p:ext uri="{BB962C8B-B14F-4D97-AF65-F5344CB8AC3E}">
        <p14:creationId xmlns="" xmlns:p14="http://schemas.microsoft.com/office/powerpoint/2010/main" val="106600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feld 26"/>
          <p:cNvSpPr txBox="1"/>
          <p:nvPr/>
        </p:nvSpPr>
        <p:spPr>
          <a:xfrm>
            <a:off x="467544" y="1852988"/>
            <a:ext cx="8208912" cy="10574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90000" rtlCol="0" anchor="ctr">
            <a:noAutofit/>
          </a:bodyPr>
          <a:lstStyle/>
          <a:p>
            <a:pPr algn="ctr"/>
            <a:r>
              <a:rPr lang="en-US" sz="4400" dirty="0" smtClean="0"/>
              <a:t>Web of </a:t>
            </a:r>
            <a:r>
              <a:rPr lang="en-US" sz="4400" dirty="0" smtClean="0"/>
              <a:t>Things: </a:t>
            </a:r>
            <a:r>
              <a:rPr lang="en-US" sz="4400" b="1" dirty="0" smtClean="0"/>
              <a:t>Applications</a:t>
            </a:r>
            <a:endParaRPr lang="en-US" sz="4400" b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Web of Things?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3307631"/>
            <a:ext cx="8208912" cy="769441"/>
          </a:xfrm>
          <a:prstGeom prst="rect">
            <a:avLst/>
          </a:prstGeom>
          <a:solidFill>
            <a:srgbClr val="FFC000"/>
          </a:solidFill>
        </p:spPr>
        <p:txBody>
          <a:bodyPr wrap="square" lIns="540000" rtlCol="0">
            <a:spAutoFit/>
          </a:bodyPr>
          <a:lstStyle/>
          <a:p>
            <a:r>
              <a:rPr lang="en-US" sz="4400" dirty="0" smtClean="0"/>
              <a:t>Internet of Things</a:t>
            </a:r>
            <a:endParaRPr lang="en-US" sz="4400" b="1" dirty="0"/>
          </a:p>
        </p:txBody>
      </p:sp>
      <p:pic>
        <p:nvPicPr>
          <p:cNvPr id="4100" name="Picture 4" descr="https://cdn-reichelt.de/bilder/web/xxl_ws/K100/XBEE_PRO_MODULE_H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97152"/>
            <a:ext cx="1113685" cy="1373544"/>
          </a:xfrm>
          <a:prstGeom prst="rect">
            <a:avLst/>
          </a:prstGeom>
          <a:noFill/>
        </p:spPr>
      </p:pic>
      <p:pic>
        <p:nvPicPr>
          <p:cNvPr id="4102" name="Picture 6" descr="http://www.industryworld.in/wp-content/uploads/2015/12/ethernet_cabl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727213">
            <a:off x="836368" y="5477198"/>
            <a:ext cx="2657317" cy="984363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179512" y="6309320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IEEE 802.15.4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2422349" y="6305421"/>
            <a:ext cx="100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Ethernet</a:t>
            </a:r>
            <a:endParaRPr lang="en-US" dirty="0"/>
          </a:p>
        </p:txBody>
      </p:sp>
      <p:pic>
        <p:nvPicPr>
          <p:cNvPr id="10" name="Picture 2" descr="http://www.digchip.com/datasheets/photos/4227/NRF51822-BEAC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995" y="4581128"/>
            <a:ext cx="1605269" cy="16052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5703035" y="6305420"/>
            <a:ext cx="1115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Bluetooth</a:t>
            </a:r>
            <a:endParaRPr lang="en-US" dirty="0"/>
          </a:p>
        </p:txBody>
      </p:sp>
      <p:pic>
        <p:nvPicPr>
          <p:cNvPr id="4104" name="Picture 8" descr="https://www.roboter-bausatz.de/media/image/dc/14/6e/113990105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66731" y="4600591"/>
            <a:ext cx="2232248" cy="1674186"/>
          </a:xfrm>
          <a:prstGeom prst="rect">
            <a:avLst/>
          </a:prstGeom>
          <a:noFill/>
        </p:spPr>
      </p:pic>
      <p:sp>
        <p:nvSpPr>
          <p:cNvPr id="13" name="Textfeld 12"/>
          <p:cNvSpPr txBox="1"/>
          <p:nvPr/>
        </p:nvSpPr>
        <p:spPr>
          <a:xfrm>
            <a:off x="3974843" y="630542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Wi-Fi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7668344" y="6301156"/>
            <a:ext cx="1199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LoRa</a:t>
            </a:r>
            <a:endParaRPr lang="en-US" dirty="0"/>
          </a:p>
        </p:txBody>
      </p:sp>
      <p:pic>
        <p:nvPicPr>
          <p:cNvPr id="78858" name="Picture 10" descr="https://www.cooking-hacks.com/media/catalog/product/cache/1/small_image/270x/9df78eab33525d08d6e5fb8d27136e95/l/o/lorawan_representative_cooking_big.1448963982.jpg"/>
          <p:cNvPicPr>
            <a:picLocks noChangeAspect="1" noChangeArrowheads="1"/>
          </p:cNvPicPr>
          <p:nvPr/>
        </p:nvPicPr>
        <p:blipFill>
          <a:blip r:embed="rId7" cstate="print"/>
          <a:srcRect t="23026"/>
          <a:stretch>
            <a:fillRect/>
          </a:stretch>
        </p:blipFill>
        <p:spPr bwMode="auto">
          <a:xfrm>
            <a:off x="7236296" y="4797152"/>
            <a:ext cx="1563638" cy="1203599"/>
          </a:xfrm>
          <a:prstGeom prst="rect">
            <a:avLst/>
          </a:prstGeom>
          <a:noFill/>
        </p:spPr>
      </p:pic>
      <p:sp>
        <p:nvSpPr>
          <p:cNvPr id="18" name="Rechteck 17"/>
          <p:cNvSpPr/>
          <p:nvPr/>
        </p:nvSpPr>
        <p:spPr>
          <a:xfrm>
            <a:off x="8676456" y="6309320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1" name="Rechteck 20"/>
          <p:cNvSpPr/>
          <p:nvPr/>
        </p:nvSpPr>
        <p:spPr>
          <a:xfrm>
            <a:off x="4948368" y="3309476"/>
            <a:ext cx="33922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: </a:t>
            </a:r>
            <a:r>
              <a:rPr lang="en-US" sz="4400" b="1" dirty="0" smtClean="0"/>
              <a:t>Connectivity</a:t>
            </a:r>
            <a:endParaRPr lang="en-US" sz="4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Inhaltsplatzhalter 2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Native WoT Things host a </a:t>
            </a:r>
            <a:r>
              <a:rPr lang="en-US" sz="2400" dirty="0" err="1" smtClean="0"/>
              <a:t>S</a:t>
            </a:r>
            <a:r>
              <a:rPr lang="en-US" sz="2400" dirty="0" err="1" smtClean="0"/>
              <a:t>ervient</a:t>
            </a:r>
            <a:r>
              <a:rPr lang="en-US" sz="2400" dirty="0" smtClean="0"/>
              <a:t> </a:t>
            </a:r>
            <a:r>
              <a:rPr lang="en-US" sz="2400" dirty="0" smtClean="0"/>
              <a:t>directly</a:t>
            </a:r>
          </a:p>
          <a:p>
            <a:r>
              <a:rPr lang="en-US" sz="2400" dirty="0" smtClean="0"/>
              <a:t>TD is provided by Thing </a:t>
            </a:r>
            <a:r>
              <a:rPr lang="en-US" sz="2400" dirty="0" smtClean="0"/>
              <a:t>or supporting host on the Web</a:t>
            </a:r>
            <a:endParaRPr lang="en-US" sz="240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WoT</a:t>
            </a:r>
            <a:r>
              <a:rPr lang="en-US" dirty="0" smtClean="0"/>
              <a:t> </a:t>
            </a:r>
            <a:r>
              <a:rPr lang="en-US" dirty="0"/>
              <a:t>Servient on </a:t>
            </a:r>
            <a:r>
              <a:rPr lang="en-US" dirty="0" smtClean="0"/>
              <a:t>Thing Itself</a:t>
            </a:r>
            <a:endParaRPr lang="en-US" dirty="0"/>
          </a:p>
        </p:txBody>
      </p:sp>
      <p:sp>
        <p:nvSpPr>
          <p:cNvPr id="110" name="角丸四角形 6"/>
          <p:cNvSpPr/>
          <p:nvPr/>
        </p:nvSpPr>
        <p:spPr bwMode="auto">
          <a:xfrm>
            <a:off x="4539040" y="3572066"/>
            <a:ext cx="3024884" cy="2319932"/>
          </a:xfrm>
          <a:prstGeom prst="roundRect">
            <a:avLst>
              <a:gd name="adj" fmla="val 6113"/>
            </a:avLst>
          </a:prstGeom>
          <a:gradFill rotWithShape="1">
            <a:gsLst>
              <a:gs pos="0">
                <a:sysClr val="windowText" lastClr="000000">
                  <a:tint val="45000"/>
                  <a:satMod val="200000"/>
                </a:sysClr>
              </a:gs>
              <a:gs pos="30000">
                <a:sysClr val="windowText" lastClr="000000">
                  <a:tint val="61000"/>
                  <a:satMod val="200000"/>
                </a:sysClr>
              </a:gs>
              <a:gs pos="45000">
                <a:sysClr val="windowText" lastClr="000000">
                  <a:tint val="66000"/>
                  <a:satMod val="200000"/>
                </a:sysClr>
              </a:gs>
              <a:gs pos="55000">
                <a:sysClr val="windowText" lastClr="000000">
                  <a:tint val="66000"/>
                  <a:satMod val="200000"/>
                </a:sysClr>
              </a:gs>
              <a:gs pos="73000">
                <a:sysClr val="windowText" lastClr="000000">
                  <a:tint val="61000"/>
                  <a:satMod val="200000"/>
                </a:sysClr>
              </a:gs>
              <a:gs pos="100000">
                <a:sysClr val="windowText" lastClr="000000">
                  <a:tint val="45000"/>
                  <a:satMod val="200000"/>
                </a:sysClr>
              </a:gs>
            </a:gsLst>
            <a:lin ang="950000" scaled="1"/>
          </a:gradFill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ctr">
              <a:defRPr/>
            </a:pPr>
            <a:r>
              <a:rPr lang="en-US" altLang="ja-JP" sz="1100" kern="0" dirty="0" err="1" smtClean="0">
                <a:solidFill>
                  <a:srgbClr val="000000"/>
                </a:solidFill>
                <a:latin typeface="Gill Sans MT"/>
                <a:ea typeface="HG明朝E" panose="02020909000000000000" pitchFamily="17" charset="-128"/>
              </a:rPr>
              <a:t>WoT</a:t>
            </a:r>
            <a:r>
              <a:rPr lang="en-US" altLang="ja-JP" sz="1100" kern="0" dirty="0" smtClean="0">
                <a:solidFill>
                  <a:srgbClr val="000000"/>
                </a:solidFill>
                <a:latin typeface="Gill Sans MT"/>
                <a:ea typeface="HG明朝E" panose="02020909000000000000" pitchFamily="17" charset="-128"/>
              </a:rPr>
              <a:t> </a:t>
            </a:r>
            <a:r>
              <a:rPr lang="en-US" altLang="ja-JP" sz="1100" kern="0" dirty="0" err="1" smtClean="0">
                <a:solidFill>
                  <a:srgbClr val="000000"/>
                </a:solidFill>
                <a:latin typeface="Gill Sans MT"/>
                <a:ea typeface="HG明朝E" panose="02020909000000000000" pitchFamily="17" charset="-128"/>
              </a:rPr>
              <a:t>Servient</a:t>
            </a:r>
            <a:r>
              <a:rPr lang="en-US" altLang="ja-JP" sz="1100" kern="0" dirty="0" smtClean="0">
                <a:solidFill>
                  <a:srgbClr val="000000"/>
                </a:solidFill>
                <a:latin typeface="Gill Sans MT"/>
                <a:ea typeface="HG明朝E" panose="02020909000000000000" pitchFamily="17" charset="-128"/>
              </a:rPr>
              <a:t> (</a:t>
            </a:r>
            <a:r>
              <a:rPr lang="en-US" altLang="ja-JP" sz="1100" kern="0" dirty="0" err="1" smtClean="0">
                <a:solidFill>
                  <a:srgbClr val="000000"/>
                </a:solidFill>
                <a:latin typeface="Gill Sans MT"/>
                <a:ea typeface="HG明朝E" panose="02020909000000000000" pitchFamily="17" charset="-128"/>
              </a:rPr>
              <a:t>Wot</a:t>
            </a:r>
            <a:r>
              <a:rPr lang="en-US" altLang="ja-JP" sz="1100" kern="0" dirty="0" smtClean="0">
                <a:solidFill>
                  <a:srgbClr val="000000"/>
                </a:solidFill>
                <a:latin typeface="Gill Sans MT"/>
                <a:ea typeface="HG明朝E" panose="02020909000000000000" pitchFamily="17" charset="-128"/>
              </a:rPr>
              <a:t> Device)</a:t>
            </a:r>
            <a:endParaRPr lang="ja-JP" altLang="en-US" sz="1100" kern="0" dirty="0" smtClean="0">
              <a:solidFill>
                <a:srgbClr val="000000"/>
              </a:solidFill>
              <a:latin typeface="Gill Sans MT"/>
              <a:ea typeface="HG明朝E" panose="02020909000000000000" pitchFamily="17" charset="-128"/>
            </a:endParaRPr>
          </a:p>
        </p:txBody>
      </p:sp>
      <p:sp>
        <p:nvSpPr>
          <p:cNvPr id="111" name="角丸四角形 22"/>
          <p:cNvSpPr/>
          <p:nvPr/>
        </p:nvSpPr>
        <p:spPr bwMode="auto">
          <a:xfrm>
            <a:off x="6084168" y="5449044"/>
            <a:ext cx="1344151" cy="360018"/>
          </a:xfrm>
          <a:prstGeom prst="roundRect">
            <a:avLst/>
          </a:prstGeom>
          <a:solidFill>
            <a:srgbClr val="FF9900"/>
          </a:solidFill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050" dirty="0" smtClean="0">
                <a:solidFill>
                  <a:prstClr val="black"/>
                </a:solidFill>
                <a:latin typeface="Gill Sans MT"/>
                <a:ea typeface="HG明朝E" panose="02020909000000000000" pitchFamily="17" charset="-128"/>
              </a:rPr>
              <a:t>Client </a:t>
            </a:r>
            <a:r>
              <a:rPr kumimoji="1" lang="en-US" altLang="ja-JP" sz="1050" dirty="0" smtClean="0">
                <a:solidFill>
                  <a:prstClr val="black"/>
                </a:solidFill>
                <a:latin typeface="Gill Sans MT"/>
                <a:ea typeface="HG明朝E" panose="02020909000000000000" pitchFamily="17" charset="-128"/>
              </a:rPr>
              <a:t>Role</a:t>
            </a:r>
            <a:endParaRPr kumimoji="1" lang="ja-JP" altLang="en-US" sz="1050" dirty="0" smtClean="0">
              <a:solidFill>
                <a:prstClr val="black"/>
              </a:solidFill>
              <a:latin typeface="Gill Sans MT"/>
              <a:ea typeface="HG明朝E" panose="02020909000000000000" pitchFamily="17" charset="-128"/>
            </a:endParaRPr>
          </a:p>
        </p:txBody>
      </p:sp>
      <p:sp>
        <p:nvSpPr>
          <p:cNvPr id="112" name="角丸四角形 31"/>
          <p:cNvSpPr/>
          <p:nvPr/>
        </p:nvSpPr>
        <p:spPr bwMode="auto">
          <a:xfrm>
            <a:off x="4716016" y="5454747"/>
            <a:ext cx="1368152" cy="348612"/>
          </a:xfrm>
          <a:prstGeom prst="roundRect">
            <a:avLst/>
          </a:prstGeom>
          <a:solidFill>
            <a:srgbClr val="FF9900"/>
          </a:solidFill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050" dirty="0" smtClean="0">
                <a:solidFill>
                  <a:prstClr val="black"/>
                </a:solidFill>
                <a:latin typeface="Gill Sans MT"/>
                <a:ea typeface="HG明朝E" panose="02020909000000000000" pitchFamily="17" charset="-128"/>
              </a:rPr>
              <a:t>Server Role</a:t>
            </a:r>
            <a:endParaRPr kumimoji="1" lang="ja-JP" altLang="en-US" sz="1050" dirty="0" smtClean="0">
              <a:solidFill>
                <a:prstClr val="black"/>
              </a:solidFill>
              <a:latin typeface="Gill Sans MT"/>
              <a:ea typeface="HG明朝E" panose="02020909000000000000" pitchFamily="17" charset="-128"/>
            </a:endParaRPr>
          </a:p>
        </p:txBody>
      </p:sp>
      <p:sp>
        <p:nvSpPr>
          <p:cNvPr id="113" name="角丸四角形 24"/>
          <p:cNvSpPr/>
          <p:nvPr/>
        </p:nvSpPr>
        <p:spPr bwMode="auto">
          <a:xfrm>
            <a:off x="4685306" y="5113368"/>
            <a:ext cx="2732353" cy="317313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1BA12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050" dirty="0" smtClean="0">
                <a:solidFill>
                  <a:prstClr val="black"/>
                </a:solidFill>
                <a:latin typeface="Gill Sans MT"/>
                <a:ea typeface="HG明朝E" panose="02020909000000000000" pitchFamily="17" charset="-128"/>
              </a:rPr>
              <a:t>Protocol </a:t>
            </a:r>
            <a:r>
              <a:rPr kumimoji="1" lang="en-US" altLang="ja-JP" sz="1050" dirty="0" smtClean="0">
                <a:solidFill>
                  <a:prstClr val="black"/>
                </a:solidFill>
                <a:latin typeface="Gill Sans MT"/>
                <a:ea typeface="HG明朝E" panose="02020909000000000000" pitchFamily="17" charset="-128"/>
              </a:rPr>
              <a:t>Bindings</a:t>
            </a:r>
            <a:endParaRPr kumimoji="1" lang="ja-JP" altLang="en-US" sz="1050" dirty="0" smtClean="0">
              <a:solidFill>
                <a:prstClr val="black"/>
              </a:solidFill>
              <a:latin typeface="Gill Sans MT"/>
              <a:ea typeface="HG明朝E" panose="02020909000000000000" pitchFamily="17" charset="-128"/>
            </a:endParaRPr>
          </a:p>
        </p:txBody>
      </p:sp>
      <p:sp>
        <p:nvSpPr>
          <p:cNvPr id="114" name="角丸四角形 21"/>
          <p:cNvSpPr/>
          <p:nvPr/>
        </p:nvSpPr>
        <p:spPr bwMode="auto">
          <a:xfrm>
            <a:off x="4685305" y="4763739"/>
            <a:ext cx="2732354" cy="317313"/>
          </a:xfrm>
          <a:prstGeom prst="roundRect">
            <a:avLst/>
          </a:prstGeom>
          <a:solidFill>
            <a:srgbClr val="0070C0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050" dirty="0" smtClean="0">
                <a:solidFill>
                  <a:schemeClr val="bg1"/>
                </a:solidFill>
                <a:latin typeface="Gill Sans MT"/>
                <a:ea typeface="HG明朝E" panose="02020909000000000000" pitchFamily="17" charset="-128"/>
              </a:rPr>
              <a:t>Resource</a:t>
            </a:r>
            <a:r>
              <a:rPr kumimoji="1" lang="ja-JP" altLang="en-US" sz="1050">
                <a:solidFill>
                  <a:schemeClr val="bg1"/>
                </a:solidFill>
                <a:latin typeface="Gill Sans MT"/>
                <a:ea typeface="HG明朝E" panose="02020909000000000000" pitchFamily="17" charset="-128"/>
              </a:rPr>
              <a:t> </a:t>
            </a:r>
            <a:r>
              <a:rPr kumimoji="1" lang="en-US" altLang="ja-JP" sz="1050" dirty="0" smtClean="0">
                <a:solidFill>
                  <a:schemeClr val="bg1"/>
                </a:solidFill>
                <a:latin typeface="Gill Sans MT"/>
                <a:ea typeface="HG明朝E" panose="02020909000000000000" pitchFamily="17" charset="-128"/>
              </a:rPr>
              <a:t>Model</a:t>
            </a:r>
            <a:endParaRPr kumimoji="1" lang="ja-JP" altLang="en-US" sz="1050" dirty="0" smtClean="0">
              <a:solidFill>
                <a:schemeClr val="bg1"/>
              </a:solidFill>
              <a:latin typeface="Gill Sans MT"/>
              <a:ea typeface="HG明朝E" panose="02020909000000000000" pitchFamily="17" charset="-128"/>
            </a:endParaRPr>
          </a:p>
        </p:txBody>
      </p:sp>
      <p:sp>
        <p:nvSpPr>
          <p:cNvPr id="115" name="縦巻き 49"/>
          <p:cNvSpPr/>
          <p:nvPr/>
        </p:nvSpPr>
        <p:spPr bwMode="auto">
          <a:xfrm>
            <a:off x="4698695" y="3992989"/>
            <a:ext cx="2705574" cy="277739"/>
          </a:xfrm>
          <a:prstGeom prst="verticalScroll">
            <a:avLst/>
          </a:prstGeom>
          <a:solidFill>
            <a:srgbClr val="7030A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defRPr/>
            </a:pPr>
            <a:r>
              <a:rPr lang="en-US" altLang="ja-JP" sz="1050" kern="0" dirty="0" smtClean="0">
                <a:solidFill>
                  <a:prstClr val="white"/>
                </a:solidFill>
                <a:latin typeface="Gill Sans MT"/>
                <a:ea typeface="HG明朝E" panose="02020909000000000000" pitchFamily="17" charset="-128"/>
              </a:rPr>
              <a:t>Script</a:t>
            </a:r>
            <a:endParaRPr lang="ja-JP" altLang="en-US" sz="1050" kern="0" dirty="0" smtClean="0">
              <a:solidFill>
                <a:prstClr val="white"/>
              </a:solidFill>
              <a:latin typeface="Gill Sans MT"/>
              <a:ea typeface="HG明朝E" panose="02020909000000000000" pitchFamily="17" charset="-128"/>
            </a:endParaRPr>
          </a:p>
        </p:txBody>
      </p:sp>
      <p:sp>
        <p:nvSpPr>
          <p:cNvPr id="124" name="角丸四角形 21"/>
          <p:cNvSpPr/>
          <p:nvPr/>
        </p:nvSpPr>
        <p:spPr bwMode="auto">
          <a:xfrm>
            <a:off x="4680477" y="4398234"/>
            <a:ext cx="2742010" cy="317313"/>
          </a:xfrm>
          <a:prstGeom prst="roundRect">
            <a:avLst/>
          </a:prstGeom>
          <a:solidFill>
            <a:srgbClr val="7030A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en-US" altLang="ja-JP" sz="1050" dirty="0" smtClean="0">
                <a:solidFill>
                  <a:schemeClr val="bg1"/>
                </a:solidFill>
                <a:latin typeface="Gill Sans MT"/>
                <a:ea typeface="HG明朝E" panose="02020909000000000000" pitchFamily="17" charset="-128"/>
              </a:rPr>
              <a:t>Runtime Environment</a:t>
            </a:r>
            <a:endParaRPr lang="ja-JP" altLang="en-US" sz="1050" dirty="0" smtClean="0">
              <a:solidFill>
                <a:schemeClr val="bg1"/>
              </a:solidFill>
              <a:latin typeface="Gill Sans MT"/>
              <a:ea typeface="HG明朝E" panose="02020909000000000000" pitchFamily="17" charset="-128"/>
            </a:endParaRPr>
          </a:p>
        </p:txBody>
      </p:sp>
      <p:pic>
        <p:nvPicPr>
          <p:cNvPr id="135" name="図 13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107060"/>
            <a:ext cx="437489" cy="836602"/>
          </a:xfrm>
          <a:prstGeom prst="rect">
            <a:avLst/>
          </a:prstGeom>
        </p:spPr>
      </p:pic>
      <p:cxnSp>
        <p:nvCxnSpPr>
          <p:cNvPr id="127" name="直線矢印コネクタ 126"/>
          <p:cNvCxnSpPr/>
          <p:nvPr/>
        </p:nvCxnSpPr>
        <p:spPr bwMode="auto">
          <a:xfrm>
            <a:off x="5436096" y="4201220"/>
            <a:ext cx="0" cy="26604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extLst/>
        </p:spPr>
      </p:cxnSp>
      <p:sp>
        <p:nvSpPr>
          <p:cNvPr id="25" name="角丸四角形 6"/>
          <p:cNvSpPr/>
          <p:nvPr/>
        </p:nvSpPr>
        <p:spPr bwMode="auto">
          <a:xfrm>
            <a:off x="1979712" y="3757335"/>
            <a:ext cx="1296692" cy="2127760"/>
          </a:xfrm>
          <a:prstGeom prst="roundRect">
            <a:avLst>
              <a:gd name="adj" fmla="val 6113"/>
            </a:avLst>
          </a:prstGeom>
          <a:gradFill rotWithShape="1">
            <a:gsLst>
              <a:gs pos="0">
                <a:sysClr val="windowText" lastClr="000000">
                  <a:tint val="45000"/>
                  <a:satMod val="200000"/>
                </a:sysClr>
              </a:gs>
              <a:gs pos="30000">
                <a:sysClr val="windowText" lastClr="000000">
                  <a:tint val="61000"/>
                  <a:satMod val="200000"/>
                </a:sysClr>
              </a:gs>
              <a:gs pos="45000">
                <a:sysClr val="windowText" lastClr="000000">
                  <a:tint val="66000"/>
                  <a:satMod val="200000"/>
                </a:sysClr>
              </a:gs>
              <a:gs pos="55000">
                <a:sysClr val="windowText" lastClr="000000">
                  <a:tint val="66000"/>
                  <a:satMod val="200000"/>
                </a:sysClr>
              </a:gs>
              <a:gs pos="73000">
                <a:sysClr val="windowText" lastClr="000000">
                  <a:tint val="61000"/>
                  <a:satMod val="200000"/>
                </a:sysClr>
              </a:gs>
              <a:gs pos="100000">
                <a:sysClr val="windowText" lastClr="000000">
                  <a:tint val="45000"/>
                  <a:satMod val="200000"/>
                </a:sysClr>
              </a:gs>
            </a:gsLst>
            <a:lin ang="950000" scaled="1"/>
          </a:gradFill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HG明朝E" panose="02020909000000000000" pitchFamily="17" charset="-128"/>
                <a:cs typeface="+mn-cs"/>
              </a:rPr>
              <a:t>Browser</a:t>
            </a:r>
            <a:endParaRPr kumimoji="0" lang="ja-JP" altLang="en-US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HG明朝E" panose="02020909000000000000" pitchFamily="17" charset="-128"/>
              <a:cs typeface="+mn-cs"/>
            </a:endParaRPr>
          </a:p>
        </p:txBody>
      </p:sp>
      <p:sp>
        <p:nvSpPr>
          <p:cNvPr id="27" name="角丸四角形 31"/>
          <p:cNvSpPr/>
          <p:nvPr/>
        </p:nvSpPr>
        <p:spPr bwMode="auto">
          <a:xfrm>
            <a:off x="2123728" y="5447844"/>
            <a:ext cx="991409" cy="348612"/>
          </a:xfrm>
          <a:prstGeom prst="roundRect">
            <a:avLst/>
          </a:prstGeom>
          <a:solidFill>
            <a:srgbClr val="FF9900"/>
          </a:solidFill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en-US" altLang="ja-JP" sz="1050" dirty="0" smtClean="0">
                <a:solidFill>
                  <a:prstClr val="black"/>
                </a:solidFill>
                <a:latin typeface="Gill Sans MT"/>
                <a:ea typeface="HG明朝E" panose="02020909000000000000" pitchFamily="17" charset="-128"/>
              </a:rPr>
              <a:t>Client </a:t>
            </a:r>
            <a:r>
              <a:rPr kumimoji="1" lang="en-US" altLang="ja-JP" sz="1050" dirty="0" smtClean="0">
                <a:solidFill>
                  <a:prstClr val="black"/>
                </a:solidFill>
                <a:latin typeface="Gill Sans MT"/>
                <a:ea typeface="HG明朝E" panose="02020909000000000000" pitchFamily="17" charset="-128"/>
              </a:rPr>
              <a:t>Role</a:t>
            </a:r>
            <a:endParaRPr lang="ja-JP" altLang="en-US" sz="1050" dirty="0" smtClean="0">
              <a:solidFill>
                <a:prstClr val="black"/>
              </a:solidFill>
              <a:latin typeface="Gill Sans MT"/>
              <a:ea typeface="HG明朝E" panose="02020909000000000000" pitchFamily="17" charset="-128"/>
            </a:endParaRPr>
          </a:p>
        </p:txBody>
      </p:sp>
      <p:sp>
        <p:nvSpPr>
          <p:cNvPr id="29" name="角丸四角形 24"/>
          <p:cNvSpPr/>
          <p:nvPr/>
        </p:nvSpPr>
        <p:spPr bwMode="auto">
          <a:xfrm>
            <a:off x="2124784" y="5106465"/>
            <a:ext cx="990353" cy="317313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1BA12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en-US" altLang="ja-JP" sz="1050" dirty="0" smtClean="0">
                <a:solidFill>
                  <a:prstClr val="black"/>
                </a:solidFill>
                <a:latin typeface="Gill Sans MT"/>
                <a:ea typeface="HG明朝E" panose="02020909000000000000" pitchFamily="17" charset="-128"/>
              </a:rPr>
              <a:t>Protocol</a:t>
            </a:r>
          </a:p>
          <a:p>
            <a:pPr algn="ctr" fontAlgn="ctr"/>
            <a:r>
              <a:rPr lang="en-US" altLang="ja-JP" sz="1050" dirty="0" smtClean="0">
                <a:solidFill>
                  <a:prstClr val="black"/>
                </a:solidFill>
                <a:latin typeface="Gill Sans MT"/>
                <a:ea typeface="HG明朝E" panose="02020909000000000000" pitchFamily="17" charset="-128"/>
              </a:rPr>
              <a:t>Bindings</a:t>
            </a:r>
            <a:endParaRPr lang="ja-JP" altLang="en-US" sz="1050" dirty="0" smtClean="0">
              <a:solidFill>
                <a:prstClr val="black"/>
              </a:solidFill>
              <a:latin typeface="Gill Sans MT"/>
              <a:ea typeface="HG明朝E" panose="02020909000000000000" pitchFamily="17" charset="-128"/>
            </a:endParaRPr>
          </a:p>
        </p:txBody>
      </p:sp>
      <p:sp>
        <p:nvSpPr>
          <p:cNvPr id="30" name="角丸四角形 21"/>
          <p:cNvSpPr/>
          <p:nvPr/>
        </p:nvSpPr>
        <p:spPr bwMode="auto">
          <a:xfrm>
            <a:off x="2123728" y="4756835"/>
            <a:ext cx="991409" cy="317313"/>
          </a:xfrm>
          <a:prstGeom prst="roundRect">
            <a:avLst/>
          </a:prstGeom>
          <a:solidFill>
            <a:srgbClr val="0070C0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en-US" altLang="ja-JP" sz="1050" dirty="0" smtClean="0">
                <a:solidFill>
                  <a:schemeClr val="bg1"/>
                </a:solidFill>
                <a:latin typeface="Gill Sans MT"/>
                <a:ea typeface="HG明朝E" panose="02020909000000000000" pitchFamily="17" charset="-128"/>
              </a:rPr>
              <a:t>Resource Model</a:t>
            </a:r>
            <a:endParaRPr lang="ja-JP" altLang="en-US" sz="1050" dirty="0" smtClean="0">
              <a:solidFill>
                <a:schemeClr val="bg1"/>
              </a:solidFill>
              <a:latin typeface="Gill Sans MT"/>
              <a:ea typeface="HG明朝E" panose="02020909000000000000" pitchFamily="17" charset="-128"/>
            </a:endParaRPr>
          </a:p>
        </p:txBody>
      </p:sp>
      <p:sp>
        <p:nvSpPr>
          <p:cNvPr id="31" name="縦巻き 49"/>
          <p:cNvSpPr/>
          <p:nvPr/>
        </p:nvSpPr>
        <p:spPr bwMode="auto">
          <a:xfrm>
            <a:off x="2124784" y="3986087"/>
            <a:ext cx="1002007" cy="277739"/>
          </a:xfrm>
          <a:prstGeom prst="verticalScroll">
            <a:avLst/>
          </a:prstGeom>
          <a:solidFill>
            <a:srgbClr val="7030A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HG明朝E" panose="02020909000000000000" pitchFamily="17" charset="-128"/>
              </a:rPr>
              <a:t>App Script</a:t>
            </a:r>
            <a:endParaRPr kumimoji="0" lang="ja-JP" alt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HG明朝E" panose="02020909000000000000" pitchFamily="17" charset="-128"/>
            </a:endParaRPr>
          </a:p>
        </p:txBody>
      </p:sp>
      <p:sp>
        <p:nvSpPr>
          <p:cNvPr id="32" name="角丸四角形 21"/>
          <p:cNvSpPr/>
          <p:nvPr/>
        </p:nvSpPr>
        <p:spPr bwMode="auto">
          <a:xfrm>
            <a:off x="2152215" y="4392587"/>
            <a:ext cx="907767" cy="317313"/>
          </a:xfrm>
          <a:prstGeom prst="roundRect">
            <a:avLst/>
          </a:prstGeom>
          <a:solidFill>
            <a:srgbClr val="7030A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en-US" altLang="ja-JP" sz="1050" dirty="0" smtClean="0">
                <a:solidFill>
                  <a:schemeClr val="bg1"/>
                </a:solidFill>
                <a:latin typeface="Gill Sans MT"/>
                <a:ea typeface="HG明朝E" panose="02020909000000000000" pitchFamily="17" charset="-128"/>
              </a:rPr>
              <a:t>Runtime </a:t>
            </a:r>
            <a:r>
              <a:rPr lang="en-US" altLang="ja-JP" sz="1050" dirty="0" err="1" smtClean="0">
                <a:solidFill>
                  <a:schemeClr val="bg1"/>
                </a:solidFill>
                <a:latin typeface="Gill Sans MT"/>
                <a:ea typeface="HG明朝E" panose="02020909000000000000" pitchFamily="17" charset="-128"/>
              </a:rPr>
              <a:t>Env</a:t>
            </a:r>
            <a:r>
              <a:rPr lang="en-US" altLang="ja-JP" sz="1050" dirty="0" smtClean="0">
                <a:solidFill>
                  <a:schemeClr val="bg1"/>
                </a:solidFill>
                <a:latin typeface="Gill Sans MT"/>
                <a:ea typeface="HG明朝E" panose="02020909000000000000" pitchFamily="17" charset="-128"/>
              </a:rPr>
              <a:t>.</a:t>
            </a:r>
            <a:endParaRPr lang="ja-JP" altLang="en-US" sz="1050" dirty="0" smtClean="0">
              <a:solidFill>
                <a:schemeClr val="bg1"/>
              </a:solidFill>
              <a:latin typeface="Gill Sans MT"/>
              <a:ea typeface="HG明朝E" panose="02020909000000000000" pitchFamily="17" charset="-128"/>
            </a:endParaRPr>
          </a:p>
        </p:txBody>
      </p:sp>
      <p:cxnSp>
        <p:nvCxnSpPr>
          <p:cNvPr id="33" name="直線矢印コネクタ 97"/>
          <p:cNvCxnSpPr/>
          <p:nvPr/>
        </p:nvCxnSpPr>
        <p:spPr bwMode="auto">
          <a:xfrm>
            <a:off x="2611772" y="4186099"/>
            <a:ext cx="0" cy="26604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extLst/>
        </p:spPr>
      </p:cxnSp>
      <p:pic>
        <p:nvPicPr>
          <p:cNvPr id="34" name="図 10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22003"/>
            <a:ext cx="650213" cy="540885"/>
          </a:xfrm>
          <a:prstGeom prst="rect">
            <a:avLst/>
          </a:prstGeom>
        </p:spPr>
      </p:pic>
      <p:pic>
        <p:nvPicPr>
          <p:cNvPr id="35" name="図 1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135" y="3366858"/>
            <a:ext cx="413874" cy="603217"/>
          </a:xfrm>
          <a:prstGeom prst="rect">
            <a:avLst/>
          </a:prstGeom>
        </p:spPr>
      </p:pic>
      <p:sp>
        <p:nvSpPr>
          <p:cNvPr id="36" name="円柱 130"/>
          <p:cNvSpPr/>
          <p:nvPr/>
        </p:nvSpPr>
        <p:spPr bwMode="gray">
          <a:xfrm>
            <a:off x="3779912" y="4599097"/>
            <a:ext cx="844637" cy="632119"/>
          </a:xfrm>
          <a:prstGeom prst="can">
            <a:avLst/>
          </a:prstGeom>
          <a:solidFill>
            <a:srgbClr val="0070C0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200" dirty="0" smtClean="0">
                <a:solidFill>
                  <a:schemeClr val="bg1"/>
                </a:solidFill>
                <a:latin typeface="Gill Sans MT"/>
                <a:ea typeface="HG明朝E" panose="02020909000000000000" pitchFamily="17" charset="-128"/>
              </a:rPr>
              <a:t>Thing</a:t>
            </a:r>
          </a:p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200" dirty="0" smtClean="0">
                <a:solidFill>
                  <a:schemeClr val="bg1"/>
                </a:solidFill>
                <a:latin typeface="Gill Sans MT"/>
                <a:ea typeface="HG明朝E" panose="02020909000000000000" pitchFamily="17" charset="-128"/>
              </a:rPr>
              <a:t>Description</a:t>
            </a:r>
            <a:endParaRPr kumimoji="1" lang="ja-JP" altLang="en-US" sz="1200" dirty="0" err="1" smtClean="0">
              <a:solidFill>
                <a:schemeClr val="bg1"/>
              </a:solidFill>
              <a:latin typeface="Gill Sans MT"/>
              <a:ea typeface="HG明朝E" panose="02020909000000000000" pitchFamily="17" charset="-128"/>
            </a:endParaRPr>
          </a:p>
        </p:txBody>
      </p:sp>
      <p:cxnSp>
        <p:nvCxnSpPr>
          <p:cNvPr id="37" name="Form 36"/>
          <p:cNvCxnSpPr>
            <a:stCxn id="36" idx="1"/>
          </p:cNvCxnSpPr>
          <p:nvPr/>
        </p:nvCxnSpPr>
        <p:spPr>
          <a:xfrm rot="16200000" flipV="1">
            <a:off x="3424536" y="3821401"/>
            <a:ext cx="485004" cy="1070387"/>
          </a:xfrm>
          <a:prstGeom prst="bentConnector2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フリーフォーム 108"/>
          <p:cNvSpPr/>
          <p:nvPr/>
        </p:nvSpPr>
        <p:spPr bwMode="gray">
          <a:xfrm rot="10800000">
            <a:off x="2611770" y="5796453"/>
            <a:ext cx="2824326" cy="869259"/>
          </a:xfrm>
          <a:custGeom>
            <a:avLst/>
            <a:gdLst>
              <a:gd name="connsiteX0" fmla="*/ 107338 w 2884930"/>
              <a:gd name="connsiteY0" fmla="*/ 3043120 h 3155791"/>
              <a:gd name="connsiteX1" fmla="*/ 79629 w 2884930"/>
              <a:gd name="connsiteY1" fmla="*/ 2904575 h 3155791"/>
              <a:gd name="connsiteX2" fmla="*/ 93483 w 2884930"/>
              <a:gd name="connsiteY2" fmla="*/ 826393 h 3155791"/>
              <a:gd name="connsiteX3" fmla="*/ 190465 w 2884930"/>
              <a:gd name="connsiteY3" fmla="*/ 105957 h 3155791"/>
              <a:gd name="connsiteX4" fmla="*/ 2337920 w 2884930"/>
              <a:gd name="connsiteY4" fmla="*/ 64393 h 3155791"/>
              <a:gd name="connsiteX5" fmla="*/ 2808974 w 2884930"/>
              <a:gd name="connsiteY5" fmla="*/ 687848 h 3155791"/>
              <a:gd name="connsiteX6" fmla="*/ 2878247 w 2884930"/>
              <a:gd name="connsiteY6" fmla="*/ 3056975 h 3155791"/>
              <a:gd name="connsiteX0" fmla="*/ 46188 w 2823780"/>
              <a:gd name="connsiteY0" fmla="*/ 3066718 h 3179389"/>
              <a:gd name="connsiteX1" fmla="*/ 18479 w 2823780"/>
              <a:gd name="connsiteY1" fmla="*/ 2928173 h 3179389"/>
              <a:gd name="connsiteX2" fmla="*/ 32333 w 2823780"/>
              <a:gd name="connsiteY2" fmla="*/ 849991 h 3179389"/>
              <a:gd name="connsiteX3" fmla="*/ 390572 w 2823780"/>
              <a:gd name="connsiteY3" fmla="*/ 86012 h 3179389"/>
              <a:gd name="connsiteX4" fmla="*/ 2276770 w 2823780"/>
              <a:gd name="connsiteY4" fmla="*/ 87991 h 3179389"/>
              <a:gd name="connsiteX5" fmla="*/ 2747824 w 2823780"/>
              <a:gd name="connsiteY5" fmla="*/ 711446 h 3179389"/>
              <a:gd name="connsiteX6" fmla="*/ 2817097 w 2823780"/>
              <a:gd name="connsiteY6" fmla="*/ 3080573 h 3179389"/>
              <a:gd name="connsiteX0" fmla="*/ 27868 w 2805460"/>
              <a:gd name="connsiteY0" fmla="*/ 3066718 h 3179389"/>
              <a:gd name="connsiteX1" fmla="*/ 159 w 2805460"/>
              <a:gd name="connsiteY1" fmla="*/ 2928173 h 3179389"/>
              <a:gd name="connsiteX2" fmla="*/ 14013 w 2805460"/>
              <a:gd name="connsiteY2" fmla="*/ 849991 h 3179389"/>
              <a:gd name="connsiteX3" fmla="*/ 372252 w 2805460"/>
              <a:gd name="connsiteY3" fmla="*/ 86012 h 3179389"/>
              <a:gd name="connsiteX4" fmla="*/ 2258450 w 2805460"/>
              <a:gd name="connsiteY4" fmla="*/ 87991 h 3179389"/>
              <a:gd name="connsiteX5" fmla="*/ 2729504 w 2805460"/>
              <a:gd name="connsiteY5" fmla="*/ 711446 h 3179389"/>
              <a:gd name="connsiteX6" fmla="*/ 2798777 w 2805460"/>
              <a:gd name="connsiteY6" fmla="*/ 3080573 h 3179389"/>
              <a:gd name="connsiteX0" fmla="*/ 27868 w 2799853"/>
              <a:gd name="connsiteY0" fmla="*/ 3066718 h 3179389"/>
              <a:gd name="connsiteX1" fmla="*/ 159 w 2799853"/>
              <a:gd name="connsiteY1" fmla="*/ 2928173 h 3179389"/>
              <a:gd name="connsiteX2" fmla="*/ 14013 w 2799853"/>
              <a:gd name="connsiteY2" fmla="*/ 849991 h 3179389"/>
              <a:gd name="connsiteX3" fmla="*/ 372252 w 2799853"/>
              <a:gd name="connsiteY3" fmla="*/ 86012 h 3179389"/>
              <a:gd name="connsiteX4" fmla="*/ 2258450 w 2799853"/>
              <a:gd name="connsiteY4" fmla="*/ 87991 h 3179389"/>
              <a:gd name="connsiteX5" fmla="*/ 2729504 w 2799853"/>
              <a:gd name="connsiteY5" fmla="*/ 711446 h 3179389"/>
              <a:gd name="connsiteX6" fmla="*/ 2798777 w 2799853"/>
              <a:gd name="connsiteY6" fmla="*/ 3080573 h 3179389"/>
              <a:gd name="connsiteX0" fmla="*/ 27868 w 2760946"/>
              <a:gd name="connsiteY0" fmla="*/ 3066718 h 3179389"/>
              <a:gd name="connsiteX1" fmla="*/ 159 w 2760946"/>
              <a:gd name="connsiteY1" fmla="*/ 2928173 h 3179389"/>
              <a:gd name="connsiteX2" fmla="*/ 14013 w 2760946"/>
              <a:gd name="connsiteY2" fmla="*/ 849991 h 3179389"/>
              <a:gd name="connsiteX3" fmla="*/ 372252 w 2760946"/>
              <a:gd name="connsiteY3" fmla="*/ 86012 h 3179389"/>
              <a:gd name="connsiteX4" fmla="*/ 2258450 w 2760946"/>
              <a:gd name="connsiteY4" fmla="*/ 87991 h 3179389"/>
              <a:gd name="connsiteX5" fmla="*/ 2729504 w 2760946"/>
              <a:gd name="connsiteY5" fmla="*/ 711446 h 3179389"/>
              <a:gd name="connsiteX6" fmla="*/ 2711692 w 2760946"/>
              <a:gd name="connsiteY6" fmla="*/ 3063156 h 3179389"/>
              <a:gd name="connsiteX0" fmla="*/ 27868 w 2734347"/>
              <a:gd name="connsiteY0" fmla="*/ 3066718 h 3179389"/>
              <a:gd name="connsiteX1" fmla="*/ 159 w 2734347"/>
              <a:gd name="connsiteY1" fmla="*/ 2928173 h 3179389"/>
              <a:gd name="connsiteX2" fmla="*/ 14013 w 2734347"/>
              <a:gd name="connsiteY2" fmla="*/ 849991 h 3179389"/>
              <a:gd name="connsiteX3" fmla="*/ 372252 w 2734347"/>
              <a:gd name="connsiteY3" fmla="*/ 86012 h 3179389"/>
              <a:gd name="connsiteX4" fmla="*/ 2258450 w 2734347"/>
              <a:gd name="connsiteY4" fmla="*/ 87991 h 3179389"/>
              <a:gd name="connsiteX5" fmla="*/ 2729504 w 2734347"/>
              <a:gd name="connsiteY5" fmla="*/ 711446 h 3179389"/>
              <a:gd name="connsiteX6" fmla="*/ 2711692 w 2734347"/>
              <a:gd name="connsiteY6" fmla="*/ 3063156 h 3179389"/>
              <a:gd name="connsiteX0" fmla="*/ 36727 w 2743206"/>
              <a:gd name="connsiteY0" fmla="*/ 3066718 h 3066718"/>
              <a:gd name="connsiteX1" fmla="*/ 22872 w 2743206"/>
              <a:gd name="connsiteY1" fmla="*/ 849991 h 3066718"/>
              <a:gd name="connsiteX2" fmla="*/ 381111 w 2743206"/>
              <a:gd name="connsiteY2" fmla="*/ 86012 h 3066718"/>
              <a:gd name="connsiteX3" fmla="*/ 2267309 w 2743206"/>
              <a:gd name="connsiteY3" fmla="*/ 87991 h 3066718"/>
              <a:gd name="connsiteX4" fmla="*/ 2738363 w 2743206"/>
              <a:gd name="connsiteY4" fmla="*/ 711446 h 3066718"/>
              <a:gd name="connsiteX5" fmla="*/ 2720551 w 2743206"/>
              <a:gd name="connsiteY5" fmla="*/ 3063156 h 3066718"/>
              <a:gd name="connsiteX0" fmla="*/ 6939 w 2765669"/>
              <a:gd name="connsiteY0" fmla="*/ 3092843 h 3092843"/>
              <a:gd name="connsiteX1" fmla="*/ 45335 w 2765669"/>
              <a:gd name="connsiteY1" fmla="*/ 849991 h 3092843"/>
              <a:gd name="connsiteX2" fmla="*/ 403574 w 2765669"/>
              <a:gd name="connsiteY2" fmla="*/ 86012 h 3092843"/>
              <a:gd name="connsiteX3" fmla="*/ 2289772 w 2765669"/>
              <a:gd name="connsiteY3" fmla="*/ 87991 h 3092843"/>
              <a:gd name="connsiteX4" fmla="*/ 2760826 w 2765669"/>
              <a:gd name="connsiteY4" fmla="*/ 711446 h 3092843"/>
              <a:gd name="connsiteX5" fmla="*/ 2743014 w 2765669"/>
              <a:gd name="connsiteY5" fmla="*/ 3063156 h 3092843"/>
              <a:gd name="connsiteX0" fmla="*/ 212 w 2758942"/>
              <a:gd name="connsiteY0" fmla="*/ 3092843 h 3092843"/>
              <a:gd name="connsiteX1" fmla="*/ 38608 w 2758942"/>
              <a:gd name="connsiteY1" fmla="*/ 849991 h 3092843"/>
              <a:gd name="connsiteX2" fmla="*/ 396847 w 2758942"/>
              <a:gd name="connsiteY2" fmla="*/ 86012 h 3092843"/>
              <a:gd name="connsiteX3" fmla="*/ 2283045 w 2758942"/>
              <a:gd name="connsiteY3" fmla="*/ 87991 h 3092843"/>
              <a:gd name="connsiteX4" fmla="*/ 2754099 w 2758942"/>
              <a:gd name="connsiteY4" fmla="*/ 711446 h 3092843"/>
              <a:gd name="connsiteX5" fmla="*/ 2736287 w 2758942"/>
              <a:gd name="connsiteY5" fmla="*/ 3063156 h 3092843"/>
              <a:gd name="connsiteX0" fmla="*/ 212 w 2743196"/>
              <a:gd name="connsiteY0" fmla="*/ 3088178 h 3088178"/>
              <a:gd name="connsiteX1" fmla="*/ 38608 w 2743196"/>
              <a:gd name="connsiteY1" fmla="*/ 845326 h 3088178"/>
              <a:gd name="connsiteX2" fmla="*/ 396847 w 2743196"/>
              <a:gd name="connsiteY2" fmla="*/ 81347 h 3088178"/>
              <a:gd name="connsiteX3" fmla="*/ 2283045 w 2743196"/>
              <a:gd name="connsiteY3" fmla="*/ 83326 h 3088178"/>
              <a:gd name="connsiteX4" fmla="*/ 2731087 w 2743196"/>
              <a:gd name="connsiteY4" fmla="*/ 625683 h 3088178"/>
              <a:gd name="connsiteX5" fmla="*/ 2736287 w 2743196"/>
              <a:gd name="connsiteY5" fmla="*/ 3058491 h 3088178"/>
              <a:gd name="connsiteX0" fmla="*/ 212 w 2747434"/>
              <a:gd name="connsiteY0" fmla="*/ 3088178 h 3088178"/>
              <a:gd name="connsiteX1" fmla="*/ 38608 w 2747434"/>
              <a:gd name="connsiteY1" fmla="*/ 845326 h 3088178"/>
              <a:gd name="connsiteX2" fmla="*/ 396847 w 2747434"/>
              <a:gd name="connsiteY2" fmla="*/ 81347 h 3088178"/>
              <a:gd name="connsiteX3" fmla="*/ 2283045 w 2747434"/>
              <a:gd name="connsiteY3" fmla="*/ 83326 h 3088178"/>
              <a:gd name="connsiteX4" fmla="*/ 2731087 w 2747434"/>
              <a:gd name="connsiteY4" fmla="*/ 625683 h 3088178"/>
              <a:gd name="connsiteX5" fmla="*/ 2736287 w 2747434"/>
              <a:gd name="connsiteY5" fmla="*/ 3058491 h 3088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7434" h="3088178">
                <a:moveTo>
                  <a:pt x="212" y="3088178"/>
                </a:moveTo>
                <a:cubicBezTo>
                  <a:pt x="-2674" y="2626360"/>
                  <a:pt x="24753" y="1355174"/>
                  <a:pt x="38608" y="845326"/>
                </a:cubicBezTo>
                <a:cubicBezTo>
                  <a:pt x="52463" y="335478"/>
                  <a:pt x="22774" y="208347"/>
                  <a:pt x="396847" y="81347"/>
                </a:cubicBezTo>
                <a:cubicBezTo>
                  <a:pt x="770920" y="-45653"/>
                  <a:pt x="1894005" y="-7397"/>
                  <a:pt x="2283045" y="83326"/>
                </a:cubicBezTo>
                <a:cubicBezTo>
                  <a:pt x="2672085" y="174049"/>
                  <a:pt x="2705001" y="-122175"/>
                  <a:pt x="2731087" y="625683"/>
                </a:cubicBezTo>
                <a:cubicBezTo>
                  <a:pt x="2757173" y="1373541"/>
                  <a:pt x="2746677" y="2123309"/>
                  <a:pt x="2736287" y="3058491"/>
                </a:cubicBezTo>
              </a:path>
            </a:pathLst>
          </a:custGeom>
          <a:noFill/>
          <a:ln w="25400" cap="flat" cmpd="sng" algn="ctr">
            <a:solidFill>
              <a:sysClr val="windowText" lastClr="000000"/>
            </a:solidFill>
            <a:prstDash val="solid"/>
            <a:headEnd type="triangle" w="med" len="med"/>
            <a:tailEnd type="triangle" w="med" len="me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ysClr val="windowText" lastClr="000000">
                <a:tint val="100000"/>
                <a:shade val="100000"/>
                <a:hueMod val="100000"/>
                <a:satMod val="100000"/>
              </a:sysClr>
            </a:contourClr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27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Inhaltsplatzhalter 30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WoT </a:t>
            </a:r>
            <a:r>
              <a:rPr lang="en-US" sz="2400" dirty="0" err="1" smtClean="0"/>
              <a:t>Servients</a:t>
            </a:r>
            <a:r>
              <a:rPr lang="en-US" sz="2400" dirty="0" smtClean="0"/>
              <a:t> </a:t>
            </a:r>
            <a:r>
              <a:rPr lang="en-US" sz="2400" dirty="0" smtClean="0"/>
              <a:t>can run on hubs (e.g., </a:t>
            </a:r>
            <a:r>
              <a:rPr lang="en-US" sz="2400" dirty="0" err="1" smtClean="0"/>
              <a:t>smartphone</a:t>
            </a:r>
            <a:r>
              <a:rPr lang="en-US" sz="2400" dirty="0" smtClean="0"/>
              <a:t>, gateway)</a:t>
            </a:r>
          </a:p>
          <a:p>
            <a:r>
              <a:rPr lang="en-US" sz="2400" dirty="0" smtClean="0"/>
              <a:t>Multiple </a:t>
            </a:r>
            <a:r>
              <a:rPr lang="en-US" sz="2400" dirty="0" err="1" smtClean="0"/>
              <a:t>Servients</a:t>
            </a:r>
            <a:r>
              <a:rPr lang="en-US" sz="2400" dirty="0" smtClean="0"/>
              <a:t> </a:t>
            </a:r>
            <a:r>
              <a:rPr lang="en-US" sz="2400" dirty="0" smtClean="0"/>
              <a:t>can be instantiated through sandboxed apps</a:t>
            </a:r>
          </a:p>
          <a:p>
            <a:r>
              <a:rPr lang="en-US" sz="2400" dirty="0" smtClean="0"/>
              <a:t>Apps can act </a:t>
            </a:r>
            <a:r>
              <a:rPr lang="en-US" sz="2400" dirty="0" smtClean="0"/>
              <a:t>as </a:t>
            </a:r>
            <a:r>
              <a:rPr lang="en-US" sz="2400" dirty="0" smtClean="0"/>
              <a:t>agents/proxies </a:t>
            </a:r>
            <a:r>
              <a:rPr lang="en-US" sz="2400" dirty="0" smtClean="0"/>
              <a:t>for legacy </a:t>
            </a:r>
            <a:r>
              <a:rPr lang="en-US" sz="2400" dirty="0" smtClean="0"/>
              <a:t>devices</a:t>
            </a:r>
            <a:endParaRPr lang="en-US" sz="240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WoT</a:t>
            </a:r>
            <a:r>
              <a:rPr lang="en-US" dirty="0" smtClean="0"/>
              <a:t> </a:t>
            </a:r>
            <a:r>
              <a:rPr lang="en-US" dirty="0"/>
              <a:t>Servient on </a:t>
            </a:r>
            <a:r>
              <a:rPr lang="en-US" dirty="0" smtClean="0"/>
              <a:t>Integration Hub</a:t>
            </a:r>
            <a:endParaRPr lang="en-US" dirty="0"/>
          </a:p>
        </p:txBody>
      </p:sp>
      <p:sp>
        <p:nvSpPr>
          <p:cNvPr id="81" name="角丸四角形 6"/>
          <p:cNvSpPr/>
          <p:nvPr/>
        </p:nvSpPr>
        <p:spPr bwMode="auto">
          <a:xfrm>
            <a:off x="4542591" y="3741747"/>
            <a:ext cx="3024884" cy="2143350"/>
          </a:xfrm>
          <a:prstGeom prst="roundRect">
            <a:avLst>
              <a:gd name="adj" fmla="val 6113"/>
            </a:avLst>
          </a:prstGeom>
          <a:gradFill rotWithShape="1">
            <a:gsLst>
              <a:gs pos="0">
                <a:sysClr val="windowText" lastClr="000000">
                  <a:tint val="45000"/>
                  <a:satMod val="200000"/>
                </a:sysClr>
              </a:gs>
              <a:gs pos="30000">
                <a:sysClr val="windowText" lastClr="000000">
                  <a:tint val="61000"/>
                  <a:satMod val="200000"/>
                </a:sysClr>
              </a:gs>
              <a:gs pos="45000">
                <a:sysClr val="windowText" lastClr="000000">
                  <a:tint val="66000"/>
                  <a:satMod val="200000"/>
                </a:sysClr>
              </a:gs>
              <a:gs pos="55000">
                <a:sysClr val="windowText" lastClr="000000">
                  <a:tint val="66000"/>
                  <a:satMod val="200000"/>
                </a:sysClr>
              </a:gs>
              <a:gs pos="73000">
                <a:sysClr val="windowText" lastClr="000000">
                  <a:tint val="61000"/>
                  <a:satMod val="200000"/>
                </a:sysClr>
              </a:gs>
              <a:gs pos="100000">
                <a:sysClr val="windowText" lastClr="000000">
                  <a:tint val="45000"/>
                  <a:satMod val="200000"/>
                </a:sysClr>
              </a:gs>
            </a:gsLst>
            <a:lin ang="950000" scaled="1"/>
          </a:gradFill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HG明朝E" panose="02020909000000000000" pitchFamily="17" charset="-128"/>
                <a:cs typeface="+mn-cs"/>
              </a:rPr>
              <a:t>WoT</a:t>
            </a:r>
            <a:r>
              <a:rPr kumimoji="0" lang="en-US" altLang="ja-JP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HG明朝E" panose="02020909000000000000" pitchFamily="17" charset="-128"/>
                <a:cs typeface="+mn-cs"/>
              </a:rPr>
              <a:t> Servient</a:t>
            </a:r>
            <a:endParaRPr kumimoji="0" lang="ja-JP" altLang="en-US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HG明朝E" panose="02020909000000000000" pitchFamily="17" charset="-128"/>
              <a:cs typeface="+mn-cs"/>
            </a:endParaRPr>
          </a:p>
        </p:txBody>
      </p:sp>
      <p:sp>
        <p:nvSpPr>
          <p:cNvPr id="82" name="角丸四角形 22"/>
          <p:cNvSpPr/>
          <p:nvPr/>
        </p:nvSpPr>
        <p:spPr bwMode="auto">
          <a:xfrm>
            <a:off x="5692036" y="5442142"/>
            <a:ext cx="976485" cy="360018"/>
          </a:xfrm>
          <a:prstGeom prst="roundRect">
            <a:avLst/>
          </a:prstGeom>
          <a:solidFill>
            <a:srgbClr val="FF9900"/>
          </a:solidFill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de-DE" altLang="ja-JP" sz="1050" dirty="0" smtClean="0">
                <a:solidFill>
                  <a:prstClr val="black"/>
                </a:solidFill>
                <a:latin typeface="Gill Sans MT"/>
                <a:ea typeface="HG明朝E" panose="02020909000000000000" pitchFamily="17" charset="-128"/>
              </a:rPr>
              <a:t>Client </a:t>
            </a:r>
            <a:r>
              <a:rPr kumimoji="1" lang="en-US" altLang="ja-JP" sz="1050" dirty="0" smtClean="0">
                <a:solidFill>
                  <a:prstClr val="black"/>
                </a:solidFill>
                <a:latin typeface="Gill Sans MT"/>
                <a:ea typeface="HG明朝E" panose="02020909000000000000" pitchFamily="17" charset="-128"/>
              </a:rPr>
              <a:t>Role</a:t>
            </a:r>
            <a:endParaRPr lang="ja-JP" altLang="en-US" sz="1050" dirty="0" smtClean="0">
              <a:solidFill>
                <a:prstClr val="black"/>
              </a:solidFill>
              <a:latin typeface="Gill Sans MT"/>
              <a:ea typeface="HG明朝E" panose="02020909000000000000" pitchFamily="17" charset="-128"/>
            </a:endParaRPr>
          </a:p>
        </p:txBody>
      </p:sp>
      <p:sp>
        <p:nvSpPr>
          <p:cNvPr id="83" name="角丸四角形 31"/>
          <p:cNvSpPr/>
          <p:nvPr/>
        </p:nvSpPr>
        <p:spPr bwMode="auto">
          <a:xfrm>
            <a:off x="4698474" y="5447845"/>
            <a:ext cx="991409" cy="348612"/>
          </a:xfrm>
          <a:prstGeom prst="roundRect">
            <a:avLst/>
          </a:prstGeom>
          <a:solidFill>
            <a:srgbClr val="FF9900"/>
          </a:solidFill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en-US" altLang="ja-JP" sz="1050" dirty="0" smtClean="0">
                <a:solidFill>
                  <a:prstClr val="black"/>
                </a:solidFill>
                <a:latin typeface="Gill Sans MT"/>
                <a:ea typeface="HG明朝E" panose="02020909000000000000" pitchFamily="17" charset="-128"/>
              </a:rPr>
              <a:t>Server </a:t>
            </a:r>
            <a:r>
              <a:rPr kumimoji="1" lang="en-US" altLang="ja-JP" sz="1050" dirty="0" smtClean="0">
                <a:solidFill>
                  <a:prstClr val="black"/>
                </a:solidFill>
                <a:latin typeface="Gill Sans MT"/>
                <a:ea typeface="HG明朝E" panose="02020909000000000000" pitchFamily="17" charset="-128"/>
              </a:rPr>
              <a:t>Role</a:t>
            </a:r>
            <a:endParaRPr lang="ja-JP" altLang="en-US" sz="1050" dirty="0" smtClean="0">
              <a:solidFill>
                <a:prstClr val="black"/>
              </a:solidFill>
              <a:latin typeface="Gill Sans MT"/>
              <a:ea typeface="HG明朝E" panose="02020909000000000000" pitchFamily="17" charset="-128"/>
            </a:endParaRPr>
          </a:p>
        </p:txBody>
      </p:sp>
      <p:sp>
        <p:nvSpPr>
          <p:cNvPr id="84" name="角丸四角形 24"/>
          <p:cNvSpPr/>
          <p:nvPr/>
        </p:nvSpPr>
        <p:spPr bwMode="auto">
          <a:xfrm>
            <a:off x="4704944" y="5106466"/>
            <a:ext cx="1976349" cy="317313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1BA12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en-US" altLang="ja-JP" sz="1050" dirty="0" smtClean="0">
                <a:solidFill>
                  <a:prstClr val="black"/>
                </a:solidFill>
                <a:latin typeface="Gill Sans MT"/>
                <a:ea typeface="HG明朝E" panose="02020909000000000000" pitchFamily="17" charset="-128"/>
              </a:rPr>
              <a:t>Protocol </a:t>
            </a:r>
            <a:r>
              <a:rPr lang="en-US" altLang="ja-JP" sz="1050" dirty="0" smtClean="0">
                <a:solidFill>
                  <a:prstClr val="black"/>
                </a:solidFill>
                <a:latin typeface="Gill Sans MT"/>
                <a:ea typeface="HG明朝E" panose="02020909000000000000" pitchFamily="17" charset="-128"/>
              </a:rPr>
              <a:t>Bindings</a:t>
            </a:r>
            <a:endParaRPr lang="ja-JP" altLang="en-US" sz="1050" dirty="0" smtClean="0">
              <a:solidFill>
                <a:prstClr val="black"/>
              </a:solidFill>
              <a:latin typeface="Gill Sans MT"/>
              <a:ea typeface="HG明朝E" panose="02020909000000000000" pitchFamily="17" charset="-128"/>
            </a:endParaRPr>
          </a:p>
        </p:txBody>
      </p:sp>
      <p:sp>
        <p:nvSpPr>
          <p:cNvPr id="85" name="角丸四角形 21"/>
          <p:cNvSpPr/>
          <p:nvPr/>
        </p:nvSpPr>
        <p:spPr bwMode="auto">
          <a:xfrm>
            <a:off x="4716016" y="4756837"/>
            <a:ext cx="1965277" cy="317313"/>
          </a:xfrm>
          <a:prstGeom prst="roundRect">
            <a:avLst/>
          </a:prstGeom>
          <a:solidFill>
            <a:srgbClr val="0070C0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en-US" altLang="ja-JP" sz="1050" dirty="0" smtClean="0">
                <a:solidFill>
                  <a:schemeClr val="bg1"/>
                </a:solidFill>
                <a:latin typeface="Gill Sans MT"/>
                <a:ea typeface="HG明朝E" panose="02020909000000000000" pitchFamily="17" charset="-128"/>
              </a:rPr>
              <a:t>Resource</a:t>
            </a:r>
            <a:r>
              <a:rPr lang="ja-JP" altLang="en-US" sz="1050">
                <a:solidFill>
                  <a:schemeClr val="bg1"/>
                </a:solidFill>
                <a:latin typeface="Gill Sans MT"/>
                <a:ea typeface="HG明朝E" panose="02020909000000000000" pitchFamily="17" charset="-128"/>
              </a:rPr>
              <a:t> </a:t>
            </a:r>
            <a:r>
              <a:rPr lang="en-US" altLang="ja-JP" sz="1050" dirty="0" smtClean="0">
                <a:solidFill>
                  <a:schemeClr val="bg1"/>
                </a:solidFill>
                <a:latin typeface="Gill Sans MT"/>
                <a:ea typeface="HG明朝E" panose="02020909000000000000" pitchFamily="17" charset="-128"/>
              </a:rPr>
              <a:t>Model</a:t>
            </a:r>
            <a:endParaRPr lang="ja-JP" altLang="en-US" sz="1050" dirty="0" smtClean="0">
              <a:solidFill>
                <a:schemeClr val="bg1"/>
              </a:solidFill>
              <a:latin typeface="Gill Sans MT"/>
              <a:ea typeface="HG明朝E" panose="02020909000000000000" pitchFamily="17" charset="-128"/>
            </a:endParaRPr>
          </a:p>
        </p:txBody>
      </p:sp>
      <p:sp>
        <p:nvSpPr>
          <p:cNvPr id="86" name="縦巻き 49"/>
          <p:cNvSpPr/>
          <p:nvPr/>
        </p:nvSpPr>
        <p:spPr bwMode="auto">
          <a:xfrm>
            <a:off x="4712289" y="3986087"/>
            <a:ext cx="2705574" cy="277739"/>
          </a:xfrm>
          <a:prstGeom prst="verticalScroll">
            <a:avLst/>
          </a:prstGeom>
          <a:solidFill>
            <a:srgbClr val="7030A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HG明朝E" panose="02020909000000000000" pitchFamily="17" charset="-128"/>
              </a:rPr>
              <a:t>App Script</a:t>
            </a:r>
            <a:endParaRPr kumimoji="0" lang="ja-JP" alt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HG明朝E" panose="02020909000000000000" pitchFamily="17" charset="-128"/>
            </a:endParaRPr>
          </a:p>
        </p:txBody>
      </p:sp>
      <p:sp>
        <p:nvSpPr>
          <p:cNvPr id="87" name="角丸四角形 12"/>
          <p:cNvSpPr/>
          <p:nvPr/>
        </p:nvSpPr>
        <p:spPr bwMode="auto">
          <a:xfrm>
            <a:off x="6732240" y="4762163"/>
            <a:ext cx="717885" cy="1034295"/>
          </a:xfrm>
          <a:prstGeom prst="roundRect">
            <a:avLst>
              <a:gd name="adj" fmla="val 9514"/>
            </a:avLst>
          </a:prstGeom>
          <a:solidFill>
            <a:schemeClr val="bg2">
              <a:lumMod val="25000"/>
            </a:schemeClr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en-US" altLang="ja-JP" sz="1050" dirty="0" smtClean="0">
                <a:solidFill>
                  <a:schemeClr val="bg1">
                    <a:lumMod val="85000"/>
                  </a:schemeClr>
                </a:solidFill>
                <a:latin typeface="Gill Sans MT"/>
                <a:ea typeface="HG明朝E" panose="02020909000000000000" pitchFamily="17" charset="-128"/>
              </a:rPr>
              <a:t>Legacy</a:t>
            </a:r>
            <a:r>
              <a:rPr lang="ja-JP" altLang="en-US" sz="1050" dirty="0" smtClean="0">
                <a:solidFill>
                  <a:schemeClr val="bg1">
                    <a:lumMod val="85000"/>
                  </a:schemeClr>
                </a:solidFill>
                <a:latin typeface="Gill Sans MT"/>
                <a:ea typeface="HG明朝E" panose="02020909000000000000" pitchFamily="17" charset="-128"/>
              </a:rPr>
              <a:t> </a:t>
            </a:r>
            <a:r>
              <a:rPr lang="en-US" altLang="ja-JP" sz="1050" dirty="0" smtClean="0">
                <a:solidFill>
                  <a:schemeClr val="bg1">
                    <a:lumMod val="85000"/>
                  </a:schemeClr>
                </a:solidFill>
                <a:latin typeface="Gill Sans MT"/>
                <a:ea typeface="HG明朝E" panose="02020909000000000000" pitchFamily="17" charset="-128"/>
              </a:rPr>
              <a:t>comm.</a:t>
            </a:r>
            <a:endParaRPr lang="ja-JP" altLang="en-US" sz="1050" dirty="0" smtClean="0">
              <a:solidFill>
                <a:schemeClr val="bg1">
                  <a:lumMod val="85000"/>
                </a:schemeClr>
              </a:solidFill>
              <a:latin typeface="Gill Sans MT"/>
              <a:ea typeface="HG明朝E" panose="02020909000000000000" pitchFamily="17" charset="-128"/>
            </a:endParaRPr>
          </a:p>
        </p:txBody>
      </p:sp>
      <p:cxnSp>
        <p:nvCxnSpPr>
          <p:cNvPr id="88" name="直線矢印コネクタ 87"/>
          <p:cNvCxnSpPr>
            <a:stCxn id="87" idx="2"/>
            <a:endCxn id="89" idx="0"/>
          </p:cNvCxnSpPr>
          <p:nvPr/>
        </p:nvCxnSpPr>
        <p:spPr bwMode="auto">
          <a:xfrm flipH="1">
            <a:off x="7075160" y="5796458"/>
            <a:ext cx="16023" cy="371243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ysClr val="windowText" lastClr="000000">
                <a:tint val="100000"/>
                <a:shade val="100000"/>
                <a:hueMod val="100000"/>
                <a:satMod val="100000"/>
              </a:sysClr>
            </a:contourClr>
          </a:sp3d>
          <a:extLst/>
        </p:spPr>
      </p:cxnSp>
      <p:sp>
        <p:nvSpPr>
          <p:cNvPr id="89" name="角丸四角形 88"/>
          <p:cNvSpPr/>
          <p:nvPr/>
        </p:nvSpPr>
        <p:spPr bwMode="gray">
          <a:xfrm>
            <a:off x="6705761" y="6167701"/>
            <a:ext cx="738797" cy="325311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45000"/>
                  <a:satMod val="200000"/>
                </a:sysClr>
              </a:gs>
              <a:gs pos="30000">
                <a:sysClr val="windowText" lastClr="000000">
                  <a:tint val="61000"/>
                  <a:satMod val="200000"/>
                </a:sysClr>
              </a:gs>
              <a:gs pos="45000">
                <a:sysClr val="windowText" lastClr="000000">
                  <a:tint val="66000"/>
                  <a:satMod val="200000"/>
                </a:sysClr>
              </a:gs>
              <a:gs pos="55000">
                <a:sysClr val="windowText" lastClr="000000">
                  <a:tint val="66000"/>
                  <a:satMod val="200000"/>
                </a:sysClr>
              </a:gs>
              <a:gs pos="73000">
                <a:sysClr val="windowText" lastClr="000000">
                  <a:tint val="61000"/>
                  <a:satMod val="200000"/>
                </a:sysClr>
              </a:gs>
              <a:gs pos="100000">
                <a:sysClr val="windowText" lastClr="000000">
                  <a:tint val="45000"/>
                  <a:satMod val="200000"/>
                </a:sysClr>
              </a:gs>
            </a:gsLst>
            <a:lin ang="950000" scaled="1"/>
          </a:gradFill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HG明朝E" panose="02020909000000000000" pitchFamily="17" charset="-128"/>
                <a:cs typeface="+mn-cs"/>
              </a:rPr>
              <a:t>Legacy</a:t>
            </a:r>
          </a:p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HG明朝E" panose="02020909000000000000" pitchFamily="17" charset="-128"/>
                <a:cs typeface="+mn-cs"/>
              </a:rPr>
              <a:t>device</a:t>
            </a:r>
            <a:endParaRPr kumimoji="0" lang="ja-JP" altLang="en-US" sz="1200" b="0" i="0" u="none" strike="noStrike" kern="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HG明朝E" panose="02020909000000000000" pitchFamily="17" charset="-128"/>
              <a:cs typeface="+mn-cs"/>
            </a:endParaRPr>
          </a:p>
        </p:txBody>
      </p:sp>
      <p:sp>
        <p:nvSpPr>
          <p:cNvPr id="90" name="角丸四角形 6"/>
          <p:cNvSpPr/>
          <p:nvPr/>
        </p:nvSpPr>
        <p:spPr bwMode="auto">
          <a:xfrm>
            <a:off x="1979712" y="3757335"/>
            <a:ext cx="1296692" cy="2127760"/>
          </a:xfrm>
          <a:prstGeom prst="roundRect">
            <a:avLst>
              <a:gd name="adj" fmla="val 6113"/>
            </a:avLst>
          </a:prstGeom>
          <a:gradFill rotWithShape="1">
            <a:gsLst>
              <a:gs pos="0">
                <a:sysClr val="windowText" lastClr="000000">
                  <a:tint val="45000"/>
                  <a:satMod val="200000"/>
                </a:sysClr>
              </a:gs>
              <a:gs pos="30000">
                <a:sysClr val="windowText" lastClr="000000">
                  <a:tint val="61000"/>
                  <a:satMod val="200000"/>
                </a:sysClr>
              </a:gs>
              <a:gs pos="45000">
                <a:sysClr val="windowText" lastClr="000000">
                  <a:tint val="66000"/>
                  <a:satMod val="200000"/>
                </a:sysClr>
              </a:gs>
              <a:gs pos="55000">
                <a:sysClr val="windowText" lastClr="000000">
                  <a:tint val="66000"/>
                  <a:satMod val="200000"/>
                </a:sysClr>
              </a:gs>
              <a:gs pos="73000">
                <a:sysClr val="windowText" lastClr="000000">
                  <a:tint val="61000"/>
                  <a:satMod val="200000"/>
                </a:sysClr>
              </a:gs>
              <a:gs pos="100000">
                <a:sysClr val="windowText" lastClr="000000">
                  <a:tint val="45000"/>
                  <a:satMod val="200000"/>
                </a:sysClr>
              </a:gs>
            </a:gsLst>
            <a:lin ang="950000" scaled="1"/>
          </a:gradFill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HG明朝E" panose="02020909000000000000" pitchFamily="17" charset="-128"/>
                <a:cs typeface="+mn-cs"/>
              </a:rPr>
              <a:t>Browser</a:t>
            </a:r>
            <a:endParaRPr kumimoji="0" lang="ja-JP" altLang="en-US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HG明朝E" panose="02020909000000000000" pitchFamily="17" charset="-128"/>
              <a:cs typeface="+mn-cs"/>
            </a:endParaRPr>
          </a:p>
        </p:txBody>
      </p:sp>
      <p:sp>
        <p:nvSpPr>
          <p:cNvPr id="91" name="角丸四角形 31"/>
          <p:cNvSpPr/>
          <p:nvPr/>
        </p:nvSpPr>
        <p:spPr bwMode="auto">
          <a:xfrm>
            <a:off x="2123728" y="5447844"/>
            <a:ext cx="991409" cy="348612"/>
          </a:xfrm>
          <a:prstGeom prst="roundRect">
            <a:avLst/>
          </a:prstGeom>
          <a:solidFill>
            <a:srgbClr val="FF9900"/>
          </a:solidFill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en-US" altLang="ja-JP" sz="1050" dirty="0" smtClean="0">
                <a:solidFill>
                  <a:prstClr val="black"/>
                </a:solidFill>
                <a:latin typeface="Gill Sans MT"/>
                <a:ea typeface="HG明朝E" panose="02020909000000000000" pitchFamily="17" charset="-128"/>
              </a:rPr>
              <a:t>Client </a:t>
            </a:r>
            <a:r>
              <a:rPr kumimoji="1" lang="en-US" altLang="ja-JP" sz="1050" dirty="0" smtClean="0">
                <a:solidFill>
                  <a:prstClr val="black"/>
                </a:solidFill>
                <a:latin typeface="Gill Sans MT"/>
                <a:ea typeface="HG明朝E" panose="02020909000000000000" pitchFamily="17" charset="-128"/>
              </a:rPr>
              <a:t>Role</a:t>
            </a:r>
            <a:endParaRPr lang="ja-JP" altLang="en-US" sz="1050" dirty="0" smtClean="0">
              <a:solidFill>
                <a:prstClr val="black"/>
              </a:solidFill>
              <a:latin typeface="Gill Sans MT"/>
              <a:ea typeface="HG明朝E" panose="02020909000000000000" pitchFamily="17" charset="-128"/>
            </a:endParaRPr>
          </a:p>
        </p:txBody>
      </p:sp>
      <p:sp>
        <p:nvSpPr>
          <p:cNvPr id="92" name="角丸四角形 24"/>
          <p:cNvSpPr/>
          <p:nvPr/>
        </p:nvSpPr>
        <p:spPr bwMode="auto">
          <a:xfrm>
            <a:off x="2124784" y="5106465"/>
            <a:ext cx="990353" cy="317313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1BA12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en-US" altLang="ja-JP" sz="1050" dirty="0" smtClean="0">
                <a:solidFill>
                  <a:prstClr val="black"/>
                </a:solidFill>
                <a:latin typeface="Gill Sans MT"/>
                <a:ea typeface="HG明朝E" panose="02020909000000000000" pitchFamily="17" charset="-128"/>
              </a:rPr>
              <a:t>Protocol</a:t>
            </a:r>
          </a:p>
          <a:p>
            <a:pPr algn="ctr" fontAlgn="ctr"/>
            <a:r>
              <a:rPr lang="en-US" altLang="ja-JP" sz="1050" dirty="0" smtClean="0">
                <a:solidFill>
                  <a:prstClr val="black"/>
                </a:solidFill>
                <a:latin typeface="Gill Sans MT"/>
                <a:ea typeface="HG明朝E" panose="02020909000000000000" pitchFamily="17" charset="-128"/>
              </a:rPr>
              <a:t>Bindings</a:t>
            </a:r>
            <a:endParaRPr lang="ja-JP" altLang="en-US" sz="1050" dirty="0" smtClean="0">
              <a:solidFill>
                <a:prstClr val="black"/>
              </a:solidFill>
              <a:latin typeface="Gill Sans MT"/>
              <a:ea typeface="HG明朝E" panose="02020909000000000000" pitchFamily="17" charset="-128"/>
            </a:endParaRPr>
          </a:p>
        </p:txBody>
      </p:sp>
      <p:sp>
        <p:nvSpPr>
          <p:cNvPr id="93" name="角丸四角形 21"/>
          <p:cNvSpPr/>
          <p:nvPr/>
        </p:nvSpPr>
        <p:spPr bwMode="auto">
          <a:xfrm>
            <a:off x="2123728" y="4756835"/>
            <a:ext cx="991409" cy="317313"/>
          </a:xfrm>
          <a:prstGeom prst="roundRect">
            <a:avLst/>
          </a:prstGeom>
          <a:solidFill>
            <a:srgbClr val="0070C0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en-US" altLang="ja-JP" sz="1050" dirty="0" smtClean="0">
                <a:solidFill>
                  <a:schemeClr val="bg1"/>
                </a:solidFill>
                <a:latin typeface="Gill Sans MT"/>
                <a:ea typeface="HG明朝E" panose="02020909000000000000" pitchFamily="17" charset="-128"/>
              </a:rPr>
              <a:t>Resource Model</a:t>
            </a:r>
            <a:endParaRPr lang="ja-JP" altLang="en-US" sz="1050" dirty="0" smtClean="0">
              <a:solidFill>
                <a:schemeClr val="bg1"/>
              </a:solidFill>
              <a:latin typeface="Gill Sans MT"/>
              <a:ea typeface="HG明朝E" panose="02020909000000000000" pitchFamily="17" charset="-128"/>
            </a:endParaRPr>
          </a:p>
        </p:txBody>
      </p:sp>
      <p:sp>
        <p:nvSpPr>
          <p:cNvPr id="94" name="縦巻き 49"/>
          <p:cNvSpPr/>
          <p:nvPr/>
        </p:nvSpPr>
        <p:spPr bwMode="auto">
          <a:xfrm>
            <a:off x="2124784" y="3986087"/>
            <a:ext cx="1002007" cy="277739"/>
          </a:xfrm>
          <a:prstGeom prst="verticalScroll">
            <a:avLst/>
          </a:prstGeom>
          <a:solidFill>
            <a:srgbClr val="7030A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HG明朝E" panose="02020909000000000000" pitchFamily="17" charset="-128"/>
              </a:rPr>
              <a:t>App Script</a:t>
            </a:r>
            <a:endParaRPr kumimoji="0" lang="ja-JP" alt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HG明朝E" panose="02020909000000000000" pitchFamily="17" charset="-128"/>
            </a:endParaRPr>
          </a:p>
        </p:txBody>
      </p:sp>
      <p:sp>
        <p:nvSpPr>
          <p:cNvPr id="95" name="角丸四角形 94"/>
          <p:cNvSpPr/>
          <p:nvPr/>
        </p:nvSpPr>
        <p:spPr bwMode="gray">
          <a:xfrm>
            <a:off x="4471131" y="3629780"/>
            <a:ext cx="3168352" cy="2368118"/>
          </a:xfrm>
          <a:prstGeom prst="roundRect">
            <a:avLst>
              <a:gd name="adj" fmla="val 6589"/>
            </a:avLst>
          </a:prstGeom>
          <a:noFill/>
          <a:ln w="19050" cap="flat" cmpd="sng" algn="ctr">
            <a:solidFill>
              <a:srgbClr val="9FB8CD"/>
            </a:solidFill>
            <a:prstDash val="dash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800" b="0" i="0" u="none" strike="noStrike" kern="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7" name="角丸四角形 21"/>
          <p:cNvSpPr/>
          <p:nvPr/>
        </p:nvSpPr>
        <p:spPr bwMode="auto">
          <a:xfrm>
            <a:off x="2152215" y="4392587"/>
            <a:ext cx="907767" cy="317313"/>
          </a:xfrm>
          <a:prstGeom prst="roundRect">
            <a:avLst/>
          </a:prstGeom>
          <a:solidFill>
            <a:srgbClr val="7030A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en-US" altLang="ja-JP" sz="1050" dirty="0" smtClean="0">
                <a:solidFill>
                  <a:schemeClr val="bg1"/>
                </a:solidFill>
                <a:latin typeface="Gill Sans MT"/>
                <a:ea typeface="HG明朝E" panose="02020909000000000000" pitchFamily="17" charset="-128"/>
              </a:rPr>
              <a:t>Runtime </a:t>
            </a:r>
            <a:r>
              <a:rPr lang="en-US" altLang="ja-JP" sz="1050" dirty="0" err="1" smtClean="0">
                <a:solidFill>
                  <a:schemeClr val="bg1"/>
                </a:solidFill>
                <a:latin typeface="Gill Sans MT"/>
                <a:ea typeface="HG明朝E" panose="02020909000000000000" pitchFamily="17" charset="-128"/>
              </a:rPr>
              <a:t>Env</a:t>
            </a:r>
            <a:r>
              <a:rPr lang="en-US" altLang="ja-JP" sz="1050" dirty="0" smtClean="0">
                <a:solidFill>
                  <a:schemeClr val="bg1"/>
                </a:solidFill>
                <a:latin typeface="Gill Sans MT"/>
                <a:ea typeface="HG明朝E" panose="02020909000000000000" pitchFamily="17" charset="-128"/>
              </a:rPr>
              <a:t>.</a:t>
            </a:r>
            <a:endParaRPr lang="ja-JP" altLang="en-US" sz="1050" dirty="0" smtClean="0">
              <a:solidFill>
                <a:schemeClr val="bg1"/>
              </a:solidFill>
              <a:latin typeface="Gill Sans MT"/>
              <a:ea typeface="HG明朝E" panose="02020909000000000000" pitchFamily="17" charset="-128"/>
            </a:endParaRPr>
          </a:p>
        </p:txBody>
      </p:sp>
      <p:cxnSp>
        <p:nvCxnSpPr>
          <p:cNvPr id="98" name="直線矢印コネクタ 97"/>
          <p:cNvCxnSpPr/>
          <p:nvPr/>
        </p:nvCxnSpPr>
        <p:spPr bwMode="auto">
          <a:xfrm>
            <a:off x="2611772" y="4186099"/>
            <a:ext cx="0" cy="26604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extLst/>
        </p:spPr>
      </p:cxnSp>
      <p:sp>
        <p:nvSpPr>
          <p:cNvPr id="100" name="角丸四角形 21"/>
          <p:cNvSpPr/>
          <p:nvPr/>
        </p:nvSpPr>
        <p:spPr bwMode="auto">
          <a:xfrm>
            <a:off x="4708266" y="4392587"/>
            <a:ext cx="2744054" cy="317313"/>
          </a:xfrm>
          <a:prstGeom prst="roundRect">
            <a:avLst/>
          </a:prstGeom>
          <a:solidFill>
            <a:srgbClr val="7030A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en-US" altLang="ja-JP" sz="1050" dirty="0" smtClean="0">
                <a:solidFill>
                  <a:schemeClr val="bg1"/>
                </a:solidFill>
                <a:latin typeface="Gill Sans MT"/>
                <a:ea typeface="HG明朝E" panose="02020909000000000000" pitchFamily="17" charset="-128"/>
              </a:rPr>
              <a:t>Runtime Environment</a:t>
            </a:r>
            <a:endParaRPr lang="ja-JP" altLang="en-US" sz="1050" dirty="0" smtClean="0">
              <a:solidFill>
                <a:schemeClr val="bg1"/>
              </a:solidFill>
              <a:latin typeface="Gill Sans MT"/>
              <a:ea typeface="HG明朝E" panose="02020909000000000000" pitchFamily="17" charset="-128"/>
            </a:endParaRPr>
          </a:p>
        </p:txBody>
      </p:sp>
      <p:cxnSp>
        <p:nvCxnSpPr>
          <p:cNvPr id="103" name="直線矢印コネクタ 102"/>
          <p:cNvCxnSpPr/>
          <p:nvPr/>
        </p:nvCxnSpPr>
        <p:spPr bwMode="auto">
          <a:xfrm>
            <a:off x="7092280" y="4200139"/>
            <a:ext cx="0" cy="26604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extLst/>
        </p:spPr>
      </p:cxnSp>
      <p:cxnSp>
        <p:nvCxnSpPr>
          <p:cNvPr id="104" name="直線矢印コネクタ 103"/>
          <p:cNvCxnSpPr/>
          <p:nvPr/>
        </p:nvCxnSpPr>
        <p:spPr bwMode="auto">
          <a:xfrm>
            <a:off x="5220072" y="4221088"/>
            <a:ext cx="0" cy="26604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extLst/>
        </p:spPr>
      </p:cxnSp>
      <p:pic>
        <p:nvPicPr>
          <p:cNvPr id="106" name="図 10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748" y="3251716"/>
            <a:ext cx="1473003" cy="589201"/>
          </a:xfrm>
          <a:prstGeom prst="rect">
            <a:avLst/>
          </a:prstGeom>
        </p:spPr>
      </p:pic>
      <p:pic>
        <p:nvPicPr>
          <p:cNvPr id="107" name="図 10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22003"/>
            <a:ext cx="650213" cy="540885"/>
          </a:xfrm>
          <a:prstGeom prst="rect">
            <a:avLst/>
          </a:prstGeom>
        </p:spPr>
      </p:pic>
      <p:pic>
        <p:nvPicPr>
          <p:cNvPr id="108" name="図 1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135" y="3366858"/>
            <a:ext cx="413874" cy="603217"/>
          </a:xfrm>
          <a:prstGeom prst="rect">
            <a:avLst/>
          </a:prstGeom>
        </p:spPr>
      </p:pic>
      <p:sp>
        <p:nvSpPr>
          <p:cNvPr id="109" name="フリーフォーム 108"/>
          <p:cNvSpPr/>
          <p:nvPr/>
        </p:nvSpPr>
        <p:spPr bwMode="gray">
          <a:xfrm rot="10800000">
            <a:off x="2611770" y="5796454"/>
            <a:ext cx="2608302" cy="869259"/>
          </a:xfrm>
          <a:custGeom>
            <a:avLst/>
            <a:gdLst>
              <a:gd name="connsiteX0" fmla="*/ 107338 w 2884930"/>
              <a:gd name="connsiteY0" fmla="*/ 3043120 h 3155791"/>
              <a:gd name="connsiteX1" fmla="*/ 79629 w 2884930"/>
              <a:gd name="connsiteY1" fmla="*/ 2904575 h 3155791"/>
              <a:gd name="connsiteX2" fmla="*/ 93483 w 2884930"/>
              <a:gd name="connsiteY2" fmla="*/ 826393 h 3155791"/>
              <a:gd name="connsiteX3" fmla="*/ 190465 w 2884930"/>
              <a:gd name="connsiteY3" fmla="*/ 105957 h 3155791"/>
              <a:gd name="connsiteX4" fmla="*/ 2337920 w 2884930"/>
              <a:gd name="connsiteY4" fmla="*/ 64393 h 3155791"/>
              <a:gd name="connsiteX5" fmla="*/ 2808974 w 2884930"/>
              <a:gd name="connsiteY5" fmla="*/ 687848 h 3155791"/>
              <a:gd name="connsiteX6" fmla="*/ 2878247 w 2884930"/>
              <a:gd name="connsiteY6" fmla="*/ 3056975 h 3155791"/>
              <a:gd name="connsiteX0" fmla="*/ 46188 w 2823780"/>
              <a:gd name="connsiteY0" fmla="*/ 3066718 h 3179389"/>
              <a:gd name="connsiteX1" fmla="*/ 18479 w 2823780"/>
              <a:gd name="connsiteY1" fmla="*/ 2928173 h 3179389"/>
              <a:gd name="connsiteX2" fmla="*/ 32333 w 2823780"/>
              <a:gd name="connsiteY2" fmla="*/ 849991 h 3179389"/>
              <a:gd name="connsiteX3" fmla="*/ 390572 w 2823780"/>
              <a:gd name="connsiteY3" fmla="*/ 86012 h 3179389"/>
              <a:gd name="connsiteX4" fmla="*/ 2276770 w 2823780"/>
              <a:gd name="connsiteY4" fmla="*/ 87991 h 3179389"/>
              <a:gd name="connsiteX5" fmla="*/ 2747824 w 2823780"/>
              <a:gd name="connsiteY5" fmla="*/ 711446 h 3179389"/>
              <a:gd name="connsiteX6" fmla="*/ 2817097 w 2823780"/>
              <a:gd name="connsiteY6" fmla="*/ 3080573 h 3179389"/>
              <a:gd name="connsiteX0" fmla="*/ 27868 w 2805460"/>
              <a:gd name="connsiteY0" fmla="*/ 3066718 h 3179389"/>
              <a:gd name="connsiteX1" fmla="*/ 159 w 2805460"/>
              <a:gd name="connsiteY1" fmla="*/ 2928173 h 3179389"/>
              <a:gd name="connsiteX2" fmla="*/ 14013 w 2805460"/>
              <a:gd name="connsiteY2" fmla="*/ 849991 h 3179389"/>
              <a:gd name="connsiteX3" fmla="*/ 372252 w 2805460"/>
              <a:gd name="connsiteY3" fmla="*/ 86012 h 3179389"/>
              <a:gd name="connsiteX4" fmla="*/ 2258450 w 2805460"/>
              <a:gd name="connsiteY4" fmla="*/ 87991 h 3179389"/>
              <a:gd name="connsiteX5" fmla="*/ 2729504 w 2805460"/>
              <a:gd name="connsiteY5" fmla="*/ 711446 h 3179389"/>
              <a:gd name="connsiteX6" fmla="*/ 2798777 w 2805460"/>
              <a:gd name="connsiteY6" fmla="*/ 3080573 h 3179389"/>
              <a:gd name="connsiteX0" fmla="*/ 27868 w 2799853"/>
              <a:gd name="connsiteY0" fmla="*/ 3066718 h 3179389"/>
              <a:gd name="connsiteX1" fmla="*/ 159 w 2799853"/>
              <a:gd name="connsiteY1" fmla="*/ 2928173 h 3179389"/>
              <a:gd name="connsiteX2" fmla="*/ 14013 w 2799853"/>
              <a:gd name="connsiteY2" fmla="*/ 849991 h 3179389"/>
              <a:gd name="connsiteX3" fmla="*/ 372252 w 2799853"/>
              <a:gd name="connsiteY3" fmla="*/ 86012 h 3179389"/>
              <a:gd name="connsiteX4" fmla="*/ 2258450 w 2799853"/>
              <a:gd name="connsiteY4" fmla="*/ 87991 h 3179389"/>
              <a:gd name="connsiteX5" fmla="*/ 2729504 w 2799853"/>
              <a:gd name="connsiteY5" fmla="*/ 711446 h 3179389"/>
              <a:gd name="connsiteX6" fmla="*/ 2798777 w 2799853"/>
              <a:gd name="connsiteY6" fmla="*/ 3080573 h 3179389"/>
              <a:gd name="connsiteX0" fmla="*/ 27868 w 2760946"/>
              <a:gd name="connsiteY0" fmla="*/ 3066718 h 3179389"/>
              <a:gd name="connsiteX1" fmla="*/ 159 w 2760946"/>
              <a:gd name="connsiteY1" fmla="*/ 2928173 h 3179389"/>
              <a:gd name="connsiteX2" fmla="*/ 14013 w 2760946"/>
              <a:gd name="connsiteY2" fmla="*/ 849991 h 3179389"/>
              <a:gd name="connsiteX3" fmla="*/ 372252 w 2760946"/>
              <a:gd name="connsiteY3" fmla="*/ 86012 h 3179389"/>
              <a:gd name="connsiteX4" fmla="*/ 2258450 w 2760946"/>
              <a:gd name="connsiteY4" fmla="*/ 87991 h 3179389"/>
              <a:gd name="connsiteX5" fmla="*/ 2729504 w 2760946"/>
              <a:gd name="connsiteY5" fmla="*/ 711446 h 3179389"/>
              <a:gd name="connsiteX6" fmla="*/ 2711692 w 2760946"/>
              <a:gd name="connsiteY6" fmla="*/ 3063156 h 3179389"/>
              <a:gd name="connsiteX0" fmla="*/ 27868 w 2734347"/>
              <a:gd name="connsiteY0" fmla="*/ 3066718 h 3179389"/>
              <a:gd name="connsiteX1" fmla="*/ 159 w 2734347"/>
              <a:gd name="connsiteY1" fmla="*/ 2928173 h 3179389"/>
              <a:gd name="connsiteX2" fmla="*/ 14013 w 2734347"/>
              <a:gd name="connsiteY2" fmla="*/ 849991 h 3179389"/>
              <a:gd name="connsiteX3" fmla="*/ 372252 w 2734347"/>
              <a:gd name="connsiteY3" fmla="*/ 86012 h 3179389"/>
              <a:gd name="connsiteX4" fmla="*/ 2258450 w 2734347"/>
              <a:gd name="connsiteY4" fmla="*/ 87991 h 3179389"/>
              <a:gd name="connsiteX5" fmla="*/ 2729504 w 2734347"/>
              <a:gd name="connsiteY5" fmla="*/ 711446 h 3179389"/>
              <a:gd name="connsiteX6" fmla="*/ 2711692 w 2734347"/>
              <a:gd name="connsiteY6" fmla="*/ 3063156 h 3179389"/>
              <a:gd name="connsiteX0" fmla="*/ 36727 w 2743206"/>
              <a:gd name="connsiteY0" fmla="*/ 3066718 h 3066718"/>
              <a:gd name="connsiteX1" fmla="*/ 22872 w 2743206"/>
              <a:gd name="connsiteY1" fmla="*/ 849991 h 3066718"/>
              <a:gd name="connsiteX2" fmla="*/ 381111 w 2743206"/>
              <a:gd name="connsiteY2" fmla="*/ 86012 h 3066718"/>
              <a:gd name="connsiteX3" fmla="*/ 2267309 w 2743206"/>
              <a:gd name="connsiteY3" fmla="*/ 87991 h 3066718"/>
              <a:gd name="connsiteX4" fmla="*/ 2738363 w 2743206"/>
              <a:gd name="connsiteY4" fmla="*/ 711446 h 3066718"/>
              <a:gd name="connsiteX5" fmla="*/ 2720551 w 2743206"/>
              <a:gd name="connsiteY5" fmla="*/ 3063156 h 3066718"/>
              <a:gd name="connsiteX0" fmla="*/ 6939 w 2765669"/>
              <a:gd name="connsiteY0" fmla="*/ 3092843 h 3092843"/>
              <a:gd name="connsiteX1" fmla="*/ 45335 w 2765669"/>
              <a:gd name="connsiteY1" fmla="*/ 849991 h 3092843"/>
              <a:gd name="connsiteX2" fmla="*/ 403574 w 2765669"/>
              <a:gd name="connsiteY2" fmla="*/ 86012 h 3092843"/>
              <a:gd name="connsiteX3" fmla="*/ 2289772 w 2765669"/>
              <a:gd name="connsiteY3" fmla="*/ 87991 h 3092843"/>
              <a:gd name="connsiteX4" fmla="*/ 2760826 w 2765669"/>
              <a:gd name="connsiteY4" fmla="*/ 711446 h 3092843"/>
              <a:gd name="connsiteX5" fmla="*/ 2743014 w 2765669"/>
              <a:gd name="connsiteY5" fmla="*/ 3063156 h 3092843"/>
              <a:gd name="connsiteX0" fmla="*/ 212 w 2758942"/>
              <a:gd name="connsiteY0" fmla="*/ 3092843 h 3092843"/>
              <a:gd name="connsiteX1" fmla="*/ 38608 w 2758942"/>
              <a:gd name="connsiteY1" fmla="*/ 849991 h 3092843"/>
              <a:gd name="connsiteX2" fmla="*/ 396847 w 2758942"/>
              <a:gd name="connsiteY2" fmla="*/ 86012 h 3092843"/>
              <a:gd name="connsiteX3" fmla="*/ 2283045 w 2758942"/>
              <a:gd name="connsiteY3" fmla="*/ 87991 h 3092843"/>
              <a:gd name="connsiteX4" fmla="*/ 2754099 w 2758942"/>
              <a:gd name="connsiteY4" fmla="*/ 711446 h 3092843"/>
              <a:gd name="connsiteX5" fmla="*/ 2736287 w 2758942"/>
              <a:gd name="connsiteY5" fmla="*/ 3063156 h 3092843"/>
              <a:gd name="connsiteX0" fmla="*/ 212 w 2743196"/>
              <a:gd name="connsiteY0" fmla="*/ 3088178 h 3088178"/>
              <a:gd name="connsiteX1" fmla="*/ 38608 w 2743196"/>
              <a:gd name="connsiteY1" fmla="*/ 845326 h 3088178"/>
              <a:gd name="connsiteX2" fmla="*/ 396847 w 2743196"/>
              <a:gd name="connsiteY2" fmla="*/ 81347 h 3088178"/>
              <a:gd name="connsiteX3" fmla="*/ 2283045 w 2743196"/>
              <a:gd name="connsiteY3" fmla="*/ 83326 h 3088178"/>
              <a:gd name="connsiteX4" fmla="*/ 2731087 w 2743196"/>
              <a:gd name="connsiteY4" fmla="*/ 625683 h 3088178"/>
              <a:gd name="connsiteX5" fmla="*/ 2736287 w 2743196"/>
              <a:gd name="connsiteY5" fmla="*/ 3058491 h 3088178"/>
              <a:gd name="connsiteX0" fmla="*/ 212 w 2747434"/>
              <a:gd name="connsiteY0" fmla="*/ 3088178 h 3088178"/>
              <a:gd name="connsiteX1" fmla="*/ 38608 w 2747434"/>
              <a:gd name="connsiteY1" fmla="*/ 845326 h 3088178"/>
              <a:gd name="connsiteX2" fmla="*/ 396847 w 2747434"/>
              <a:gd name="connsiteY2" fmla="*/ 81347 h 3088178"/>
              <a:gd name="connsiteX3" fmla="*/ 2283045 w 2747434"/>
              <a:gd name="connsiteY3" fmla="*/ 83326 h 3088178"/>
              <a:gd name="connsiteX4" fmla="*/ 2731087 w 2747434"/>
              <a:gd name="connsiteY4" fmla="*/ 625683 h 3088178"/>
              <a:gd name="connsiteX5" fmla="*/ 2736287 w 2747434"/>
              <a:gd name="connsiteY5" fmla="*/ 3058491 h 3088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7434" h="3088178">
                <a:moveTo>
                  <a:pt x="212" y="3088178"/>
                </a:moveTo>
                <a:cubicBezTo>
                  <a:pt x="-2674" y="2626360"/>
                  <a:pt x="24753" y="1355174"/>
                  <a:pt x="38608" y="845326"/>
                </a:cubicBezTo>
                <a:cubicBezTo>
                  <a:pt x="52463" y="335478"/>
                  <a:pt x="22774" y="208347"/>
                  <a:pt x="396847" y="81347"/>
                </a:cubicBezTo>
                <a:cubicBezTo>
                  <a:pt x="770920" y="-45653"/>
                  <a:pt x="1894005" y="-7397"/>
                  <a:pt x="2283045" y="83326"/>
                </a:cubicBezTo>
                <a:cubicBezTo>
                  <a:pt x="2672085" y="174049"/>
                  <a:pt x="2705001" y="-122175"/>
                  <a:pt x="2731087" y="625683"/>
                </a:cubicBezTo>
                <a:cubicBezTo>
                  <a:pt x="2757173" y="1373541"/>
                  <a:pt x="2746677" y="2123309"/>
                  <a:pt x="2736287" y="3058491"/>
                </a:cubicBezTo>
              </a:path>
            </a:pathLst>
          </a:custGeom>
          <a:noFill/>
          <a:ln w="25400" cap="flat" cmpd="sng" algn="ctr">
            <a:solidFill>
              <a:sysClr val="windowText" lastClr="000000"/>
            </a:solidFill>
            <a:prstDash val="solid"/>
            <a:headEnd type="triangle" w="med" len="med"/>
            <a:tailEnd type="triangle" w="med" len="me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ysClr val="windowText" lastClr="000000">
                <a:tint val="100000"/>
                <a:shade val="100000"/>
                <a:hueMod val="100000"/>
                <a:satMod val="100000"/>
              </a:sysClr>
            </a:contourClr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11" name="図 1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5821" y="6048782"/>
            <a:ext cx="437489" cy="836602"/>
          </a:xfrm>
          <a:prstGeom prst="rect">
            <a:avLst/>
          </a:prstGeom>
        </p:spPr>
      </p:pic>
      <p:sp>
        <p:nvSpPr>
          <p:cNvPr id="32" name="テキスト ボックス 95"/>
          <p:cNvSpPr txBox="1"/>
          <p:nvPr/>
        </p:nvSpPr>
        <p:spPr>
          <a:xfrm>
            <a:off x="4427984" y="325556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Gill Sans MT"/>
                <a:ea typeface="HG明朝E" panose="02020909000000000000" pitchFamily="17" charset="-128"/>
              </a:rPr>
              <a:t>Hub Platform</a:t>
            </a:r>
            <a:endParaRPr lang="en-US" altLang="ja-JP" dirty="0" smtClean="0">
              <a:solidFill>
                <a:prstClr val="black"/>
              </a:solidFill>
              <a:latin typeface="Gill Sans MT"/>
              <a:ea typeface="HG明朝E" panose="02020909000000000000" pitchFamily="17" charset="-128"/>
            </a:endParaRPr>
          </a:p>
        </p:txBody>
      </p:sp>
      <p:sp>
        <p:nvSpPr>
          <p:cNvPr id="33" name="円柱 130"/>
          <p:cNvSpPr/>
          <p:nvPr/>
        </p:nvSpPr>
        <p:spPr bwMode="gray">
          <a:xfrm>
            <a:off x="3779912" y="4599097"/>
            <a:ext cx="844637" cy="632119"/>
          </a:xfrm>
          <a:prstGeom prst="can">
            <a:avLst/>
          </a:prstGeom>
          <a:solidFill>
            <a:srgbClr val="0070C0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200" dirty="0" smtClean="0">
                <a:solidFill>
                  <a:schemeClr val="bg1"/>
                </a:solidFill>
                <a:latin typeface="Gill Sans MT"/>
                <a:ea typeface="HG明朝E" panose="02020909000000000000" pitchFamily="17" charset="-128"/>
              </a:rPr>
              <a:t>Thing</a:t>
            </a:r>
          </a:p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200" dirty="0" smtClean="0">
                <a:solidFill>
                  <a:schemeClr val="bg1"/>
                </a:solidFill>
                <a:latin typeface="Gill Sans MT"/>
                <a:ea typeface="HG明朝E" panose="02020909000000000000" pitchFamily="17" charset="-128"/>
              </a:rPr>
              <a:t>Description</a:t>
            </a:r>
            <a:endParaRPr kumimoji="1" lang="ja-JP" altLang="en-US" sz="1200" dirty="0" err="1" smtClean="0">
              <a:solidFill>
                <a:schemeClr val="bg1"/>
              </a:solidFill>
              <a:latin typeface="Gill Sans MT"/>
              <a:ea typeface="HG明朝E" panose="02020909000000000000" pitchFamily="17" charset="-128"/>
            </a:endParaRPr>
          </a:p>
        </p:txBody>
      </p:sp>
      <p:cxnSp>
        <p:nvCxnSpPr>
          <p:cNvPr id="34" name="Form 33"/>
          <p:cNvCxnSpPr>
            <a:stCxn id="33" idx="1"/>
          </p:cNvCxnSpPr>
          <p:nvPr/>
        </p:nvCxnSpPr>
        <p:spPr>
          <a:xfrm rot="16200000" flipV="1">
            <a:off x="3424536" y="3821401"/>
            <a:ext cx="485004" cy="1070387"/>
          </a:xfrm>
          <a:prstGeom prst="bentConnector2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8315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Inhaltsplatzhalter 6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cloud mirror </a:t>
            </a:r>
            <a:r>
              <a:rPr lang="en-US" sz="2400" dirty="0" smtClean="0"/>
              <a:t>(device shadow) enables scalable remote access</a:t>
            </a:r>
          </a:p>
          <a:p>
            <a:r>
              <a:rPr lang="en-US" sz="2400" dirty="0" smtClean="0"/>
              <a:t>Is synchronized with local </a:t>
            </a:r>
            <a:r>
              <a:rPr lang="en-US" sz="2400" dirty="0" err="1" smtClean="0"/>
              <a:t>Servient</a:t>
            </a:r>
            <a:endParaRPr lang="en-US" sz="2400" dirty="0" smtClean="0"/>
          </a:p>
          <a:p>
            <a:r>
              <a:rPr lang="en-US" sz="2400" dirty="0" smtClean="0"/>
              <a:t>Can forward interactions and cache data</a:t>
            </a:r>
            <a:endParaRPr lang="en-US" sz="240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+mn-lt"/>
              </a:rPr>
              <a:t>WoT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>
                <a:latin typeface="+mn-lt"/>
              </a:rPr>
              <a:t>Servient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in the </a:t>
            </a:r>
            <a:r>
              <a:rPr lang="en-US" dirty="0">
                <a:latin typeface="+mn-lt"/>
              </a:rPr>
              <a:t>Cloud</a:t>
            </a:r>
          </a:p>
        </p:txBody>
      </p:sp>
      <p:sp>
        <p:nvSpPr>
          <p:cNvPr id="35" name="角丸四角形 6"/>
          <p:cNvSpPr/>
          <p:nvPr/>
        </p:nvSpPr>
        <p:spPr bwMode="auto">
          <a:xfrm>
            <a:off x="518985" y="3789040"/>
            <a:ext cx="1009825" cy="1770468"/>
          </a:xfrm>
          <a:prstGeom prst="roundRect">
            <a:avLst>
              <a:gd name="adj" fmla="val 6113"/>
            </a:avLst>
          </a:prstGeom>
          <a:gradFill rotWithShape="1">
            <a:gsLst>
              <a:gs pos="0">
                <a:sysClr val="windowText" lastClr="000000">
                  <a:tint val="45000"/>
                  <a:satMod val="200000"/>
                </a:sysClr>
              </a:gs>
              <a:gs pos="30000">
                <a:sysClr val="windowText" lastClr="000000">
                  <a:tint val="61000"/>
                  <a:satMod val="200000"/>
                </a:sysClr>
              </a:gs>
              <a:gs pos="45000">
                <a:sysClr val="windowText" lastClr="000000">
                  <a:tint val="66000"/>
                  <a:satMod val="200000"/>
                </a:sysClr>
              </a:gs>
              <a:gs pos="55000">
                <a:sysClr val="windowText" lastClr="000000">
                  <a:tint val="66000"/>
                  <a:satMod val="200000"/>
                </a:sysClr>
              </a:gs>
              <a:gs pos="73000">
                <a:sysClr val="windowText" lastClr="000000">
                  <a:tint val="61000"/>
                  <a:satMod val="200000"/>
                </a:sysClr>
              </a:gs>
              <a:gs pos="100000">
                <a:sysClr val="windowText" lastClr="000000">
                  <a:tint val="45000"/>
                  <a:satMod val="200000"/>
                </a:sysClr>
              </a:gs>
            </a:gsLst>
            <a:lin ang="950000" scaled="1"/>
          </a:gradFill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HG明朝E" panose="02020909000000000000" pitchFamily="17" charset="-128"/>
                <a:cs typeface="+mn-cs"/>
              </a:rPr>
              <a:t> Browser</a:t>
            </a:r>
            <a:endParaRPr kumimoji="0" lang="ja-JP" alt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HG明朝E" panose="02020909000000000000" pitchFamily="17" charset="-128"/>
              <a:cs typeface="+mn-cs"/>
            </a:endParaRPr>
          </a:p>
        </p:txBody>
      </p:sp>
      <p:sp>
        <p:nvSpPr>
          <p:cNvPr id="36" name="角丸四角形 31"/>
          <p:cNvSpPr/>
          <p:nvPr/>
        </p:nvSpPr>
        <p:spPr bwMode="auto">
          <a:xfrm>
            <a:off x="607515" y="5237296"/>
            <a:ext cx="832765" cy="275053"/>
          </a:xfrm>
          <a:prstGeom prst="roundRect">
            <a:avLst/>
          </a:prstGeom>
          <a:solidFill>
            <a:srgbClr val="FF9900"/>
          </a:solidFill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en-US" altLang="ja-JP" sz="800" dirty="0" smtClean="0">
                <a:solidFill>
                  <a:prstClr val="black"/>
                </a:solidFill>
                <a:ea typeface="HG明朝E" panose="02020909000000000000" pitchFamily="17" charset="-128"/>
              </a:rPr>
              <a:t>Client </a:t>
            </a:r>
            <a:r>
              <a:rPr kumimoji="1" lang="en-US" altLang="ja-JP" sz="800" dirty="0" smtClean="0">
                <a:solidFill>
                  <a:prstClr val="black"/>
                </a:solidFill>
                <a:ea typeface="HG明朝E" panose="02020909000000000000" pitchFamily="17" charset="-128"/>
              </a:rPr>
              <a:t>Role</a:t>
            </a:r>
            <a:endParaRPr lang="ja-JP" altLang="en-US" sz="800" dirty="0" smtClean="0">
              <a:solidFill>
                <a:prstClr val="black"/>
              </a:solidFill>
              <a:ea typeface="HG明朝E" panose="02020909000000000000" pitchFamily="17" charset="-128"/>
            </a:endParaRPr>
          </a:p>
        </p:txBody>
      </p:sp>
      <p:sp>
        <p:nvSpPr>
          <p:cNvPr id="37" name="角丸四角形 24"/>
          <p:cNvSpPr/>
          <p:nvPr/>
        </p:nvSpPr>
        <p:spPr bwMode="auto">
          <a:xfrm>
            <a:off x="595428" y="4949199"/>
            <a:ext cx="856939" cy="246333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1BA12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en-US" altLang="ja-JP" sz="800" dirty="0" smtClean="0">
                <a:solidFill>
                  <a:prstClr val="black"/>
                </a:solidFill>
                <a:ea typeface="HG明朝E" panose="02020909000000000000" pitchFamily="17" charset="-128"/>
              </a:rPr>
              <a:t>Protocol Binding</a:t>
            </a:r>
            <a:endParaRPr lang="ja-JP" altLang="en-US" sz="800" dirty="0" smtClean="0">
              <a:solidFill>
                <a:prstClr val="black"/>
              </a:solidFill>
              <a:ea typeface="HG明朝E" panose="02020909000000000000" pitchFamily="17" charset="-128"/>
            </a:endParaRPr>
          </a:p>
        </p:txBody>
      </p:sp>
      <p:sp>
        <p:nvSpPr>
          <p:cNvPr id="38" name="角丸四角形 21"/>
          <p:cNvSpPr/>
          <p:nvPr/>
        </p:nvSpPr>
        <p:spPr bwMode="auto">
          <a:xfrm>
            <a:off x="591823" y="4704481"/>
            <a:ext cx="864148" cy="224799"/>
          </a:xfrm>
          <a:prstGeom prst="roundRect">
            <a:avLst/>
          </a:prstGeom>
          <a:solidFill>
            <a:srgbClr val="0070C0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en-US" altLang="ja-JP" sz="800" dirty="0" smtClean="0">
                <a:solidFill>
                  <a:schemeClr val="bg1"/>
                </a:solidFill>
                <a:ea typeface="HG明朝E" panose="02020909000000000000" pitchFamily="17" charset="-128"/>
              </a:rPr>
              <a:t>Resource</a:t>
            </a:r>
            <a:r>
              <a:rPr lang="ja-JP" altLang="en-US" sz="800">
                <a:solidFill>
                  <a:schemeClr val="bg1"/>
                </a:solidFill>
                <a:ea typeface="HG明朝E" panose="02020909000000000000" pitchFamily="17" charset="-128"/>
              </a:rPr>
              <a:t> </a:t>
            </a:r>
            <a:r>
              <a:rPr lang="en-US" altLang="ja-JP" sz="800" dirty="0" smtClean="0">
                <a:solidFill>
                  <a:schemeClr val="bg1"/>
                </a:solidFill>
                <a:ea typeface="HG明朝E" panose="02020909000000000000" pitchFamily="17" charset="-128"/>
              </a:rPr>
              <a:t>Model</a:t>
            </a:r>
            <a:endParaRPr lang="ja-JP" altLang="en-US" sz="800" dirty="0" smtClean="0">
              <a:solidFill>
                <a:schemeClr val="bg1"/>
              </a:solidFill>
              <a:ea typeface="HG明朝E" panose="02020909000000000000" pitchFamily="17" charset="-128"/>
            </a:endParaRPr>
          </a:p>
        </p:txBody>
      </p:sp>
      <p:sp>
        <p:nvSpPr>
          <p:cNvPr id="39" name="縦巻き 49"/>
          <p:cNvSpPr/>
          <p:nvPr/>
        </p:nvSpPr>
        <p:spPr bwMode="auto">
          <a:xfrm>
            <a:off x="577583" y="4050828"/>
            <a:ext cx="892629" cy="229507"/>
          </a:xfrm>
          <a:prstGeom prst="verticalScroll">
            <a:avLst/>
          </a:prstGeom>
          <a:solidFill>
            <a:srgbClr val="7030A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HG明朝E" panose="02020909000000000000" pitchFamily="17" charset="-128"/>
              </a:rPr>
              <a:t>App Script</a:t>
            </a:r>
            <a:endParaRPr kumimoji="0" lang="ja-JP" altLang="en-US" sz="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HG明朝E" panose="02020909000000000000" pitchFamily="17" charset="-128"/>
            </a:endParaRPr>
          </a:p>
        </p:txBody>
      </p:sp>
      <p:sp>
        <p:nvSpPr>
          <p:cNvPr id="40" name="角丸四角形 21"/>
          <p:cNvSpPr/>
          <p:nvPr/>
        </p:nvSpPr>
        <p:spPr bwMode="auto">
          <a:xfrm>
            <a:off x="598849" y="4406495"/>
            <a:ext cx="850096" cy="253546"/>
          </a:xfrm>
          <a:prstGeom prst="roundRect">
            <a:avLst/>
          </a:prstGeom>
          <a:solidFill>
            <a:srgbClr val="7030A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en-US" altLang="ja-JP" sz="900" dirty="0" smtClean="0">
                <a:solidFill>
                  <a:schemeClr val="bg1"/>
                </a:solidFill>
                <a:ea typeface="HG明朝E" panose="02020909000000000000" pitchFamily="17" charset="-128"/>
              </a:rPr>
              <a:t>Runtime </a:t>
            </a:r>
            <a:r>
              <a:rPr lang="en-US" altLang="ja-JP" sz="900" dirty="0" err="1" smtClean="0">
                <a:solidFill>
                  <a:schemeClr val="bg1"/>
                </a:solidFill>
                <a:ea typeface="HG明朝E" panose="02020909000000000000" pitchFamily="17" charset="-128"/>
              </a:rPr>
              <a:t>Envi</a:t>
            </a:r>
            <a:r>
              <a:rPr lang="en-US" altLang="ja-JP" sz="900" dirty="0" smtClean="0">
                <a:solidFill>
                  <a:schemeClr val="bg1"/>
                </a:solidFill>
                <a:ea typeface="HG明朝E" panose="02020909000000000000" pitchFamily="17" charset="-128"/>
              </a:rPr>
              <a:t>.</a:t>
            </a:r>
            <a:endParaRPr lang="ja-JP" altLang="en-US" sz="900" dirty="0" smtClean="0">
              <a:solidFill>
                <a:schemeClr val="bg1"/>
              </a:solidFill>
              <a:ea typeface="HG明朝E" panose="02020909000000000000" pitchFamily="17" charset="-128"/>
            </a:endParaRPr>
          </a:p>
        </p:txBody>
      </p:sp>
      <p:cxnSp>
        <p:nvCxnSpPr>
          <p:cNvPr id="41" name="直線矢印コネクタ 40"/>
          <p:cNvCxnSpPr/>
          <p:nvPr/>
        </p:nvCxnSpPr>
        <p:spPr bwMode="auto">
          <a:xfrm>
            <a:off x="1023897" y="4155985"/>
            <a:ext cx="0" cy="33099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extLst/>
        </p:spPr>
      </p:cxnSp>
      <p:sp>
        <p:nvSpPr>
          <p:cNvPr id="42" name="雲 41"/>
          <p:cNvSpPr/>
          <p:nvPr/>
        </p:nvSpPr>
        <p:spPr bwMode="gray">
          <a:xfrm>
            <a:off x="1796451" y="3559925"/>
            <a:ext cx="3655639" cy="2952329"/>
          </a:xfrm>
          <a:prstGeom prst="cloud">
            <a:avLst/>
          </a:prstGeom>
          <a:solidFill>
            <a:srgbClr val="DAD9D6"/>
          </a:solidFill>
          <a:ln w="9525" cap="flat" cmpd="sng" algn="ctr">
            <a:solidFill>
              <a:srgbClr val="B1B1A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endParaRPr lang="ja-JP" altLang="en-US" sz="1800" dirty="0" err="1" smtClean="0">
              <a:solidFill>
                <a:prstClr val="black"/>
              </a:solidFill>
              <a:ea typeface="ＭＳ Ｐゴシック" panose="020B0600070205080204" pitchFamily="50" charset="-128"/>
            </a:endParaRPr>
          </a:p>
        </p:txBody>
      </p:sp>
      <p:grpSp>
        <p:nvGrpSpPr>
          <p:cNvPr id="3" name="グループ化 42"/>
          <p:cNvGrpSpPr/>
          <p:nvPr/>
        </p:nvGrpSpPr>
        <p:grpSpPr>
          <a:xfrm>
            <a:off x="2828012" y="3814081"/>
            <a:ext cx="1838118" cy="1770468"/>
            <a:chOff x="2157748" y="1764987"/>
            <a:chExt cx="3926420" cy="4184293"/>
          </a:xfrm>
        </p:grpSpPr>
        <p:sp>
          <p:nvSpPr>
            <p:cNvPr id="44" name="角丸四角形 6"/>
            <p:cNvSpPr/>
            <p:nvPr/>
          </p:nvSpPr>
          <p:spPr bwMode="auto">
            <a:xfrm>
              <a:off x="2157748" y="1764987"/>
              <a:ext cx="3926420" cy="4184293"/>
            </a:xfrm>
            <a:prstGeom prst="roundRect">
              <a:avLst>
                <a:gd name="adj" fmla="val 6113"/>
              </a:avLst>
            </a:prstGeom>
            <a:gradFill rotWithShape="1">
              <a:gsLst>
                <a:gs pos="0">
                  <a:sysClr val="windowText" lastClr="000000">
                    <a:tint val="45000"/>
                    <a:satMod val="200000"/>
                  </a:sysClr>
                </a:gs>
                <a:gs pos="30000">
                  <a:sysClr val="windowText" lastClr="000000">
                    <a:tint val="61000"/>
                    <a:satMod val="200000"/>
                  </a:sysClr>
                </a:gs>
                <a:gs pos="45000">
                  <a:sysClr val="windowText" lastClr="000000">
                    <a:tint val="66000"/>
                    <a:satMod val="200000"/>
                  </a:sysClr>
                </a:gs>
                <a:gs pos="55000">
                  <a:sysClr val="windowText" lastClr="000000">
                    <a:tint val="66000"/>
                    <a:satMod val="200000"/>
                  </a:sysClr>
                </a:gs>
                <a:gs pos="73000">
                  <a:sysClr val="windowText" lastClr="000000">
                    <a:tint val="61000"/>
                    <a:satMod val="200000"/>
                  </a:sysClr>
                </a:gs>
                <a:gs pos="100000">
                  <a:sysClr val="windowText" lastClr="000000">
                    <a:tint val="45000"/>
                    <a:satMod val="200000"/>
                  </a:sysClr>
                </a:gs>
              </a:gsLst>
              <a:lin ang="950000" scaled="1"/>
            </a:gradFill>
            <a:ln w="9525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none" w="med" len="me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HG明朝E" panose="02020909000000000000" pitchFamily="17" charset="-128"/>
                  <a:cs typeface="+mn-cs"/>
                </a:rPr>
                <a:t>WoT</a:t>
              </a:r>
              <a:r>
                <a:rPr kumimoji="0" lang="en-US" altLang="ja-JP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HG明朝E" panose="02020909000000000000" pitchFamily="17" charset="-128"/>
                  <a:cs typeface="+mn-cs"/>
                </a:rPr>
                <a:t> Servient</a:t>
              </a:r>
              <a:endParaRPr kumimoji="0" lang="ja-JP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HG明朝E" panose="02020909000000000000" pitchFamily="17" charset="-128"/>
                <a:cs typeface="+mn-cs"/>
              </a:endParaRPr>
            </a:p>
          </p:txBody>
        </p:sp>
        <p:sp>
          <p:nvSpPr>
            <p:cNvPr id="45" name="角丸四角形 22"/>
            <p:cNvSpPr/>
            <p:nvPr/>
          </p:nvSpPr>
          <p:spPr bwMode="auto">
            <a:xfrm>
              <a:off x="4135208" y="5187493"/>
              <a:ext cx="1729451" cy="671324"/>
            </a:xfrm>
            <a:prstGeom prst="roundRect">
              <a:avLst/>
            </a:prstGeom>
            <a:solidFill>
              <a:srgbClr val="FF9900"/>
            </a:solidFill>
            <a:ln w="25400" cap="flat" cmpd="sng" algn="ctr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 fontAlgn="ctr">
                <a:defRPr/>
              </a:pPr>
              <a:r>
                <a:rPr kumimoji="0" lang="de-DE" altLang="ja-JP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HG明朝E" panose="02020909000000000000" pitchFamily="17" charset="-128"/>
                </a:rPr>
                <a:t>Client </a:t>
              </a:r>
              <a:r>
                <a:rPr kumimoji="1" lang="en-US" altLang="ja-JP" sz="900" dirty="0" smtClean="0">
                  <a:solidFill>
                    <a:prstClr val="black"/>
                  </a:solidFill>
                  <a:ea typeface="HG明朝E" panose="02020909000000000000" pitchFamily="17" charset="-128"/>
                </a:rPr>
                <a:t>Role</a:t>
              </a:r>
              <a:endParaRPr kumimoji="0" lang="ja-JP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HG明朝E" panose="02020909000000000000" pitchFamily="17" charset="-128"/>
              </a:endParaRPr>
            </a:p>
          </p:txBody>
        </p:sp>
        <p:sp>
          <p:nvSpPr>
            <p:cNvPr id="46" name="角丸四角形 31"/>
            <p:cNvSpPr/>
            <p:nvPr/>
          </p:nvSpPr>
          <p:spPr bwMode="auto">
            <a:xfrm>
              <a:off x="2276294" y="5187770"/>
              <a:ext cx="1778877" cy="650055"/>
            </a:xfrm>
            <a:prstGeom prst="roundRect">
              <a:avLst/>
            </a:prstGeom>
            <a:solidFill>
              <a:srgbClr val="FF9900"/>
            </a:solidFill>
            <a:ln w="25400" cap="flat" cmpd="sng" algn="ctr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 fontAlgn="ctr">
                <a:defRPr/>
              </a:pPr>
              <a:r>
                <a:rPr kumimoji="0" lang="en-US" altLang="ja-JP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HG明朝E" panose="02020909000000000000" pitchFamily="17" charset="-128"/>
                </a:rPr>
                <a:t>Server </a:t>
              </a:r>
              <a:r>
                <a:rPr kumimoji="1" lang="en-US" altLang="ja-JP" sz="900" dirty="0" smtClean="0">
                  <a:solidFill>
                    <a:prstClr val="black"/>
                  </a:solidFill>
                  <a:ea typeface="HG明朝E" panose="02020909000000000000" pitchFamily="17" charset="-128"/>
                </a:rPr>
                <a:t>Role</a:t>
              </a:r>
              <a:endParaRPr kumimoji="0" lang="ja-JP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HG明朝E" panose="02020909000000000000" pitchFamily="17" charset="-128"/>
              </a:endParaRPr>
            </a:p>
          </p:txBody>
        </p:sp>
        <p:sp>
          <p:nvSpPr>
            <p:cNvPr id="47" name="角丸四角形 24"/>
            <p:cNvSpPr/>
            <p:nvPr/>
          </p:nvSpPr>
          <p:spPr bwMode="auto">
            <a:xfrm>
              <a:off x="2298050" y="4506886"/>
              <a:ext cx="3587283" cy="582179"/>
            </a:xfrm>
            <a:prstGeom prst="roundRect">
              <a:avLst/>
            </a:prstGeom>
            <a:solidFill>
              <a:srgbClr val="92D050"/>
            </a:solidFill>
            <a:ln w="25400" cap="flat" cmpd="sng" algn="ctr">
              <a:solidFill>
                <a:srgbClr val="1BA12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HG明朝E" panose="02020909000000000000" pitchFamily="17" charset="-128"/>
                </a:rPr>
                <a:t>Protocol Binding</a:t>
              </a:r>
              <a:endParaRPr kumimoji="0" lang="ja-JP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HG明朝E" panose="02020909000000000000" pitchFamily="17" charset="-128"/>
              </a:endParaRPr>
            </a:p>
          </p:txBody>
        </p:sp>
        <p:sp>
          <p:nvSpPr>
            <p:cNvPr id="48" name="角丸四角形 21"/>
            <p:cNvSpPr/>
            <p:nvPr/>
          </p:nvSpPr>
          <p:spPr bwMode="auto">
            <a:xfrm>
              <a:off x="2260794" y="3928524"/>
              <a:ext cx="3624539" cy="508588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HG明朝E" panose="02020909000000000000" pitchFamily="17" charset="-128"/>
                </a:rPr>
                <a:t>Resource</a:t>
              </a:r>
              <a:r>
                <a:rPr kumimoji="0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HG明朝E" panose="02020909000000000000" pitchFamily="17" charset="-128"/>
                </a:rPr>
                <a:t> </a:t>
              </a:r>
              <a:r>
                <a:rPr kumimoji="0" lang="en-US" altLang="ja-JP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HG明朝E" panose="02020909000000000000" pitchFamily="17" charset="-128"/>
                </a:rPr>
                <a:t>Model</a:t>
              </a:r>
              <a:endParaRPr kumimoji="0" lang="ja-JP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HG明朝E" panose="02020909000000000000" pitchFamily="17" charset="-128"/>
              </a:endParaRPr>
            </a:p>
          </p:txBody>
        </p:sp>
        <p:sp>
          <p:nvSpPr>
            <p:cNvPr id="49" name="縦巻き 49"/>
            <p:cNvSpPr/>
            <p:nvPr/>
          </p:nvSpPr>
          <p:spPr bwMode="auto">
            <a:xfrm>
              <a:off x="2260792" y="2429542"/>
              <a:ext cx="3581188" cy="496563"/>
            </a:xfrm>
            <a:prstGeom prst="verticalScroll">
              <a:avLst/>
            </a:prstGeom>
            <a:solidFill>
              <a:srgbClr val="7030A0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HG明朝E" panose="02020909000000000000" pitchFamily="17" charset="-128"/>
                </a:rPr>
                <a:t>App Script</a:t>
              </a:r>
              <a:endParaRPr kumimoji="0" lang="ja-JP" alt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HG明朝E" panose="02020909000000000000" pitchFamily="17" charset="-128"/>
              </a:endParaRPr>
            </a:p>
          </p:txBody>
        </p:sp>
      </p:grpSp>
      <p:sp>
        <p:nvSpPr>
          <p:cNvPr id="50" name="角丸四角形 49"/>
          <p:cNvSpPr/>
          <p:nvPr/>
        </p:nvSpPr>
        <p:spPr bwMode="gray">
          <a:xfrm>
            <a:off x="2718262" y="3714706"/>
            <a:ext cx="2002435" cy="1958843"/>
          </a:xfrm>
          <a:prstGeom prst="roundRect">
            <a:avLst>
              <a:gd name="adj" fmla="val 6589"/>
            </a:avLst>
          </a:prstGeom>
          <a:noFill/>
          <a:ln w="19050" cap="flat" cmpd="sng" algn="ctr">
            <a:solidFill>
              <a:srgbClr val="9FB8CD"/>
            </a:solidFill>
            <a:prstDash val="dash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1" name="フリーフォーム 50"/>
          <p:cNvSpPr/>
          <p:nvPr/>
        </p:nvSpPr>
        <p:spPr bwMode="gray">
          <a:xfrm rot="10800000">
            <a:off x="971600" y="5556040"/>
            <a:ext cx="2376264" cy="591158"/>
          </a:xfrm>
          <a:custGeom>
            <a:avLst/>
            <a:gdLst>
              <a:gd name="connsiteX0" fmla="*/ 107338 w 2884930"/>
              <a:gd name="connsiteY0" fmla="*/ 3043120 h 3155791"/>
              <a:gd name="connsiteX1" fmla="*/ 79629 w 2884930"/>
              <a:gd name="connsiteY1" fmla="*/ 2904575 h 3155791"/>
              <a:gd name="connsiteX2" fmla="*/ 93483 w 2884930"/>
              <a:gd name="connsiteY2" fmla="*/ 826393 h 3155791"/>
              <a:gd name="connsiteX3" fmla="*/ 190465 w 2884930"/>
              <a:gd name="connsiteY3" fmla="*/ 105957 h 3155791"/>
              <a:gd name="connsiteX4" fmla="*/ 2337920 w 2884930"/>
              <a:gd name="connsiteY4" fmla="*/ 64393 h 3155791"/>
              <a:gd name="connsiteX5" fmla="*/ 2808974 w 2884930"/>
              <a:gd name="connsiteY5" fmla="*/ 687848 h 3155791"/>
              <a:gd name="connsiteX6" fmla="*/ 2878247 w 2884930"/>
              <a:gd name="connsiteY6" fmla="*/ 3056975 h 3155791"/>
              <a:gd name="connsiteX0" fmla="*/ 46188 w 2823780"/>
              <a:gd name="connsiteY0" fmla="*/ 3066718 h 3179389"/>
              <a:gd name="connsiteX1" fmla="*/ 18479 w 2823780"/>
              <a:gd name="connsiteY1" fmla="*/ 2928173 h 3179389"/>
              <a:gd name="connsiteX2" fmla="*/ 32333 w 2823780"/>
              <a:gd name="connsiteY2" fmla="*/ 849991 h 3179389"/>
              <a:gd name="connsiteX3" fmla="*/ 390572 w 2823780"/>
              <a:gd name="connsiteY3" fmla="*/ 86012 h 3179389"/>
              <a:gd name="connsiteX4" fmla="*/ 2276770 w 2823780"/>
              <a:gd name="connsiteY4" fmla="*/ 87991 h 3179389"/>
              <a:gd name="connsiteX5" fmla="*/ 2747824 w 2823780"/>
              <a:gd name="connsiteY5" fmla="*/ 711446 h 3179389"/>
              <a:gd name="connsiteX6" fmla="*/ 2817097 w 2823780"/>
              <a:gd name="connsiteY6" fmla="*/ 3080573 h 3179389"/>
              <a:gd name="connsiteX0" fmla="*/ 27868 w 2805460"/>
              <a:gd name="connsiteY0" fmla="*/ 3066718 h 3179389"/>
              <a:gd name="connsiteX1" fmla="*/ 159 w 2805460"/>
              <a:gd name="connsiteY1" fmla="*/ 2928173 h 3179389"/>
              <a:gd name="connsiteX2" fmla="*/ 14013 w 2805460"/>
              <a:gd name="connsiteY2" fmla="*/ 849991 h 3179389"/>
              <a:gd name="connsiteX3" fmla="*/ 372252 w 2805460"/>
              <a:gd name="connsiteY3" fmla="*/ 86012 h 3179389"/>
              <a:gd name="connsiteX4" fmla="*/ 2258450 w 2805460"/>
              <a:gd name="connsiteY4" fmla="*/ 87991 h 3179389"/>
              <a:gd name="connsiteX5" fmla="*/ 2729504 w 2805460"/>
              <a:gd name="connsiteY5" fmla="*/ 711446 h 3179389"/>
              <a:gd name="connsiteX6" fmla="*/ 2798777 w 2805460"/>
              <a:gd name="connsiteY6" fmla="*/ 3080573 h 3179389"/>
              <a:gd name="connsiteX0" fmla="*/ 27868 w 2799853"/>
              <a:gd name="connsiteY0" fmla="*/ 3066718 h 3179389"/>
              <a:gd name="connsiteX1" fmla="*/ 159 w 2799853"/>
              <a:gd name="connsiteY1" fmla="*/ 2928173 h 3179389"/>
              <a:gd name="connsiteX2" fmla="*/ 14013 w 2799853"/>
              <a:gd name="connsiteY2" fmla="*/ 849991 h 3179389"/>
              <a:gd name="connsiteX3" fmla="*/ 372252 w 2799853"/>
              <a:gd name="connsiteY3" fmla="*/ 86012 h 3179389"/>
              <a:gd name="connsiteX4" fmla="*/ 2258450 w 2799853"/>
              <a:gd name="connsiteY4" fmla="*/ 87991 h 3179389"/>
              <a:gd name="connsiteX5" fmla="*/ 2729504 w 2799853"/>
              <a:gd name="connsiteY5" fmla="*/ 711446 h 3179389"/>
              <a:gd name="connsiteX6" fmla="*/ 2798777 w 2799853"/>
              <a:gd name="connsiteY6" fmla="*/ 3080573 h 3179389"/>
              <a:gd name="connsiteX0" fmla="*/ 27868 w 2760946"/>
              <a:gd name="connsiteY0" fmla="*/ 3066718 h 3179389"/>
              <a:gd name="connsiteX1" fmla="*/ 159 w 2760946"/>
              <a:gd name="connsiteY1" fmla="*/ 2928173 h 3179389"/>
              <a:gd name="connsiteX2" fmla="*/ 14013 w 2760946"/>
              <a:gd name="connsiteY2" fmla="*/ 849991 h 3179389"/>
              <a:gd name="connsiteX3" fmla="*/ 372252 w 2760946"/>
              <a:gd name="connsiteY3" fmla="*/ 86012 h 3179389"/>
              <a:gd name="connsiteX4" fmla="*/ 2258450 w 2760946"/>
              <a:gd name="connsiteY4" fmla="*/ 87991 h 3179389"/>
              <a:gd name="connsiteX5" fmla="*/ 2729504 w 2760946"/>
              <a:gd name="connsiteY5" fmla="*/ 711446 h 3179389"/>
              <a:gd name="connsiteX6" fmla="*/ 2711692 w 2760946"/>
              <a:gd name="connsiteY6" fmla="*/ 3063156 h 3179389"/>
              <a:gd name="connsiteX0" fmla="*/ 27868 w 2734347"/>
              <a:gd name="connsiteY0" fmla="*/ 3066718 h 3179389"/>
              <a:gd name="connsiteX1" fmla="*/ 159 w 2734347"/>
              <a:gd name="connsiteY1" fmla="*/ 2928173 h 3179389"/>
              <a:gd name="connsiteX2" fmla="*/ 14013 w 2734347"/>
              <a:gd name="connsiteY2" fmla="*/ 849991 h 3179389"/>
              <a:gd name="connsiteX3" fmla="*/ 372252 w 2734347"/>
              <a:gd name="connsiteY3" fmla="*/ 86012 h 3179389"/>
              <a:gd name="connsiteX4" fmla="*/ 2258450 w 2734347"/>
              <a:gd name="connsiteY4" fmla="*/ 87991 h 3179389"/>
              <a:gd name="connsiteX5" fmla="*/ 2729504 w 2734347"/>
              <a:gd name="connsiteY5" fmla="*/ 711446 h 3179389"/>
              <a:gd name="connsiteX6" fmla="*/ 2711692 w 2734347"/>
              <a:gd name="connsiteY6" fmla="*/ 3063156 h 3179389"/>
              <a:gd name="connsiteX0" fmla="*/ 36727 w 2743206"/>
              <a:gd name="connsiteY0" fmla="*/ 3066718 h 3066718"/>
              <a:gd name="connsiteX1" fmla="*/ 22872 w 2743206"/>
              <a:gd name="connsiteY1" fmla="*/ 849991 h 3066718"/>
              <a:gd name="connsiteX2" fmla="*/ 381111 w 2743206"/>
              <a:gd name="connsiteY2" fmla="*/ 86012 h 3066718"/>
              <a:gd name="connsiteX3" fmla="*/ 2267309 w 2743206"/>
              <a:gd name="connsiteY3" fmla="*/ 87991 h 3066718"/>
              <a:gd name="connsiteX4" fmla="*/ 2738363 w 2743206"/>
              <a:gd name="connsiteY4" fmla="*/ 711446 h 3066718"/>
              <a:gd name="connsiteX5" fmla="*/ 2720551 w 2743206"/>
              <a:gd name="connsiteY5" fmla="*/ 3063156 h 3066718"/>
              <a:gd name="connsiteX0" fmla="*/ 6939 w 2765669"/>
              <a:gd name="connsiteY0" fmla="*/ 3092843 h 3092843"/>
              <a:gd name="connsiteX1" fmla="*/ 45335 w 2765669"/>
              <a:gd name="connsiteY1" fmla="*/ 849991 h 3092843"/>
              <a:gd name="connsiteX2" fmla="*/ 403574 w 2765669"/>
              <a:gd name="connsiteY2" fmla="*/ 86012 h 3092843"/>
              <a:gd name="connsiteX3" fmla="*/ 2289772 w 2765669"/>
              <a:gd name="connsiteY3" fmla="*/ 87991 h 3092843"/>
              <a:gd name="connsiteX4" fmla="*/ 2760826 w 2765669"/>
              <a:gd name="connsiteY4" fmla="*/ 711446 h 3092843"/>
              <a:gd name="connsiteX5" fmla="*/ 2743014 w 2765669"/>
              <a:gd name="connsiteY5" fmla="*/ 3063156 h 3092843"/>
              <a:gd name="connsiteX0" fmla="*/ 212 w 2758942"/>
              <a:gd name="connsiteY0" fmla="*/ 3092843 h 3092843"/>
              <a:gd name="connsiteX1" fmla="*/ 38608 w 2758942"/>
              <a:gd name="connsiteY1" fmla="*/ 849991 h 3092843"/>
              <a:gd name="connsiteX2" fmla="*/ 396847 w 2758942"/>
              <a:gd name="connsiteY2" fmla="*/ 86012 h 3092843"/>
              <a:gd name="connsiteX3" fmla="*/ 2283045 w 2758942"/>
              <a:gd name="connsiteY3" fmla="*/ 87991 h 3092843"/>
              <a:gd name="connsiteX4" fmla="*/ 2754099 w 2758942"/>
              <a:gd name="connsiteY4" fmla="*/ 711446 h 3092843"/>
              <a:gd name="connsiteX5" fmla="*/ 2736287 w 2758942"/>
              <a:gd name="connsiteY5" fmla="*/ 3063156 h 3092843"/>
              <a:gd name="connsiteX0" fmla="*/ 212 w 2743196"/>
              <a:gd name="connsiteY0" fmla="*/ 3088178 h 3088178"/>
              <a:gd name="connsiteX1" fmla="*/ 38608 w 2743196"/>
              <a:gd name="connsiteY1" fmla="*/ 845326 h 3088178"/>
              <a:gd name="connsiteX2" fmla="*/ 396847 w 2743196"/>
              <a:gd name="connsiteY2" fmla="*/ 81347 h 3088178"/>
              <a:gd name="connsiteX3" fmla="*/ 2283045 w 2743196"/>
              <a:gd name="connsiteY3" fmla="*/ 83326 h 3088178"/>
              <a:gd name="connsiteX4" fmla="*/ 2731087 w 2743196"/>
              <a:gd name="connsiteY4" fmla="*/ 625683 h 3088178"/>
              <a:gd name="connsiteX5" fmla="*/ 2736287 w 2743196"/>
              <a:gd name="connsiteY5" fmla="*/ 3058491 h 3088178"/>
              <a:gd name="connsiteX0" fmla="*/ 212 w 2747434"/>
              <a:gd name="connsiteY0" fmla="*/ 3088178 h 3088178"/>
              <a:gd name="connsiteX1" fmla="*/ 38608 w 2747434"/>
              <a:gd name="connsiteY1" fmla="*/ 845326 h 3088178"/>
              <a:gd name="connsiteX2" fmla="*/ 396847 w 2747434"/>
              <a:gd name="connsiteY2" fmla="*/ 81347 h 3088178"/>
              <a:gd name="connsiteX3" fmla="*/ 2283045 w 2747434"/>
              <a:gd name="connsiteY3" fmla="*/ 83326 h 3088178"/>
              <a:gd name="connsiteX4" fmla="*/ 2731087 w 2747434"/>
              <a:gd name="connsiteY4" fmla="*/ 625683 h 3088178"/>
              <a:gd name="connsiteX5" fmla="*/ 2736287 w 2747434"/>
              <a:gd name="connsiteY5" fmla="*/ 3058491 h 3088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7434" h="3088178">
                <a:moveTo>
                  <a:pt x="212" y="3088178"/>
                </a:moveTo>
                <a:cubicBezTo>
                  <a:pt x="-2674" y="2626360"/>
                  <a:pt x="24753" y="1355174"/>
                  <a:pt x="38608" y="845326"/>
                </a:cubicBezTo>
                <a:cubicBezTo>
                  <a:pt x="52463" y="335478"/>
                  <a:pt x="22774" y="208347"/>
                  <a:pt x="396847" y="81347"/>
                </a:cubicBezTo>
                <a:cubicBezTo>
                  <a:pt x="770920" y="-45653"/>
                  <a:pt x="1894005" y="-7397"/>
                  <a:pt x="2283045" y="83326"/>
                </a:cubicBezTo>
                <a:cubicBezTo>
                  <a:pt x="2672085" y="174049"/>
                  <a:pt x="2705001" y="-122175"/>
                  <a:pt x="2731087" y="625683"/>
                </a:cubicBezTo>
                <a:cubicBezTo>
                  <a:pt x="2757173" y="1373541"/>
                  <a:pt x="2746677" y="2123309"/>
                  <a:pt x="2736287" y="3058491"/>
                </a:cubicBezTo>
              </a:path>
            </a:pathLst>
          </a:custGeom>
          <a:noFill/>
          <a:ln w="25400" cap="flat" cmpd="sng" algn="ctr">
            <a:solidFill>
              <a:sysClr val="windowText" lastClr="000000"/>
            </a:solidFill>
            <a:prstDash val="solid"/>
            <a:headEnd type="triangle" w="med" len="med"/>
            <a:tailEnd type="triangle" w="med" len="me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ysClr val="windowText" lastClr="000000">
                <a:tint val="100000"/>
                <a:shade val="100000"/>
                <a:hueMod val="100000"/>
                <a:satMod val="100000"/>
              </a:sysClr>
            </a:contourClr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2" name="角丸四角形 6"/>
          <p:cNvSpPr/>
          <p:nvPr/>
        </p:nvSpPr>
        <p:spPr bwMode="auto">
          <a:xfrm>
            <a:off x="6038079" y="3931117"/>
            <a:ext cx="2623251" cy="2017588"/>
          </a:xfrm>
          <a:prstGeom prst="roundRect">
            <a:avLst>
              <a:gd name="adj" fmla="val 6113"/>
            </a:avLst>
          </a:prstGeom>
          <a:gradFill rotWithShape="1">
            <a:gsLst>
              <a:gs pos="0">
                <a:sysClr val="windowText" lastClr="000000">
                  <a:tint val="45000"/>
                  <a:satMod val="200000"/>
                </a:sysClr>
              </a:gs>
              <a:gs pos="30000">
                <a:sysClr val="windowText" lastClr="000000">
                  <a:tint val="61000"/>
                  <a:satMod val="200000"/>
                </a:sysClr>
              </a:gs>
              <a:gs pos="45000">
                <a:sysClr val="windowText" lastClr="000000">
                  <a:tint val="66000"/>
                  <a:satMod val="200000"/>
                </a:sysClr>
              </a:gs>
              <a:gs pos="55000">
                <a:sysClr val="windowText" lastClr="000000">
                  <a:tint val="66000"/>
                  <a:satMod val="200000"/>
                </a:sysClr>
              </a:gs>
              <a:gs pos="73000">
                <a:sysClr val="windowText" lastClr="000000">
                  <a:tint val="61000"/>
                  <a:satMod val="200000"/>
                </a:sysClr>
              </a:gs>
              <a:gs pos="100000">
                <a:sysClr val="windowText" lastClr="000000">
                  <a:tint val="45000"/>
                  <a:satMod val="200000"/>
                </a:sysClr>
              </a:gs>
            </a:gsLst>
            <a:lin ang="950000" scaled="1"/>
          </a:gradFill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HG明朝E" panose="02020909000000000000" pitchFamily="17" charset="-128"/>
                <a:cs typeface="+mn-cs"/>
              </a:rPr>
              <a:t>WoT</a:t>
            </a:r>
            <a:r>
              <a:rPr kumimoji="0" lang="en-US" altLang="ja-JP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HG明朝E" panose="02020909000000000000" pitchFamily="17" charset="-128"/>
                <a:cs typeface="+mn-cs"/>
              </a:rPr>
              <a:t> Servient</a:t>
            </a:r>
            <a:endParaRPr kumimoji="0" lang="ja-JP" altLang="en-US" sz="105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HG明朝E" panose="02020909000000000000" pitchFamily="17" charset="-128"/>
              <a:cs typeface="+mn-cs"/>
            </a:endParaRPr>
          </a:p>
        </p:txBody>
      </p:sp>
      <p:sp>
        <p:nvSpPr>
          <p:cNvPr id="53" name="角丸四角形 22"/>
          <p:cNvSpPr/>
          <p:nvPr/>
        </p:nvSpPr>
        <p:spPr bwMode="auto">
          <a:xfrm>
            <a:off x="7026461" y="5531963"/>
            <a:ext cx="846831" cy="338714"/>
          </a:xfrm>
          <a:prstGeom prst="roundRect">
            <a:avLst/>
          </a:prstGeom>
          <a:solidFill>
            <a:srgbClr val="FF9900"/>
          </a:solidFill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en-US" altLang="ja-JP" sz="1000" dirty="0" smtClean="0">
                <a:solidFill>
                  <a:prstClr val="black"/>
                </a:solidFill>
                <a:ea typeface="HG明朝E" panose="02020909000000000000" pitchFamily="17" charset="-128"/>
              </a:rPr>
              <a:t>Client </a:t>
            </a:r>
            <a:r>
              <a:rPr kumimoji="1" lang="en-US" altLang="ja-JP" sz="1000" dirty="0" smtClean="0">
                <a:solidFill>
                  <a:prstClr val="black"/>
                </a:solidFill>
                <a:ea typeface="HG明朝E" panose="02020909000000000000" pitchFamily="17" charset="-128"/>
              </a:rPr>
              <a:t>Role</a:t>
            </a:r>
            <a:endParaRPr lang="ja-JP" altLang="en-US" sz="1000" dirty="0" smtClean="0">
              <a:solidFill>
                <a:prstClr val="black"/>
              </a:solidFill>
              <a:ea typeface="HG明朝E" panose="02020909000000000000" pitchFamily="17" charset="-128"/>
            </a:endParaRPr>
          </a:p>
        </p:txBody>
      </p:sp>
      <p:sp>
        <p:nvSpPr>
          <p:cNvPr id="54" name="角丸四角形 31"/>
          <p:cNvSpPr/>
          <p:nvPr/>
        </p:nvSpPr>
        <p:spPr bwMode="auto">
          <a:xfrm>
            <a:off x="6164820" y="5537328"/>
            <a:ext cx="859774" cy="327984"/>
          </a:xfrm>
          <a:prstGeom prst="roundRect">
            <a:avLst/>
          </a:prstGeom>
          <a:solidFill>
            <a:srgbClr val="FF9900"/>
          </a:solidFill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en-US" altLang="ja-JP" sz="1000" dirty="0" smtClean="0">
                <a:solidFill>
                  <a:prstClr val="black"/>
                </a:solidFill>
                <a:ea typeface="HG明朝E" panose="02020909000000000000" pitchFamily="17" charset="-128"/>
              </a:rPr>
              <a:t>Server </a:t>
            </a:r>
            <a:r>
              <a:rPr kumimoji="1" lang="en-US" altLang="ja-JP" sz="1000" dirty="0" smtClean="0">
                <a:solidFill>
                  <a:prstClr val="black"/>
                </a:solidFill>
                <a:ea typeface="HG明朝E" panose="02020909000000000000" pitchFamily="17" charset="-128"/>
              </a:rPr>
              <a:t>Role</a:t>
            </a:r>
            <a:endParaRPr lang="ja-JP" altLang="en-US" sz="1000" dirty="0" smtClean="0">
              <a:solidFill>
                <a:prstClr val="black"/>
              </a:solidFill>
              <a:ea typeface="HG明朝E" panose="02020909000000000000" pitchFamily="17" charset="-128"/>
            </a:endParaRPr>
          </a:p>
        </p:txBody>
      </p:sp>
      <p:sp>
        <p:nvSpPr>
          <p:cNvPr id="55" name="角丸四角形 24"/>
          <p:cNvSpPr/>
          <p:nvPr/>
        </p:nvSpPr>
        <p:spPr bwMode="auto">
          <a:xfrm>
            <a:off x="6173982" y="5216150"/>
            <a:ext cx="1710386" cy="298537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1BA12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en-US" altLang="ja-JP" sz="1000" dirty="0" smtClean="0">
                <a:solidFill>
                  <a:prstClr val="black"/>
                </a:solidFill>
                <a:ea typeface="HG明朝E" panose="02020909000000000000" pitchFamily="17" charset="-128"/>
              </a:rPr>
              <a:t>Protocol Binding</a:t>
            </a:r>
            <a:endParaRPr lang="ja-JP" altLang="en-US" sz="1000" dirty="0" smtClean="0">
              <a:solidFill>
                <a:prstClr val="black"/>
              </a:solidFill>
              <a:ea typeface="HG明朝E" panose="02020909000000000000" pitchFamily="17" charset="-128"/>
            </a:endParaRPr>
          </a:p>
        </p:txBody>
      </p:sp>
      <p:sp>
        <p:nvSpPr>
          <p:cNvPr id="56" name="角丸四角形 21"/>
          <p:cNvSpPr/>
          <p:nvPr/>
        </p:nvSpPr>
        <p:spPr bwMode="auto">
          <a:xfrm>
            <a:off x="6187562" y="4887209"/>
            <a:ext cx="1696806" cy="298537"/>
          </a:xfrm>
          <a:prstGeom prst="roundRect">
            <a:avLst/>
          </a:prstGeom>
          <a:solidFill>
            <a:srgbClr val="0070C0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en-US" altLang="ja-JP" sz="1000" dirty="0" smtClean="0">
                <a:solidFill>
                  <a:schemeClr val="bg1"/>
                </a:solidFill>
                <a:ea typeface="HG明朝E" panose="02020909000000000000" pitchFamily="17" charset="-128"/>
              </a:rPr>
              <a:t>Resource Model</a:t>
            </a:r>
            <a:endParaRPr lang="ja-JP" altLang="en-US" sz="1000" dirty="0" smtClean="0">
              <a:solidFill>
                <a:schemeClr val="bg1"/>
              </a:solidFill>
              <a:ea typeface="HG明朝E" panose="02020909000000000000" pitchFamily="17" charset="-128"/>
            </a:endParaRPr>
          </a:p>
        </p:txBody>
      </p:sp>
      <p:sp>
        <p:nvSpPr>
          <p:cNvPr id="57" name="縦巻き 49"/>
          <p:cNvSpPr/>
          <p:nvPr/>
        </p:nvSpPr>
        <p:spPr bwMode="auto">
          <a:xfrm>
            <a:off x="6156176" y="4195808"/>
            <a:ext cx="2423586" cy="261304"/>
          </a:xfrm>
          <a:prstGeom prst="verticalScroll">
            <a:avLst/>
          </a:prstGeom>
          <a:solidFill>
            <a:srgbClr val="7030A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HG明朝E" panose="02020909000000000000" pitchFamily="17" charset="-128"/>
              </a:rPr>
              <a:t>App Script</a:t>
            </a:r>
            <a:endParaRPr kumimoji="0" lang="ja-JP" alt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HG明朝E" panose="02020909000000000000" pitchFamily="17" charset="-128"/>
            </a:endParaRPr>
          </a:p>
        </p:txBody>
      </p:sp>
      <p:sp>
        <p:nvSpPr>
          <p:cNvPr id="58" name="角丸四角形 12"/>
          <p:cNvSpPr/>
          <p:nvPr/>
        </p:nvSpPr>
        <p:spPr bwMode="auto">
          <a:xfrm>
            <a:off x="7956376" y="4902591"/>
            <a:ext cx="571552" cy="962720"/>
          </a:xfrm>
          <a:prstGeom prst="roundRect">
            <a:avLst>
              <a:gd name="adj" fmla="val 9514"/>
            </a:avLst>
          </a:prstGeom>
          <a:solidFill>
            <a:schemeClr val="bg2">
              <a:lumMod val="25000"/>
            </a:schemeClr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en-US" altLang="ja-JP" sz="1000" dirty="0" smtClean="0">
                <a:solidFill>
                  <a:schemeClr val="bg1">
                    <a:lumMod val="85000"/>
                  </a:schemeClr>
                </a:solidFill>
                <a:ea typeface="HG明朝E" panose="02020909000000000000" pitchFamily="17" charset="-128"/>
              </a:rPr>
              <a:t>Legacy comm.</a:t>
            </a:r>
            <a:endParaRPr lang="ja-JP" altLang="en-US" sz="1000" dirty="0" smtClean="0">
              <a:solidFill>
                <a:schemeClr val="bg1">
                  <a:lumMod val="85000"/>
                </a:schemeClr>
              </a:solidFill>
              <a:ea typeface="HG明朝E" panose="02020909000000000000" pitchFamily="17" charset="-128"/>
            </a:endParaRPr>
          </a:p>
        </p:txBody>
      </p:sp>
      <p:cxnSp>
        <p:nvCxnSpPr>
          <p:cNvPr id="59" name="直線矢印コネクタ 58"/>
          <p:cNvCxnSpPr>
            <a:stCxn id="58" idx="2"/>
            <a:endCxn id="60" idx="0"/>
          </p:cNvCxnSpPr>
          <p:nvPr/>
        </p:nvCxnSpPr>
        <p:spPr bwMode="auto">
          <a:xfrm>
            <a:off x="8242152" y="5865311"/>
            <a:ext cx="12449" cy="47194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ysClr val="windowText" lastClr="000000">
                <a:tint val="100000"/>
                <a:shade val="100000"/>
                <a:hueMod val="100000"/>
                <a:satMod val="100000"/>
              </a:sysClr>
            </a:contourClr>
          </a:sp3d>
          <a:extLst/>
        </p:spPr>
      </p:cxnSp>
      <p:sp>
        <p:nvSpPr>
          <p:cNvPr id="60" name="角丸四角形 59"/>
          <p:cNvSpPr/>
          <p:nvPr/>
        </p:nvSpPr>
        <p:spPr bwMode="gray">
          <a:xfrm>
            <a:off x="7885202" y="6337260"/>
            <a:ext cx="738797" cy="352994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45000"/>
                  <a:satMod val="200000"/>
                </a:sysClr>
              </a:gs>
              <a:gs pos="30000">
                <a:sysClr val="windowText" lastClr="000000">
                  <a:tint val="61000"/>
                  <a:satMod val="200000"/>
                </a:sysClr>
              </a:gs>
              <a:gs pos="45000">
                <a:sysClr val="windowText" lastClr="000000">
                  <a:tint val="66000"/>
                  <a:satMod val="200000"/>
                </a:sysClr>
              </a:gs>
              <a:gs pos="55000">
                <a:sysClr val="windowText" lastClr="000000">
                  <a:tint val="66000"/>
                  <a:satMod val="200000"/>
                </a:sysClr>
              </a:gs>
              <a:gs pos="73000">
                <a:sysClr val="windowText" lastClr="000000">
                  <a:tint val="61000"/>
                  <a:satMod val="200000"/>
                </a:sysClr>
              </a:gs>
              <a:gs pos="100000">
                <a:sysClr val="windowText" lastClr="000000">
                  <a:tint val="45000"/>
                  <a:satMod val="200000"/>
                </a:sysClr>
              </a:gs>
            </a:gsLst>
            <a:lin ang="950000" scaled="1"/>
          </a:gradFill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HG明朝E" panose="02020909000000000000" pitchFamily="17" charset="-128"/>
                <a:cs typeface="+mn-cs"/>
              </a:rPr>
              <a:t>Legacy</a:t>
            </a:r>
          </a:p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HG明朝E" panose="02020909000000000000" pitchFamily="17" charset="-128"/>
                <a:cs typeface="+mn-cs"/>
              </a:rPr>
              <a:t>device</a:t>
            </a:r>
            <a:endParaRPr kumimoji="0" lang="ja-JP" altLang="en-US" sz="1050" b="0" i="0" u="none" strike="noStrike" kern="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HG明朝E" panose="02020909000000000000" pitchFamily="17" charset="-128"/>
              <a:cs typeface="+mn-cs"/>
            </a:endParaRPr>
          </a:p>
        </p:txBody>
      </p:sp>
      <p:sp>
        <p:nvSpPr>
          <p:cNvPr id="61" name="角丸四角形 60"/>
          <p:cNvSpPr/>
          <p:nvPr/>
        </p:nvSpPr>
        <p:spPr bwMode="gray">
          <a:xfrm>
            <a:off x="5987714" y="3835624"/>
            <a:ext cx="2736064" cy="2154890"/>
          </a:xfrm>
          <a:prstGeom prst="roundRect">
            <a:avLst>
              <a:gd name="adj" fmla="val 6589"/>
            </a:avLst>
          </a:prstGeom>
          <a:noFill/>
          <a:ln w="19050" cap="flat" cmpd="sng" algn="ctr">
            <a:solidFill>
              <a:srgbClr val="9FB8CD"/>
            </a:solidFill>
            <a:prstDash val="dash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3200" b="0" i="0" u="none" strike="noStrike" kern="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8194196" y="3501008"/>
            <a:ext cx="1018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ea typeface="HG明朝E" panose="02020909000000000000" pitchFamily="17" charset="-128"/>
              </a:rPr>
              <a:t>Hub</a:t>
            </a:r>
            <a:endParaRPr lang="en-US" altLang="ja-JP" dirty="0" smtClean="0">
              <a:solidFill>
                <a:prstClr val="black"/>
              </a:solidFill>
              <a:ea typeface="HG明朝E" panose="02020909000000000000" pitchFamily="17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3237756" y="6479143"/>
            <a:ext cx="859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 smtClean="0">
                <a:solidFill>
                  <a:prstClr val="black"/>
                </a:solidFill>
                <a:ea typeface="HG明朝E" panose="02020909000000000000" pitchFamily="17" charset="-128"/>
              </a:rPr>
              <a:t>Cloud</a:t>
            </a: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2679429" y="3356992"/>
            <a:ext cx="1604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ea typeface="HG明朝E" panose="02020909000000000000" pitchFamily="17" charset="-128"/>
              </a:rPr>
              <a:t>Cloud Platform</a:t>
            </a:r>
            <a:endParaRPr lang="en-US" altLang="ja-JP" dirty="0" smtClean="0">
              <a:solidFill>
                <a:prstClr val="black"/>
              </a:solidFill>
              <a:ea typeface="HG明朝E" panose="02020909000000000000" pitchFamily="17" charset="-128"/>
            </a:endParaRPr>
          </a:p>
        </p:txBody>
      </p:sp>
      <p:sp>
        <p:nvSpPr>
          <p:cNvPr id="68" name="角丸四角形 21"/>
          <p:cNvSpPr/>
          <p:nvPr/>
        </p:nvSpPr>
        <p:spPr bwMode="auto">
          <a:xfrm>
            <a:off x="6163210" y="4600135"/>
            <a:ext cx="2369230" cy="245764"/>
          </a:xfrm>
          <a:prstGeom prst="roundRect">
            <a:avLst/>
          </a:prstGeom>
          <a:solidFill>
            <a:srgbClr val="7030A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en-US" altLang="ja-JP" sz="1000" dirty="0" smtClean="0">
                <a:solidFill>
                  <a:schemeClr val="bg1"/>
                </a:solidFill>
                <a:ea typeface="HG明朝E" panose="02020909000000000000" pitchFamily="17" charset="-128"/>
              </a:rPr>
              <a:t>Runtime Environment</a:t>
            </a:r>
            <a:endParaRPr lang="ja-JP" altLang="en-US" sz="1000" dirty="0" smtClean="0">
              <a:solidFill>
                <a:schemeClr val="bg1"/>
              </a:solidFill>
              <a:ea typeface="HG明朝E" panose="02020909000000000000" pitchFamily="17" charset="-128"/>
            </a:endParaRPr>
          </a:p>
        </p:txBody>
      </p:sp>
      <p:cxnSp>
        <p:nvCxnSpPr>
          <p:cNvPr id="71" name="直線矢印コネクタ 70"/>
          <p:cNvCxnSpPr/>
          <p:nvPr/>
        </p:nvCxnSpPr>
        <p:spPr bwMode="auto">
          <a:xfrm>
            <a:off x="7283618" y="4365104"/>
            <a:ext cx="0" cy="30571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extLst/>
        </p:spPr>
      </p:cxnSp>
      <p:cxnSp>
        <p:nvCxnSpPr>
          <p:cNvPr id="72" name="直線矢印コネクタ 71"/>
          <p:cNvCxnSpPr/>
          <p:nvPr/>
        </p:nvCxnSpPr>
        <p:spPr bwMode="auto">
          <a:xfrm>
            <a:off x="6476012" y="4322141"/>
            <a:ext cx="0" cy="33099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extLst/>
        </p:spPr>
      </p:cxnSp>
      <p:sp>
        <p:nvSpPr>
          <p:cNvPr id="74" name="角丸四角形 21"/>
          <p:cNvSpPr/>
          <p:nvPr/>
        </p:nvSpPr>
        <p:spPr bwMode="auto">
          <a:xfrm>
            <a:off x="2886019" y="4431536"/>
            <a:ext cx="1685981" cy="253545"/>
          </a:xfrm>
          <a:prstGeom prst="roundRect">
            <a:avLst/>
          </a:prstGeom>
          <a:solidFill>
            <a:srgbClr val="7030A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/>
            <a:r>
              <a:rPr lang="en-US" altLang="ja-JP" sz="1050" dirty="0" smtClean="0">
                <a:solidFill>
                  <a:schemeClr val="bg1"/>
                </a:solidFill>
                <a:ea typeface="HG明朝E" panose="02020909000000000000" pitchFamily="17" charset="-128"/>
              </a:rPr>
              <a:t>Runtime Environment</a:t>
            </a:r>
            <a:endParaRPr lang="ja-JP" altLang="en-US" sz="1050" dirty="0" smtClean="0">
              <a:solidFill>
                <a:schemeClr val="bg1"/>
              </a:solidFill>
              <a:ea typeface="HG明朝E" panose="02020909000000000000" pitchFamily="17" charset="-128"/>
            </a:endParaRPr>
          </a:p>
        </p:txBody>
      </p:sp>
      <p:pic>
        <p:nvPicPr>
          <p:cNvPr id="77" name="図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30" y="3514818"/>
            <a:ext cx="1193968" cy="477587"/>
          </a:xfrm>
          <a:prstGeom prst="rect">
            <a:avLst/>
          </a:prstGeom>
        </p:spPr>
      </p:pic>
      <p:pic>
        <p:nvPicPr>
          <p:cNvPr id="78" name="図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29" y="3536187"/>
            <a:ext cx="650213" cy="540885"/>
          </a:xfrm>
          <a:prstGeom prst="rect">
            <a:avLst/>
          </a:prstGeom>
        </p:spPr>
      </p:pic>
      <p:pic>
        <p:nvPicPr>
          <p:cNvPr id="79" name="図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81719"/>
            <a:ext cx="413874" cy="603217"/>
          </a:xfrm>
          <a:prstGeom prst="rect">
            <a:avLst/>
          </a:prstGeom>
        </p:spPr>
      </p:pic>
      <p:sp>
        <p:nvSpPr>
          <p:cNvPr id="80" name="円柱 79"/>
          <p:cNvSpPr/>
          <p:nvPr/>
        </p:nvSpPr>
        <p:spPr bwMode="gray">
          <a:xfrm>
            <a:off x="5464232" y="4774248"/>
            <a:ext cx="651772" cy="526960"/>
          </a:xfrm>
          <a:prstGeom prst="can">
            <a:avLst/>
          </a:prstGeom>
          <a:solidFill>
            <a:srgbClr val="0070C0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en-US" altLang="ja-JP" sz="1050" dirty="0" smtClean="0">
                <a:solidFill>
                  <a:schemeClr val="bg1"/>
                </a:solidFill>
                <a:ea typeface="HG明朝E" panose="02020909000000000000" pitchFamily="17" charset="-128"/>
              </a:rPr>
              <a:t>Thing</a:t>
            </a:r>
          </a:p>
          <a:p>
            <a:pPr algn="ctr" fontAlgn="ctr"/>
            <a:r>
              <a:rPr lang="en-US" altLang="ja-JP" sz="1050" dirty="0" smtClean="0">
                <a:solidFill>
                  <a:schemeClr val="bg1"/>
                </a:solidFill>
                <a:ea typeface="HG明朝E" panose="02020909000000000000" pitchFamily="17" charset="-128"/>
              </a:rPr>
              <a:t>Description</a:t>
            </a:r>
            <a:endParaRPr lang="ja-JP" altLang="en-US" sz="1050" dirty="0" err="1" smtClean="0">
              <a:solidFill>
                <a:schemeClr val="bg1"/>
              </a:solidFill>
              <a:ea typeface="HG明朝E" panose="02020909000000000000" pitchFamily="17" charset="-128"/>
            </a:endParaRPr>
          </a:p>
        </p:txBody>
      </p:sp>
      <p:sp>
        <p:nvSpPr>
          <p:cNvPr id="112" name="円柱 111"/>
          <p:cNvSpPr/>
          <p:nvPr/>
        </p:nvSpPr>
        <p:spPr bwMode="gray">
          <a:xfrm>
            <a:off x="2156866" y="4608784"/>
            <a:ext cx="651772" cy="476400"/>
          </a:xfrm>
          <a:prstGeom prst="can">
            <a:avLst/>
          </a:prstGeom>
          <a:solidFill>
            <a:srgbClr val="0070C0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ctr"/>
            <a:r>
              <a:rPr lang="en-US" altLang="ja-JP" sz="1050" dirty="0" smtClean="0">
                <a:solidFill>
                  <a:schemeClr val="bg1"/>
                </a:solidFill>
                <a:ea typeface="HG明朝E" panose="02020909000000000000" pitchFamily="17" charset="-128"/>
              </a:rPr>
              <a:t>Thing</a:t>
            </a:r>
          </a:p>
          <a:p>
            <a:pPr algn="ctr" fontAlgn="ctr"/>
            <a:r>
              <a:rPr lang="en-US" altLang="ja-JP" sz="1050" dirty="0" smtClean="0">
                <a:solidFill>
                  <a:schemeClr val="bg1"/>
                </a:solidFill>
                <a:ea typeface="HG明朝E" panose="02020909000000000000" pitchFamily="17" charset="-128"/>
              </a:rPr>
              <a:t>Description</a:t>
            </a:r>
            <a:endParaRPr lang="ja-JP" altLang="en-US" sz="1050" dirty="0" err="1" smtClean="0">
              <a:solidFill>
                <a:schemeClr val="bg1"/>
              </a:solidFill>
              <a:ea typeface="HG明朝E" panose="02020909000000000000" pitchFamily="17" charset="-128"/>
            </a:endParaRPr>
          </a:p>
        </p:txBody>
      </p:sp>
      <p:sp>
        <p:nvSpPr>
          <p:cNvPr id="115" name="フリーフォーム 114"/>
          <p:cNvSpPr/>
          <p:nvPr/>
        </p:nvSpPr>
        <p:spPr bwMode="gray">
          <a:xfrm rot="10800000">
            <a:off x="4139951" y="5572827"/>
            <a:ext cx="2520281" cy="664484"/>
          </a:xfrm>
          <a:custGeom>
            <a:avLst/>
            <a:gdLst>
              <a:gd name="connsiteX0" fmla="*/ 107338 w 2884930"/>
              <a:gd name="connsiteY0" fmla="*/ 3043120 h 3155791"/>
              <a:gd name="connsiteX1" fmla="*/ 79629 w 2884930"/>
              <a:gd name="connsiteY1" fmla="*/ 2904575 h 3155791"/>
              <a:gd name="connsiteX2" fmla="*/ 93483 w 2884930"/>
              <a:gd name="connsiteY2" fmla="*/ 826393 h 3155791"/>
              <a:gd name="connsiteX3" fmla="*/ 190465 w 2884930"/>
              <a:gd name="connsiteY3" fmla="*/ 105957 h 3155791"/>
              <a:gd name="connsiteX4" fmla="*/ 2337920 w 2884930"/>
              <a:gd name="connsiteY4" fmla="*/ 64393 h 3155791"/>
              <a:gd name="connsiteX5" fmla="*/ 2808974 w 2884930"/>
              <a:gd name="connsiteY5" fmla="*/ 687848 h 3155791"/>
              <a:gd name="connsiteX6" fmla="*/ 2878247 w 2884930"/>
              <a:gd name="connsiteY6" fmla="*/ 3056975 h 3155791"/>
              <a:gd name="connsiteX0" fmla="*/ 46188 w 2823780"/>
              <a:gd name="connsiteY0" fmla="*/ 3066718 h 3179389"/>
              <a:gd name="connsiteX1" fmla="*/ 18479 w 2823780"/>
              <a:gd name="connsiteY1" fmla="*/ 2928173 h 3179389"/>
              <a:gd name="connsiteX2" fmla="*/ 32333 w 2823780"/>
              <a:gd name="connsiteY2" fmla="*/ 849991 h 3179389"/>
              <a:gd name="connsiteX3" fmla="*/ 390572 w 2823780"/>
              <a:gd name="connsiteY3" fmla="*/ 86012 h 3179389"/>
              <a:gd name="connsiteX4" fmla="*/ 2276770 w 2823780"/>
              <a:gd name="connsiteY4" fmla="*/ 87991 h 3179389"/>
              <a:gd name="connsiteX5" fmla="*/ 2747824 w 2823780"/>
              <a:gd name="connsiteY5" fmla="*/ 711446 h 3179389"/>
              <a:gd name="connsiteX6" fmla="*/ 2817097 w 2823780"/>
              <a:gd name="connsiteY6" fmla="*/ 3080573 h 3179389"/>
              <a:gd name="connsiteX0" fmla="*/ 27868 w 2805460"/>
              <a:gd name="connsiteY0" fmla="*/ 3066718 h 3179389"/>
              <a:gd name="connsiteX1" fmla="*/ 159 w 2805460"/>
              <a:gd name="connsiteY1" fmla="*/ 2928173 h 3179389"/>
              <a:gd name="connsiteX2" fmla="*/ 14013 w 2805460"/>
              <a:gd name="connsiteY2" fmla="*/ 849991 h 3179389"/>
              <a:gd name="connsiteX3" fmla="*/ 372252 w 2805460"/>
              <a:gd name="connsiteY3" fmla="*/ 86012 h 3179389"/>
              <a:gd name="connsiteX4" fmla="*/ 2258450 w 2805460"/>
              <a:gd name="connsiteY4" fmla="*/ 87991 h 3179389"/>
              <a:gd name="connsiteX5" fmla="*/ 2729504 w 2805460"/>
              <a:gd name="connsiteY5" fmla="*/ 711446 h 3179389"/>
              <a:gd name="connsiteX6" fmla="*/ 2798777 w 2805460"/>
              <a:gd name="connsiteY6" fmla="*/ 3080573 h 3179389"/>
              <a:gd name="connsiteX0" fmla="*/ 27868 w 2799853"/>
              <a:gd name="connsiteY0" fmla="*/ 3066718 h 3179389"/>
              <a:gd name="connsiteX1" fmla="*/ 159 w 2799853"/>
              <a:gd name="connsiteY1" fmla="*/ 2928173 h 3179389"/>
              <a:gd name="connsiteX2" fmla="*/ 14013 w 2799853"/>
              <a:gd name="connsiteY2" fmla="*/ 849991 h 3179389"/>
              <a:gd name="connsiteX3" fmla="*/ 372252 w 2799853"/>
              <a:gd name="connsiteY3" fmla="*/ 86012 h 3179389"/>
              <a:gd name="connsiteX4" fmla="*/ 2258450 w 2799853"/>
              <a:gd name="connsiteY4" fmla="*/ 87991 h 3179389"/>
              <a:gd name="connsiteX5" fmla="*/ 2729504 w 2799853"/>
              <a:gd name="connsiteY5" fmla="*/ 711446 h 3179389"/>
              <a:gd name="connsiteX6" fmla="*/ 2798777 w 2799853"/>
              <a:gd name="connsiteY6" fmla="*/ 3080573 h 3179389"/>
              <a:gd name="connsiteX0" fmla="*/ 27868 w 2760946"/>
              <a:gd name="connsiteY0" fmla="*/ 3066718 h 3179389"/>
              <a:gd name="connsiteX1" fmla="*/ 159 w 2760946"/>
              <a:gd name="connsiteY1" fmla="*/ 2928173 h 3179389"/>
              <a:gd name="connsiteX2" fmla="*/ 14013 w 2760946"/>
              <a:gd name="connsiteY2" fmla="*/ 849991 h 3179389"/>
              <a:gd name="connsiteX3" fmla="*/ 372252 w 2760946"/>
              <a:gd name="connsiteY3" fmla="*/ 86012 h 3179389"/>
              <a:gd name="connsiteX4" fmla="*/ 2258450 w 2760946"/>
              <a:gd name="connsiteY4" fmla="*/ 87991 h 3179389"/>
              <a:gd name="connsiteX5" fmla="*/ 2729504 w 2760946"/>
              <a:gd name="connsiteY5" fmla="*/ 711446 h 3179389"/>
              <a:gd name="connsiteX6" fmla="*/ 2711692 w 2760946"/>
              <a:gd name="connsiteY6" fmla="*/ 3063156 h 3179389"/>
              <a:gd name="connsiteX0" fmla="*/ 27868 w 2734347"/>
              <a:gd name="connsiteY0" fmla="*/ 3066718 h 3179389"/>
              <a:gd name="connsiteX1" fmla="*/ 159 w 2734347"/>
              <a:gd name="connsiteY1" fmla="*/ 2928173 h 3179389"/>
              <a:gd name="connsiteX2" fmla="*/ 14013 w 2734347"/>
              <a:gd name="connsiteY2" fmla="*/ 849991 h 3179389"/>
              <a:gd name="connsiteX3" fmla="*/ 372252 w 2734347"/>
              <a:gd name="connsiteY3" fmla="*/ 86012 h 3179389"/>
              <a:gd name="connsiteX4" fmla="*/ 2258450 w 2734347"/>
              <a:gd name="connsiteY4" fmla="*/ 87991 h 3179389"/>
              <a:gd name="connsiteX5" fmla="*/ 2729504 w 2734347"/>
              <a:gd name="connsiteY5" fmla="*/ 711446 h 3179389"/>
              <a:gd name="connsiteX6" fmla="*/ 2711692 w 2734347"/>
              <a:gd name="connsiteY6" fmla="*/ 3063156 h 3179389"/>
              <a:gd name="connsiteX0" fmla="*/ 36727 w 2743206"/>
              <a:gd name="connsiteY0" fmla="*/ 3066718 h 3066718"/>
              <a:gd name="connsiteX1" fmla="*/ 22872 w 2743206"/>
              <a:gd name="connsiteY1" fmla="*/ 849991 h 3066718"/>
              <a:gd name="connsiteX2" fmla="*/ 381111 w 2743206"/>
              <a:gd name="connsiteY2" fmla="*/ 86012 h 3066718"/>
              <a:gd name="connsiteX3" fmla="*/ 2267309 w 2743206"/>
              <a:gd name="connsiteY3" fmla="*/ 87991 h 3066718"/>
              <a:gd name="connsiteX4" fmla="*/ 2738363 w 2743206"/>
              <a:gd name="connsiteY4" fmla="*/ 711446 h 3066718"/>
              <a:gd name="connsiteX5" fmla="*/ 2720551 w 2743206"/>
              <a:gd name="connsiteY5" fmla="*/ 3063156 h 3066718"/>
              <a:gd name="connsiteX0" fmla="*/ 6939 w 2765669"/>
              <a:gd name="connsiteY0" fmla="*/ 3092843 h 3092843"/>
              <a:gd name="connsiteX1" fmla="*/ 45335 w 2765669"/>
              <a:gd name="connsiteY1" fmla="*/ 849991 h 3092843"/>
              <a:gd name="connsiteX2" fmla="*/ 403574 w 2765669"/>
              <a:gd name="connsiteY2" fmla="*/ 86012 h 3092843"/>
              <a:gd name="connsiteX3" fmla="*/ 2289772 w 2765669"/>
              <a:gd name="connsiteY3" fmla="*/ 87991 h 3092843"/>
              <a:gd name="connsiteX4" fmla="*/ 2760826 w 2765669"/>
              <a:gd name="connsiteY4" fmla="*/ 711446 h 3092843"/>
              <a:gd name="connsiteX5" fmla="*/ 2743014 w 2765669"/>
              <a:gd name="connsiteY5" fmla="*/ 3063156 h 3092843"/>
              <a:gd name="connsiteX0" fmla="*/ 212 w 2758942"/>
              <a:gd name="connsiteY0" fmla="*/ 3092843 h 3092843"/>
              <a:gd name="connsiteX1" fmla="*/ 38608 w 2758942"/>
              <a:gd name="connsiteY1" fmla="*/ 849991 h 3092843"/>
              <a:gd name="connsiteX2" fmla="*/ 396847 w 2758942"/>
              <a:gd name="connsiteY2" fmla="*/ 86012 h 3092843"/>
              <a:gd name="connsiteX3" fmla="*/ 2283045 w 2758942"/>
              <a:gd name="connsiteY3" fmla="*/ 87991 h 3092843"/>
              <a:gd name="connsiteX4" fmla="*/ 2754099 w 2758942"/>
              <a:gd name="connsiteY4" fmla="*/ 711446 h 3092843"/>
              <a:gd name="connsiteX5" fmla="*/ 2736287 w 2758942"/>
              <a:gd name="connsiteY5" fmla="*/ 3063156 h 3092843"/>
              <a:gd name="connsiteX0" fmla="*/ 212 w 2743196"/>
              <a:gd name="connsiteY0" fmla="*/ 3088178 h 3088178"/>
              <a:gd name="connsiteX1" fmla="*/ 38608 w 2743196"/>
              <a:gd name="connsiteY1" fmla="*/ 845326 h 3088178"/>
              <a:gd name="connsiteX2" fmla="*/ 396847 w 2743196"/>
              <a:gd name="connsiteY2" fmla="*/ 81347 h 3088178"/>
              <a:gd name="connsiteX3" fmla="*/ 2283045 w 2743196"/>
              <a:gd name="connsiteY3" fmla="*/ 83326 h 3088178"/>
              <a:gd name="connsiteX4" fmla="*/ 2731087 w 2743196"/>
              <a:gd name="connsiteY4" fmla="*/ 625683 h 3088178"/>
              <a:gd name="connsiteX5" fmla="*/ 2736287 w 2743196"/>
              <a:gd name="connsiteY5" fmla="*/ 3058491 h 3088178"/>
              <a:gd name="connsiteX0" fmla="*/ 212 w 2747434"/>
              <a:gd name="connsiteY0" fmla="*/ 3088178 h 3088178"/>
              <a:gd name="connsiteX1" fmla="*/ 38608 w 2747434"/>
              <a:gd name="connsiteY1" fmla="*/ 845326 h 3088178"/>
              <a:gd name="connsiteX2" fmla="*/ 396847 w 2747434"/>
              <a:gd name="connsiteY2" fmla="*/ 81347 h 3088178"/>
              <a:gd name="connsiteX3" fmla="*/ 2283045 w 2747434"/>
              <a:gd name="connsiteY3" fmla="*/ 83326 h 3088178"/>
              <a:gd name="connsiteX4" fmla="*/ 2731087 w 2747434"/>
              <a:gd name="connsiteY4" fmla="*/ 625683 h 3088178"/>
              <a:gd name="connsiteX5" fmla="*/ 2736287 w 2747434"/>
              <a:gd name="connsiteY5" fmla="*/ 3058491 h 3088178"/>
              <a:gd name="connsiteX0" fmla="*/ 1933 w 2768674"/>
              <a:gd name="connsiteY0" fmla="*/ 1718894 h 3058487"/>
              <a:gd name="connsiteX1" fmla="*/ 59847 w 2768674"/>
              <a:gd name="connsiteY1" fmla="*/ 845321 h 3058487"/>
              <a:gd name="connsiteX2" fmla="*/ 418086 w 2768674"/>
              <a:gd name="connsiteY2" fmla="*/ 81342 h 3058487"/>
              <a:gd name="connsiteX3" fmla="*/ 2304284 w 2768674"/>
              <a:gd name="connsiteY3" fmla="*/ 83321 h 3058487"/>
              <a:gd name="connsiteX4" fmla="*/ 2752326 w 2768674"/>
              <a:gd name="connsiteY4" fmla="*/ 625678 h 3058487"/>
              <a:gd name="connsiteX5" fmla="*/ 2757526 w 2768674"/>
              <a:gd name="connsiteY5" fmla="*/ 3058486 h 3058487"/>
              <a:gd name="connsiteX0" fmla="*/ 810 w 2767551"/>
              <a:gd name="connsiteY0" fmla="*/ 1692904 h 3032497"/>
              <a:gd name="connsiteX1" fmla="*/ 68482 w 2767551"/>
              <a:gd name="connsiteY1" fmla="*/ 406378 h 3032497"/>
              <a:gd name="connsiteX2" fmla="*/ 416963 w 2767551"/>
              <a:gd name="connsiteY2" fmla="*/ 55352 h 3032497"/>
              <a:gd name="connsiteX3" fmla="*/ 2303161 w 2767551"/>
              <a:gd name="connsiteY3" fmla="*/ 57331 h 3032497"/>
              <a:gd name="connsiteX4" fmla="*/ 2751203 w 2767551"/>
              <a:gd name="connsiteY4" fmla="*/ 599688 h 3032497"/>
              <a:gd name="connsiteX5" fmla="*/ 2756403 w 2767551"/>
              <a:gd name="connsiteY5" fmla="*/ 3032496 h 303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7551" h="3032497">
                <a:moveTo>
                  <a:pt x="810" y="1692904"/>
                </a:moveTo>
                <a:cubicBezTo>
                  <a:pt x="-2076" y="1231086"/>
                  <a:pt x="-877" y="679303"/>
                  <a:pt x="68482" y="406378"/>
                </a:cubicBezTo>
                <a:cubicBezTo>
                  <a:pt x="137841" y="133453"/>
                  <a:pt x="44517" y="113527"/>
                  <a:pt x="416963" y="55352"/>
                </a:cubicBezTo>
                <a:cubicBezTo>
                  <a:pt x="789410" y="-2822"/>
                  <a:pt x="1914121" y="-33392"/>
                  <a:pt x="2303161" y="57331"/>
                </a:cubicBezTo>
                <a:cubicBezTo>
                  <a:pt x="2692201" y="148054"/>
                  <a:pt x="2725117" y="-148170"/>
                  <a:pt x="2751203" y="599688"/>
                </a:cubicBezTo>
                <a:cubicBezTo>
                  <a:pt x="2777289" y="1347546"/>
                  <a:pt x="2766793" y="2097314"/>
                  <a:pt x="2756403" y="3032496"/>
                </a:cubicBezTo>
              </a:path>
            </a:pathLst>
          </a:custGeom>
          <a:noFill/>
          <a:ln w="25400" cap="flat" cmpd="sng" algn="ctr">
            <a:solidFill>
              <a:sysClr val="windowText" lastClr="000000"/>
            </a:solidFill>
            <a:prstDash val="solid"/>
            <a:headEnd type="triangle" w="med" len="med"/>
            <a:tailEnd type="triangle" w="med" len="med"/>
          </a:ln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ysClr val="windowText" lastClr="000000">
                <a:tint val="100000"/>
                <a:shade val="100000"/>
                <a:hueMod val="100000"/>
                <a:satMod val="100000"/>
              </a:sysClr>
            </a:contourClr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14" name="図 1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96118" y="6048782"/>
            <a:ext cx="437489" cy="836602"/>
          </a:xfrm>
          <a:prstGeom prst="rect">
            <a:avLst/>
          </a:prstGeom>
        </p:spPr>
      </p:pic>
      <p:cxnSp>
        <p:nvCxnSpPr>
          <p:cNvPr id="73" name="直線矢印コネクタ 72"/>
          <p:cNvCxnSpPr/>
          <p:nvPr/>
        </p:nvCxnSpPr>
        <p:spPr bwMode="auto">
          <a:xfrm>
            <a:off x="4182163" y="4221088"/>
            <a:ext cx="0" cy="2589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extLst/>
        </p:spPr>
      </p:cxnSp>
      <p:cxnSp>
        <p:nvCxnSpPr>
          <p:cNvPr id="76" name="直線矢印コネクタ 75"/>
          <p:cNvCxnSpPr/>
          <p:nvPr/>
        </p:nvCxnSpPr>
        <p:spPr bwMode="auto">
          <a:xfrm>
            <a:off x="3318067" y="4221088"/>
            <a:ext cx="0" cy="2589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  <a:extLst/>
        </p:spPr>
      </p:cxnSp>
      <p:sp>
        <p:nvSpPr>
          <p:cNvPr id="64" name="テキスト ボックス 64"/>
          <p:cNvSpPr txBox="1"/>
          <p:nvPr/>
        </p:nvSpPr>
        <p:spPr>
          <a:xfrm>
            <a:off x="6876256" y="6488668"/>
            <a:ext cx="859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 smtClean="0">
                <a:solidFill>
                  <a:prstClr val="black"/>
                </a:solidFill>
                <a:ea typeface="HG明朝E" panose="02020909000000000000" pitchFamily="17" charset="-128"/>
              </a:rPr>
              <a:t>Local</a:t>
            </a:r>
            <a:endParaRPr lang="en-US" altLang="ja-JP" sz="1800" dirty="0" smtClean="0">
              <a:solidFill>
                <a:prstClr val="black"/>
              </a:solidFill>
              <a:ea typeface="HG明朝E" panose="02020909000000000000" pitchFamily="17" charset="-128"/>
            </a:endParaRPr>
          </a:p>
        </p:txBody>
      </p:sp>
      <p:sp>
        <p:nvSpPr>
          <p:cNvPr id="67" name="テキスト ボックス 64"/>
          <p:cNvSpPr txBox="1"/>
          <p:nvPr/>
        </p:nvSpPr>
        <p:spPr>
          <a:xfrm>
            <a:off x="247197" y="6488668"/>
            <a:ext cx="1444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 smtClean="0">
                <a:solidFill>
                  <a:prstClr val="black"/>
                </a:solidFill>
                <a:ea typeface="HG明朝E" panose="02020909000000000000" pitchFamily="17" charset="-128"/>
              </a:rPr>
              <a:t>Anywhere</a:t>
            </a:r>
            <a:endParaRPr lang="en-US" altLang="ja-JP" sz="1800" dirty="0" smtClean="0">
              <a:solidFill>
                <a:prstClr val="black"/>
              </a:solidFill>
              <a:ea typeface="HG明朝E" panose="02020909000000000000" pitchFamily="17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231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Online Resources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141168"/>
          </a:xfrm>
        </p:spPr>
        <p:txBody>
          <a:bodyPr>
            <a:noAutofit/>
          </a:bodyPr>
          <a:lstStyle/>
          <a:p>
            <a:r>
              <a:rPr lang="en-US" sz="2000" dirty="0" smtClean="0"/>
              <a:t>Interest Group</a:t>
            </a:r>
          </a:p>
          <a:p>
            <a:pPr lvl="1"/>
            <a:r>
              <a:rPr lang="en-US" sz="1600" dirty="0" smtClean="0">
                <a:hlinkClick r:id="rId2"/>
              </a:rPr>
              <a:t>https://www.w3.org/WoT/IG/</a:t>
            </a:r>
            <a:endParaRPr lang="en-US" sz="1600" dirty="0" smtClean="0"/>
          </a:p>
          <a:p>
            <a:pPr lvl="1"/>
            <a:r>
              <a:rPr lang="en-US" sz="1600" dirty="0" smtClean="0">
                <a:hlinkClick r:id="rId3"/>
              </a:rPr>
              <a:t>https://lists.w3.org/Archives/Public/public-wot-ig/</a:t>
            </a:r>
            <a:r>
              <a:rPr lang="en-US" sz="1600" dirty="0" smtClean="0"/>
              <a:t> (subscribe to mailing list)</a:t>
            </a:r>
          </a:p>
          <a:p>
            <a:r>
              <a:rPr lang="en-US" sz="2000" dirty="0" smtClean="0"/>
              <a:t>Documents (for implementers)</a:t>
            </a:r>
          </a:p>
          <a:p>
            <a:pPr lvl="1"/>
            <a:r>
              <a:rPr lang="en-US" sz="1600" dirty="0" smtClean="0">
                <a:hlinkClick r:id="rId4"/>
              </a:rPr>
              <a:t>http://w3c.github.io/wot/architecture/wot-architecture.html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smtClean="0">
                <a:hlinkClick r:id="rId5"/>
              </a:rPr>
              <a:t>http://w3c.github.io/wot/current-practices/wot-practices.html</a:t>
            </a:r>
            <a:r>
              <a:rPr lang="en-US" sz="1600" dirty="0" smtClean="0"/>
              <a:t> (living document)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dirty="0" smtClean="0"/>
              <a:t>Beijing 2016 Release: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dirty="0" smtClean="0">
                <a:hlinkClick r:id="rId6"/>
              </a:rPr>
              <a:t>http://w3c.github.io/wot/current-practices/wot-practices-beijing-2016.html</a:t>
            </a:r>
            <a:r>
              <a:rPr lang="en-US" sz="1600" dirty="0" smtClean="0"/>
              <a:t> </a:t>
            </a:r>
            <a:endParaRPr lang="en-US" sz="2000" dirty="0" smtClean="0"/>
          </a:p>
          <a:p>
            <a:r>
              <a:rPr lang="en-US" sz="2000" dirty="0" err="1" smtClean="0"/>
              <a:t>GitHub</a:t>
            </a:r>
            <a:r>
              <a:rPr lang="en-US" sz="2000" dirty="0" smtClean="0"/>
              <a:t> (documents and proposals)</a:t>
            </a:r>
          </a:p>
          <a:p>
            <a:pPr lvl="1"/>
            <a:r>
              <a:rPr lang="en-US" sz="1600" dirty="0" smtClean="0">
                <a:hlinkClick r:id="rId7"/>
              </a:rPr>
              <a:t>https://github.com/w3c/wot</a:t>
            </a:r>
            <a:r>
              <a:rPr lang="en-US" sz="1600" dirty="0" smtClean="0"/>
              <a:t> </a:t>
            </a:r>
          </a:p>
          <a:p>
            <a:r>
              <a:rPr lang="en-US" sz="2000" dirty="0" smtClean="0"/>
              <a:t>Wiki (organizational information: </a:t>
            </a:r>
            <a:r>
              <a:rPr lang="en-US" sz="2000" dirty="0" err="1" smtClean="0"/>
              <a:t>WebConf</a:t>
            </a:r>
            <a:r>
              <a:rPr lang="en-US" sz="2000" dirty="0" smtClean="0"/>
              <a:t> calls, Face-to-Face meetings, …)</a:t>
            </a:r>
          </a:p>
          <a:p>
            <a:pPr lvl="1"/>
            <a:r>
              <a:rPr lang="en-US" sz="1600" dirty="0" smtClean="0">
                <a:hlinkClick r:id="rId8"/>
              </a:rPr>
              <a:t>https://www.w3.org/WoT/IG/wiki/Main_Page</a:t>
            </a:r>
            <a:r>
              <a:rPr lang="en-US" sz="1600" dirty="0" smtClean="0"/>
              <a:t> </a:t>
            </a:r>
          </a:p>
          <a:p>
            <a:r>
              <a:rPr lang="en-US" sz="2000" dirty="0" err="1" smtClean="0"/>
              <a:t>WoT</a:t>
            </a:r>
            <a:r>
              <a:rPr lang="en-US" sz="2000" dirty="0" smtClean="0"/>
              <a:t> Projects (implementing </a:t>
            </a:r>
            <a:r>
              <a:rPr lang="en-US" sz="2000" dirty="0" err="1" smtClean="0"/>
              <a:t>WoT</a:t>
            </a:r>
            <a:r>
              <a:rPr lang="en-US" sz="2000" dirty="0" smtClean="0"/>
              <a:t> Current Practices)</a:t>
            </a:r>
          </a:p>
          <a:p>
            <a:pPr lvl="1"/>
            <a:r>
              <a:rPr lang="en-US" sz="1600" dirty="0" smtClean="0">
                <a:hlinkClick r:id="rId9"/>
              </a:rPr>
              <a:t>https://github.com/thingweb/</a:t>
            </a:r>
            <a:endParaRPr lang="en-US" sz="1600" dirty="0" smtClean="0"/>
          </a:p>
          <a:p>
            <a:pPr lvl="1"/>
            <a:r>
              <a:rPr lang="en-US" sz="1600" dirty="0" smtClean="0">
                <a:hlinkClick r:id="rId10"/>
              </a:rPr>
              <a:t>https://github.com/mkovatsc/wot-demo-devices</a:t>
            </a:r>
            <a:endParaRPr lang="en-US" sz="1600" dirty="0" smtClean="0"/>
          </a:p>
          <a:p>
            <a:pPr lvl="1"/>
            <a:r>
              <a:rPr lang="en-US" sz="1600" dirty="0" smtClean="0"/>
              <a:t>Please add yours!</a:t>
            </a:r>
          </a:p>
          <a:p>
            <a:pPr lvl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PlugFest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W3C WoT F2F Beijing </a:t>
            </a:r>
            <a:r>
              <a:rPr lang="en-US" dirty="0" smtClean="0"/>
              <a:t>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Scenario 1 – ‘</a:t>
            </a:r>
            <a:r>
              <a:rPr lang="de-DE" dirty="0" err="1" smtClean="0"/>
              <a:t>Hello</a:t>
            </a:r>
            <a:r>
              <a:rPr lang="de-DE" dirty="0" smtClean="0"/>
              <a:t> WoT‘</a:t>
            </a:r>
            <a:endParaRPr lang="de-DE" dirty="0"/>
          </a:p>
        </p:txBody>
      </p:sp>
      <p:cxnSp>
        <p:nvCxnSpPr>
          <p:cNvPr id="4" name="Gerade Verbindung mit Pfeil 3"/>
          <p:cNvCxnSpPr/>
          <p:nvPr/>
        </p:nvCxnSpPr>
        <p:spPr>
          <a:xfrm>
            <a:off x="4932040" y="3971632"/>
            <a:ext cx="20882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 l="4326" b="3825"/>
          <a:stretch>
            <a:fillRect/>
          </a:stretch>
        </p:blipFill>
        <p:spPr bwMode="auto">
          <a:xfrm>
            <a:off x="7236296" y="3251552"/>
            <a:ext cx="15229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http://www.machinery.co.uk/article-images/117525/Siemens-Simatic-IOT2000-290316_popup.jpg"/>
          <p:cNvPicPr>
            <a:picLocks noChangeAspect="1" noChangeArrowheads="1"/>
          </p:cNvPicPr>
          <p:nvPr/>
        </p:nvPicPr>
        <p:blipFill>
          <a:blip r:embed="rId3" cstate="print"/>
          <a:srcRect l="33554" t="43162" r="14951" b="4520"/>
          <a:stretch>
            <a:fillRect/>
          </a:stretch>
        </p:blipFill>
        <p:spPr bwMode="auto">
          <a:xfrm>
            <a:off x="3563888" y="3429222"/>
            <a:ext cx="1224136" cy="898564"/>
          </a:xfrm>
          <a:prstGeom prst="rect">
            <a:avLst/>
          </a:prstGeom>
          <a:noFill/>
        </p:spPr>
      </p:pic>
      <p:pic>
        <p:nvPicPr>
          <p:cNvPr id="9" name="Picture 3" descr="D:\Projekte\Standardesierung\W3C\WoT\TD\Nizza\td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76256" y="3179544"/>
            <a:ext cx="576064" cy="576064"/>
          </a:xfrm>
          <a:prstGeom prst="rect">
            <a:avLst/>
          </a:prstGeom>
          <a:noFill/>
        </p:spPr>
      </p:pic>
      <p:pic>
        <p:nvPicPr>
          <p:cNvPr id="1026" name="Picture 2" descr="Image result for scal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971632"/>
            <a:ext cx="767574" cy="663028"/>
          </a:xfrm>
          <a:prstGeom prst="rect">
            <a:avLst/>
          </a:prstGeom>
          <a:noFill/>
        </p:spPr>
      </p:pic>
      <p:pic>
        <p:nvPicPr>
          <p:cNvPr id="11" name="Picture 8" descr="Image result for Siemen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763720"/>
            <a:ext cx="1656184" cy="386136"/>
          </a:xfrm>
          <a:prstGeom prst="rect">
            <a:avLst/>
          </a:prstGeom>
          <a:noFill/>
        </p:spPr>
      </p:pic>
      <p:pic>
        <p:nvPicPr>
          <p:cNvPr id="12" name="Picture 10" descr="Image result for Panasoni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4691712"/>
            <a:ext cx="1800200" cy="537488"/>
          </a:xfrm>
          <a:prstGeom prst="rect">
            <a:avLst/>
          </a:prstGeom>
          <a:noFill/>
        </p:spPr>
      </p:pic>
      <p:pic>
        <p:nvPicPr>
          <p:cNvPr id="13" name="Picture 3" descr="D:\Projekte\Standardesierung\W3C\WoT\TD\Nizza\td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03848" y="3179544"/>
            <a:ext cx="576064" cy="576064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3348270"/>
            <a:ext cx="1543029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Gerade Verbindung mit Pfeil 14"/>
          <p:cNvCxnSpPr/>
          <p:nvPr/>
        </p:nvCxnSpPr>
        <p:spPr>
          <a:xfrm>
            <a:off x="1835696" y="3971632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-25291" y="2603480"/>
            <a:ext cx="2243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WoT TD interpreter</a:t>
            </a:r>
            <a:br>
              <a:rPr lang="en-US" dirty="0" smtClean="0"/>
            </a:br>
            <a:r>
              <a:rPr lang="en-US" dirty="0" smtClean="0"/>
              <a:t>for human </a:t>
            </a:r>
            <a:r>
              <a:rPr lang="en-US" dirty="0"/>
              <a:t>i</a:t>
            </a:r>
            <a:r>
              <a:rPr lang="en-US" dirty="0" smtClean="0"/>
              <a:t>nteraction</a:t>
            </a:r>
            <a:endParaRPr lang="en-US" dirty="0"/>
          </a:p>
        </p:txBody>
      </p:sp>
      <p:sp>
        <p:nvSpPr>
          <p:cNvPr id="18" name="Textfeld 17"/>
          <p:cNvSpPr txBox="1"/>
          <p:nvPr/>
        </p:nvSpPr>
        <p:spPr>
          <a:xfrm>
            <a:off x="1835696" y="3633832"/>
            <a:ext cx="1366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/</a:t>
            </a:r>
            <a:r>
              <a:rPr lang="de-DE" dirty="0" err="1" smtClean="0"/>
              <a:t>voteTooHot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5652120" y="3602300"/>
            <a:ext cx="514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/on</a:t>
            </a:r>
            <a:endParaRPr lang="de-DE" dirty="0"/>
          </a:p>
        </p:txBody>
      </p:sp>
      <p:cxnSp>
        <p:nvCxnSpPr>
          <p:cNvPr id="21" name="Gerade Verbindung mit Pfeil 20"/>
          <p:cNvCxnSpPr/>
          <p:nvPr/>
        </p:nvCxnSpPr>
        <p:spPr>
          <a:xfrm flipH="1">
            <a:off x="1907704" y="3474398"/>
            <a:ext cx="1224136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9" idx="1"/>
          </p:cNvCxnSpPr>
          <p:nvPr/>
        </p:nvCxnSpPr>
        <p:spPr>
          <a:xfrm flipH="1">
            <a:off x="4860032" y="3467576"/>
            <a:ext cx="2016224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3363471" y="2400230"/>
            <a:ext cx="16405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Setup  </a:t>
            </a:r>
            <a:r>
              <a:rPr lang="en-US" dirty="0" err="1" smtClean="0"/>
              <a:t>servient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interaction</a:t>
            </a:r>
            <a:br>
              <a:rPr lang="en-US" dirty="0" smtClean="0"/>
            </a:br>
            <a:r>
              <a:rPr lang="en-US" dirty="0" smtClean="0"/>
              <a:t> based on TD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Scenario 2 – ‘</a:t>
            </a:r>
            <a:r>
              <a:rPr lang="de-DE" dirty="0" err="1" smtClean="0"/>
              <a:t>Full</a:t>
            </a:r>
            <a:r>
              <a:rPr lang="de-DE" dirty="0" smtClean="0"/>
              <a:t> WoT‘</a:t>
            </a:r>
            <a:endParaRPr lang="de-DE" dirty="0"/>
          </a:p>
        </p:txBody>
      </p:sp>
      <p:cxnSp>
        <p:nvCxnSpPr>
          <p:cNvPr id="4" name="Gerade Verbindung mit Pfeil 3"/>
          <p:cNvCxnSpPr/>
          <p:nvPr/>
        </p:nvCxnSpPr>
        <p:spPr>
          <a:xfrm>
            <a:off x="5004048" y="2970581"/>
            <a:ext cx="20882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 l="4326" b="3825"/>
          <a:stretch>
            <a:fillRect/>
          </a:stretch>
        </p:blipFill>
        <p:spPr bwMode="auto">
          <a:xfrm>
            <a:off x="7308304" y="2250501"/>
            <a:ext cx="15229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http://www.machinery.co.uk/article-images/117525/Siemens-Simatic-IOT2000-290316_popup.jpg"/>
          <p:cNvPicPr>
            <a:picLocks noChangeAspect="1" noChangeArrowheads="1"/>
          </p:cNvPicPr>
          <p:nvPr/>
        </p:nvPicPr>
        <p:blipFill>
          <a:blip r:embed="rId3" cstate="print"/>
          <a:srcRect l="33554" t="43162" r="14951" b="4520"/>
          <a:stretch>
            <a:fillRect/>
          </a:stretch>
        </p:blipFill>
        <p:spPr bwMode="auto">
          <a:xfrm>
            <a:off x="3635896" y="2538533"/>
            <a:ext cx="1224136" cy="898564"/>
          </a:xfrm>
          <a:prstGeom prst="rect">
            <a:avLst/>
          </a:prstGeom>
          <a:noFill/>
        </p:spPr>
      </p:pic>
      <p:pic>
        <p:nvPicPr>
          <p:cNvPr id="8" name="Picture 2" descr="Image result for scal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186605"/>
            <a:ext cx="648072" cy="559802"/>
          </a:xfrm>
          <a:prstGeom prst="rect">
            <a:avLst/>
          </a:prstGeom>
          <a:noFill/>
        </p:spPr>
      </p:pic>
      <p:pic>
        <p:nvPicPr>
          <p:cNvPr id="16386" name="Picture 2" descr="Image result for fujits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645024"/>
            <a:ext cx="1225936" cy="758010"/>
          </a:xfrm>
          <a:prstGeom prst="rect">
            <a:avLst/>
          </a:prstGeom>
          <a:noFill/>
        </p:spPr>
      </p:pic>
      <p:sp>
        <p:nvSpPr>
          <p:cNvPr id="10" name="Rechteck 9"/>
          <p:cNvSpPr/>
          <p:nvPr/>
        </p:nvSpPr>
        <p:spPr>
          <a:xfrm>
            <a:off x="3635896" y="1844824"/>
            <a:ext cx="1224136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1835696" y="2996952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3061728" y="1196752"/>
            <a:ext cx="2374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WoT </a:t>
            </a:r>
            <a:r>
              <a:rPr lang="en-US" dirty="0" err="1" smtClean="0"/>
              <a:t>Servient</a:t>
            </a:r>
            <a:r>
              <a:rPr lang="en-US" dirty="0" smtClean="0"/>
              <a:t> providing</a:t>
            </a:r>
            <a:br>
              <a:rPr lang="en-US" dirty="0" smtClean="0"/>
            </a:br>
            <a:r>
              <a:rPr lang="en-US" dirty="0" smtClean="0"/>
              <a:t>script for voting</a:t>
            </a:r>
            <a:endParaRPr lang="en-US" dirty="0"/>
          </a:p>
        </p:txBody>
      </p:sp>
      <p:pic>
        <p:nvPicPr>
          <p:cNvPr id="16388" name="Picture 4" descr="Image result for javascrip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1874804"/>
            <a:ext cx="576064" cy="576064"/>
          </a:xfrm>
          <a:prstGeom prst="rect">
            <a:avLst/>
          </a:prstGeom>
          <a:noFill/>
        </p:spPr>
      </p:pic>
      <p:sp>
        <p:nvSpPr>
          <p:cNvPr id="20" name="Rechteck 19"/>
          <p:cNvSpPr/>
          <p:nvPr/>
        </p:nvSpPr>
        <p:spPr>
          <a:xfrm>
            <a:off x="343248" y="1916832"/>
            <a:ext cx="1224136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107504" y="1268760"/>
            <a:ext cx="1696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WoT Client </a:t>
            </a:r>
            <a:br>
              <a:rPr lang="en-US" dirty="0" smtClean="0"/>
            </a:br>
            <a:r>
              <a:rPr lang="en-US" dirty="0" smtClean="0"/>
              <a:t>consumes script</a:t>
            </a:r>
            <a:endParaRPr lang="en-US" dirty="0"/>
          </a:p>
        </p:txBody>
      </p:sp>
      <p:cxnSp>
        <p:nvCxnSpPr>
          <p:cNvPr id="23" name="Gerade Verbindung mit Pfeil 22"/>
          <p:cNvCxnSpPr/>
          <p:nvPr/>
        </p:nvCxnSpPr>
        <p:spPr>
          <a:xfrm flipH="1">
            <a:off x="1043608" y="2204864"/>
            <a:ext cx="2808312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3" descr="D:\Projekte\Standardesierung\W3C\WoT\TD\Nizza\td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644008" y="3284984"/>
            <a:ext cx="576064" cy="576064"/>
          </a:xfrm>
          <a:prstGeom prst="rect">
            <a:avLst/>
          </a:prstGeom>
          <a:noFill/>
        </p:spPr>
      </p:pic>
      <p:sp>
        <p:nvSpPr>
          <p:cNvPr id="27" name="Textfeld 26"/>
          <p:cNvSpPr txBox="1"/>
          <p:nvPr/>
        </p:nvSpPr>
        <p:spPr>
          <a:xfrm>
            <a:off x="1835696" y="2627620"/>
            <a:ext cx="1366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/</a:t>
            </a:r>
            <a:r>
              <a:rPr lang="de-DE" dirty="0" err="1" smtClean="0"/>
              <a:t>voteTooHot</a:t>
            </a:r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>
            <a:off x="5652120" y="2564904"/>
            <a:ext cx="514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/on</a:t>
            </a:r>
            <a:endParaRPr lang="de-DE" dirty="0"/>
          </a:p>
        </p:txBody>
      </p:sp>
      <p:pic>
        <p:nvPicPr>
          <p:cNvPr id="29" name="Picture 4" descr="http://db.cse.ohio-state.edu/images/db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228184" y="5316557"/>
            <a:ext cx="1169770" cy="1296144"/>
          </a:xfrm>
          <a:prstGeom prst="rect">
            <a:avLst/>
          </a:prstGeom>
          <a:noFill/>
        </p:spPr>
      </p:pic>
      <p:sp>
        <p:nvSpPr>
          <p:cNvPr id="30" name="Textfeld 29"/>
          <p:cNvSpPr txBox="1"/>
          <p:nvPr/>
        </p:nvSpPr>
        <p:spPr>
          <a:xfrm>
            <a:off x="6027123" y="4884509"/>
            <a:ext cx="149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TD Repository</a:t>
            </a:r>
            <a:endParaRPr lang="de-DE" dirty="0"/>
          </a:p>
        </p:txBody>
      </p:sp>
      <p:pic>
        <p:nvPicPr>
          <p:cNvPr id="16392" name="Picture 8" descr="Image result for Siemen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3906960"/>
            <a:ext cx="1656184" cy="386136"/>
          </a:xfrm>
          <a:prstGeom prst="rect">
            <a:avLst/>
          </a:prstGeom>
          <a:noFill/>
        </p:spPr>
      </p:pic>
      <p:pic>
        <p:nvPicPr>
          <p:cNvPr id="16394" name="Picture 10" descr="Image result for Panasonic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6296" y="3867529"/>
            <a:ext cx="1800200" cy="537488"/>
          </a:xfrm>
          <a:prstGeom prst="rect">
            <a:avLst/>
          </a:prstGeom>
          <a:noFill/>
        </p:spPr>
      </p:pic>
      <p:cxnSp>
        <p:nvCxnSpPr>
          <p:cNvPr id="35" name="Gerade Verbindung mit Pfeil 34"/>
          <p:cNvCxnSpPr/>
          <p:nvPr/>
        </p:nvCxnSpPr>
        <p:spPr>
          <a:xfrm>
            <a:off x="5220072" y="3861048"/>
            <a:ext cx="1296144" cy="100811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6" descr="http://fluuux.de/wp-content/uploads/2012/09/ds18s20.jpg"/>
          <p:cNvPicPr>
            <a:picLocks noChangeAspect="1" noChangeArrowheads="1"/>
          </p:cNvPicPr>
          <p:nvPr/>
        </p:nvPicPr>
        <p:blipFill>
          <a:blip r:embed="rId11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47665" y="5301208"/>
            <a:ext cx="1364614" cy="1023460"/>
          </a:xfrm>
          <a:prstGeom prst="rect">
            <a:avLst/>
          </a:prstGeom>
          <a:noFill/>
        </p:spPr>
      </p:pic>
      <p:cxnSp>
        <p:nvCxnSpPr>
          <p:cNvPr id="45" name="Gerade Verbindung mit Pfeil 44"/>
          <p:cNvCxnSpPr/>
          <p:nvPr/>
        </p:nvCxnSpPr>
        <p:spPr>
          <a:xfrm>
            <a:off x="3635896" y="5820613"/>
            <a:ext cx="2320982" cy="8333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feld 45"/>
          <p:cNvSpPr txBox="1"/>
          <p:nvPr/>
        </p:nvSpPr>
        <p:spPr>
          <a:xfrm>
            <a:off x="3635896" y="5244549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 smtClean="0"/>
              <a:t>Search</a:t>
            </a:r>
            <a:r>
              <a:rPr lang="de-DE" sz="1200" dirty="0" smtClean="0"/>
              <a:t> </a:t>
            </a:r>
            <a:r>
              <a:rPr lang="de-DE" sz="1200" dirty="0" err="1" smtClean="0"/>
              <a:t>for</a:t>
            </a:r>
            <a:r>
              <a:rPr lang="de-DE" sz="1200" dirty="0" smtClean="0"/>
              <a:t> Action </a:t>
            </a:r>
            <a:br>
              <a:rPr lang="de-DE" sz="1200" dirty="0" smtClean="0"/>
            </a:br>
            <a:r>
              <a:rPr lang="de-DE" sz="1200" dirty="0" smtClean="0"/>
              <a:t>@type=“</a:t>
            </a:r>
            <a:r>
              <a:rPr lang="de-DE" sz="1200" dirty="0" err="1" smtClean="0"/>
              <a:t>tooHot</a:t>
            </a:r>
            <a:r>
              <a:rPr lang="de-DE" sz="1200" dirty="0" smtClean="0"/>
              <a:t>“</a:t>
            </a:r>
            <a:endParaRPr lang="de-DE" sz="1200" dirty="0"/>
          </a:p>
        </p:txBody>
      </p:sp>
      <p:cxnSp>
        <p:nvCxnSpPr>
          <p:cNvPr id="50" name="Gerade Verbindung mit Pfeil 49"/>
          <p:cNvCxnSpPr/>
          <p:nvPr/>
        </p:nvCxnSpPr>
        <p:spPr>
          <a:xfrm flipH="1" flipV="1">
            <a:off x="3635896" y="6108645"/>
            <a:ext cx="2304256" cy="1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10" descr="http://www.machinery.co.uk/article-images/117525/Siemens-Simatic-IOT2000-290316_popup.jpg"/>
          <p:cNvPicPr>
            <a:picLocks noChangeAspect="1" noChangeArrowheads="1"/>
          </p:cNvPicPr>
          <p:nvPr/>
        </p:nvPicPr>
        <p:blipFill>
          <a:blip r:embed="rId3" cstate="print"/>
          <a:srcRect l="33554" t="43162" r="14951" b="4520"/>
          <a:stretch>
            <a:fillRect/>
          </a:stretch>
        </p:blipFill>
        <p:spPr bwMode="auto">
          <a:xfrm>
            <a:off x="4427984" y="6324669"/>
            <a:ext cx="567680" cy="416699"/>
          </a:xfrm>
          <a:prstGeom prst="rect">
            <a:avLst/>
          </a:prstGeom>
          <a:noFill/>
        </p:spPr>
      </p:pic>
      <p:pic>
        <p:nvPicPr>
          <p:cNvPr id="54" name="Picture 3" descr="D:\Projekte\Standardesierung\W3C\WoT\TD\Nizza\td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067944" y="6108645"/>
            <a:ext cx="576064" cy="576064"/>
          </a:xfrm>
          <a:prstGeom prst="rect">
            <a:avLst/>
          </a:prstGeom>
          <a:noFill/>
        </p:spPr>
      </p:pic>
      <p:grpSp>
        <p:nvGrpSpPr>
          <p:cNvPr id="3" name="Gruppieren 56"/>
          <p:cNvGrpSpPr/>
          <p:nvPr/>
        </p:nvGrpSpPr>
        <p:grpSpPr>
          <a:xfrm>
            <a:off x="539552" y="2600400"/>
            <a:ext cx="792088" cy="792088"/>
            <a:chOff x="539552" y="2744416"/>
            <a:chExt cx="792088" cy="792088"/>
          </a:xfrm>
        </p:grpSpPr>
        <p:pic>
          <p:nvPicPr>
            <p:cNvPr id="16390" name="Picture 6" descr="Image result for android handy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39552" y="2744416"/>
              <a:ext cx="792088" cy="792088"/>
            </a:xfrm>
            <a:prstGeom prst="rect">
              <a:avLst/>
            </a:prstGeom>
            <a:noFill/>
          </p:spPr>
        </p:pic>
        <p:sp>
          <p:nvSpPr>
            <p:cNvPr id="42" name="Rechteck 41"/>
            <p:cNvSpPr/>
            <p:nvPr/>
          </p:nvSpPr>
          <p:spPr>
            <a:xfrm>
              <a:off x="765101" y="2852936"/>
              <a:ext cx="360040" cy="5760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Rechteck 55"/>
            <p:cNvSpPr/>
            <p:nvPr/>
          </p:nvSpPr>
          <p:spPr>
            <a:xfrm>
              <a:off x="827584" y="2924944"/>
              <a:ext cx="216024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58" name="Gerade Verbindung mit Pfeil 57"/>
          <p:cNvCxnSpPr/>
          <p:nvPr/>
        </p:nvCxnSpPr>
        <p:spPr>
          <a:xfrm flipV="1">
            <a:off x="2411760" y="3645024"/>
            <a:ext cx="864096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feld 60"/>
          <p:cNvSpPr txBox="1"/>
          <p:nvPr/>
        </p:nvSpPr>
        <p:spPr>
          <a:xfrm rot="17912209">
            <a:off x="1891600" y="4207744"/>
            <a:ext cx="1366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/</a:t>
            </a:r>
            <a:r>
              <a:rPr lang="de-DE" dirty="0" err="1" smtClean="0"/>
              <a:t>voteTooHot</a:t>
            </a:r>
            <a:endParaRPr lang="de-DE" dirty="0"/>
          </a:p>
        </p:txBody>
      </p:sp>
      <p:sp>
        <p:nvSpPr>
          <p:cNvPr id="62" name="Textfeld 61"/>
          <p:cNvSpPr txBox="1"/>
          <p:nvPr/>
        </p:nvSpPr>
        <p:spPr>
          <a:xfrm>
            <a:off x="1161" y="5302949"/>
            <a:ext cx="2194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WoT </a:t>
            </a:r>
            <a:r>
              <a:rPr lang="en-US" dirty="0" err="1" smtClean="0"/>
              <a:t>Servient</a:t>
            </a:r>
            <a:r>
              <a:rPr lang="en-US" dirty="0"/>
              <a:t> </a:t>
            </a:r>
            <a:r>
              <a:rPr lang="en-US" dirty="0" err="1" smtClean="0"/>
              <a:t>searchs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voting </a:t>
            </a:r>
            <a:r>
              <a:rPr lang="en-US" dirty="0" err="1" smtClean="0"/>
              <a:t>servient</a:t>
            </a:r>
            <a:endParaRPr lang="en-US" dirty="0"/>
          </a:p>
        </p:txBody>
      </p:sp>
      <p:pic>
        <p:nvPicPr>
          <p:cNvPr id="66" name="Picture 8" descr="Image result for Siemen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5616" y="6309320"/>
            <a:ext cx="1656184" cy="386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Scenario 3 – ‘Mini Automation‘</a:t>
            </a:r>
            <a:endParaRPr lang="de-DE" dirty="0"/>
          </a:p>
        </p:txBody>
      </p:sp>
      <p:sp>
        <p:nvSpPr>
          <p:cNvPr id="6146" name="AutoShape 2" descr="Image result for bright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148" name="AutoShape 4" descr="Image result for bright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212976"/>
            <a:ext cx="1584176" cy="153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Image result for Sieme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5085184"/>
            <a:ext cx="1656184" cy="386136"/>
          </a:xfrm>
          <a:prstGeom prst="rect">
            <a:avLst/>
          </a:prstGeom>
          <a:noFill/>
        </p:spPr>
      </p:pic>
      <p:pic>
        <p:nvPicPr>
          <p:cNvPr id="8" name="Picture 2" descr="Image result for fujits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869160"/>
            <a:ext cx="1225936" cy="758010"/>
          </a:xfrm>
          <a:prstGeom prst="rect">
            <a:avLst/>
          </a:prstGeom>
          <a:noFill/>
        </p:spPr>
      </p:pic>
      <p:cxnSp>
        <p:nvCxnSpPr>
          <p:cNvPr id="9" name="Gerade Verbindung mit Pfeil 8"/>
          <p:cNvCxnSpPr/>
          <p:nvPr/>
        </p:nvCxnSpPr>
        <p:spPr>
          <a:xfrm>
            <a:off x="3203848" y="4077072"/>
            <a:ext cx="20882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1" name="Picture 7" descr="http://st.houzz.com/simgs/1661386e01872d44_4-3448/modern-curtai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429000"/>
            <a:ext cx="1635436" cy="1206134"/>
          </a:xfrm>
          <a:prstGeom prst="rect">
            <a:avLst/>
          </a:prstGeom>
          <a:noFill/>
        </p:spPr>
      </p:pic>
      <p:pic>
        <p:nvPicPr>
          <p:cNvPr id="11" name="Picture 3" descr="D:\Projekte\Standardesierung\W3C\WoT\TD\Nizza\td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267744" y="3212976"/>
            <a:ext cx="576064" cy="576064"/>
          </a:xfrm>
          <a:prstGeom prst="rect">
            <a:avLst/>
          </a:prstGeom>
          <a:noFill/>
        </p:spPr>
      </p:pic>
      <p:sp>
        <p:nvSpPr>
          <p:cNvPr id="13" name="Textfeld 12"/>
          <p:cNvSpPr txBox="1"/>
          <p:nvPr/>
        </p:nvSpPr>
        <p:spPr>
          <a:xfrm>
            <a:off x="5263269" y="2566645"/>
            <a:ext cx="2764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Consume </a:t>
            </a:r>
            <a:r>
              <a:rPr lang="en-US" dirty="0" smtClean="0"/>
              <a:t>brightness </a:t>
            </a:r>
            <a:r>
              <a:rPr lang="en-US" dirty="0" smtClean="0"/>
              <a:t>sensor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control </a:t>
            </a:r>
            <a:r>
              <a:rPr lang="de-DE" dirty="0" err="1" smtClean="0"/>
              <a:t>curtain</a:t>
            </a:r>
            <a:endParaRPr lang="en-US" dirty="0"/>
          </a:p>
        </p:txBody>
      </p:sp>
      <p:cxnSp>
        <p:nvCxnSpPr>
          <p:cNvPr id="14" name="Gerade Verbindung mit Pfeil 13"/>
          <p:cNvCxnSpPr>
            <a:stCxn id="11" idx="3"/>
          </p:cNvCxnSpPr>
          <p:nvPr/>
        </p:nvCxnSpPr>
        <p:spPr>
          <a:xfrm>
            <a:off x="2843808" y="3501008"/>
            <a:ext cx="2664296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Online Resources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141168"/>
          </a:xfrm>
        </p:spPr>
        <p:txBody>
          <a:bodyPr>
            <a:noAutofit/>
          </a:bodyPr>
          <a:lstStyle/>
          <a:p>
            <a:r>
              <a:rPr lang="en-US" sz="2000" dirty="0" smtClean="0"/>
              <a:t>Current Practices (Beijing Release)</a:t>
            </a:r>
          </a:p>
          <a:p>
            <a:pPr lvl="1"/>
            <a:r>
              <a:rPr lang="en-US" sz="1600" dirty="0" smtClean="0">
                <a:hlinkClick r:id="rId2"/>
              </a:rPr>
              <a:t>http://w3c.github.io/wot/current-practices/wot-practices-beijing-2016.html</a:t>
            </a:r>
            <a:r>
              <a:rPr lang="en-US" sz="1600" dirty="0" smtClean="0"/>
              <a:t> </a:t>
            </a:r>
            <a:endParaRPr lang="en-US" sz="2000" dirty="0" smtClean="0"/>
          </a:p>
          <a:p>
            <a:r>
              <a:rPr lang="en-US" sz="2000" dirty="0" smtClean="0"/>
              <a:t>Organization Wiki</a:t>
            </a:r>
          </a:p>
          <a:p>
            <a:pPr lvl="1"/>
            <a:r>
              <a:rPr lang="en-US" sz="1600" dirty="0" smtClean="0">
                <a:hlinkClick r:id="rId3"/>
              </a:rPr>
              <a:t>https://www.w3.org/WoT/IG/wiki/F2F_meeting,_July_2016,_China,_Beijing#PlugFest</a:t>
            </a:r>
            <a:r>
              <a:rPr lang="en-US" sz="1600" dirty="0" smtClean="0"/>
              <a:t> </a:t>
            </a:r>
          </a:p>
          <a:p>
            <a:r>
              <a:rPr lang="en-US" sz="2000" dirty="0" smtClean="0"/>
              <a:t>Test Cases</a:t>
            </a:r>
          </a:p>
          <a:p>
            <a:pPr lvl="1"/>
            <a:r>
              <a:rPr lang="en-US" sz="1600" dirty="0" smtClean="0">
                <a:hlinkClick r:id="rId4"/>
              </a:rPr>
              <a:t>https://github.com/w3c/wot/blob/master/plugfest/2016-beijing/plugfest-test-cases-beijing-2016.md</a:t>
            </a:r>
            <a:endParaRPr lang="en-US" sz="1600" dirty="0" smtClean="0"/>
          </a:p>
          <a:p>
            <a:r>
              <a:rPr lang="en-US" sz="2000" dirty="0" smtClean="0"/>
              <a:t>Report Template</a:t>
            </a:r>
          </a:p>
          <a:p>
            <a:pPr lvl="1"/>
            <a:r>
              <a:rPr lang="en-US" sz="1600" dirty="0" smtClean="0">
                <a:hlinkClick r:id="rId5"/>
              </a:rPr>
              <a:t>https://github.com/w3c/wot/blob/master/plugfest/2016-beijing/TestCaseCoverage.xlsx</a:t>
            </a:r>
            <a:r>
              <a:rPr lang="en-US" sz="1600" dirty="0" smtClean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(</a:t>
            </a:r>
            <a:r>
              <a:rPr lang="en-US" sz="1600" dirty="0" err="1" smtClean="0"/>
              <a:t>t.b.d</a:t>
            </a:r>
            <a:r>
              <a:rPr lang="en-US" sz="1600" dirty="0" smtClean="0"/>
              <a:t>.)</a:t>
            </a:r>
            <a:endParaRPr lang="en-US" sz="1600" dirty="0" smtClean="0"/>
          </a:p>
          <a:p>
            <a:pPr lvl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W3C </a:t>
            </a:r>
            <a:r>
              <a:rPr lang="en-US" dirty="0" err="1" smtClean="0"/>
              <a:t>WoT</a:t>
            </a:r>
            <a:r>
              <a:rPr lang="en-US" dirty="0" smtClean="0"/>
              <a:t> Mission</a:t>
            </a:r>
            <a:endParaRPr lang="en-US" dirty="0"/>
          </a:p>
        </p:txBody>
      </p:sp>
      <p:pic>
        <p:nvPicPr>
          <p:cNvPr id="5" name="Picture 2" descr="https://pbs.twimg.com/profile_images/737757905177300992/NwwT3a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96852"/>
            <a:ext cx="1008112" cy="1008112"/>
          </a:xfrm>
          <a:prstGeom prst="rect">
            <a:avLst/>
          </a:prstGeom>
          <a:noFill/>
        </p:spPr>
      </p:pic>
      <p:pic>
        <p:nvPicPr>
          <p:cNvPr id="6" name="Picture 4" descr="http://www.etsi.org/images/articles/logos/oneM2M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6226" y="4777650"/>
            <a:ext cx="1295044" cy="883598"/>
          </a:xfrm>
          <a:prstGeom prst="rect">
            <a:avLst/>
          </a:prstGeom>
          <a:noFill/>
        </p:spPr>
      </p:pic>
      <p:pic>
        <p:nvPicPr>
          <p:cNvPr id="7" name="Picture 6" descr="https://lh6.ggpht.com/9HO8ss1ZMkSOVERLU0gakZEJpptzRxV4TYL3YJ5vPdYe5V0z3EpV_Wqezc8RkRcNcP6-=w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060848"/>
            <a:ext cx="1080120" cy="1080120"/>
          </a:xfrm>
          <a:prstGeom prst="rect">
            <a:avLst/>
          </a:prstGeom>
          <a:noFill/>
        </p:spPr>
      </p:pic>
      <p:pic>
        <p:nvPicPr>
          <p:cNvPr id="8" name="Picture 8" descr="https://media.licdn.com/media/p/1/000/225/076/21c1f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2808" y="2362479"/>
            <a:ext cx="1440160" cy="490457"/>
          </a:xfrm>
          <a:prstGeom prst="rect">
            <a:avLst/>
          </a:prstGeom>
          <a:noFill/>
        </p:spPr>
      </p:pic>
      <p:pic>
        <p:nvPicPr>
          <p:cNvPr id="9" name="Picture 4" descr="http://openmobilealliance.org/wp-content/uploads/2012/11/LOGO_OMA_Lar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572" y="4783124"/>
            <a:ext cx="1717009" cy="8726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ussdiagramm: Manuelle Eingabe 9"/>
          <p:cNvSpPr/>
          <p:nvPr/>
        </p:nvSpPr>
        <p:spPr>
          <a:xfrm>
            <a:off x="827584" y="3116476"/>
            <a:ext cx="864096" cy="576064"/>
          </a:xfrm>
          <a:prstGeom prst="flowChartManualInpu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ussdiagramm: Lochstreifen 10"/>
          <p:cNvSpPr/>
          <p:nvPr/>
        </p:nvSpPr>
        <p:spPr>
          <a:xfrm>
            <a:off x="3347864" y="3140968"/>
            <a:ext cx="936104" cy="648072"/>
          </a:xfrm>
          <a:prstGeom prst="flowChartPunchedTap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ppelte Welle 11"/>
          <p:cNvSpPr/>
          <p:nvPr/>
        </p:nvSpPr>
        <p:spPr>
          <a:xfrm>
            <a:off x="1835696" y="4149079"/>
            <a:ext cx="936104" cy="576064"/>
          </a:xfrm>
          <a:prstGeom prst="doubleWav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ussdiagramm: Gespeicherte Daten 12"/>
          <p:cNvSpPr/>
          <p:nvPr/>
        </p:nvSpPr>
        <p:spPr>
          <a:xfrm rot="16200000">
            <a:off x="6246186" y="3032956"/>
            <a:ext cx="828092" cy="828092"/>
          </a:xfrm>
          <a:prstGeom prst="flowChartOnlineStorag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ingekerbter Richtungspfeil 13"/>
          <p:cNvSpPr/>
          <p:nvPr/>
        </p:nvSpPr>
        <p:spPr>
          <a:xfrm rot="16200000">
            <a:off x="4824028" y="3897052"/>
            <a:ext cx="864096" cy="936104"/>
          </a:xfrm>
          <a:prstGeom prst="chevron">
            <a:avLst>
              <a:gd name="adj" fmla="val 2732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lussdiagramm: Magnetplattenspeicher 14"/>
          <p:cNvSpPr/>
          <p:nvPr/>
        </p:nvSpPr>
        <p:spPr>
          <a:xfrm>
            <a:off x="7524328" y="4005063"/>
            <a:ext cx="720080" cy="792088"/>
          </a:xfrm>
          <a:prstGeom prst="flowChartMagneticDisk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feld 15"/>
          <p:cNvSpPr txBox="1"/>
          <p:nvPr/>
        </p:nvSpPr>
        <p:spPr>
          <a:xfrm>
            <a:off x="7604500" y="4639108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sp>
        <p:nvSpPr>
          <p:cNvPr id="17" name="Textfeld 16"/>
          <p:cNvSpPr txBox="1"/>
          <p:nvPr/>
        </p:nvSpPr>
        <p:spPr>
          <a:xfrm>
            <a:off x="1147120" y="5805264"/>
            <a:ext cx="6849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“interconnecting existing Internet of Things platforms</a:t>
            </a:r>
            <a:br>
              <a:rPr lang="en-US" sz="2400" dirty="0" smtClean="0"/>
            </a:br>
            <a:r>
              <a:rPr lang="en-US" sz="2400" dirty="0" smtClean="0"/>
              <a:t>and complementing available standards”</a:t>
            </a:r>
            <a:endParaRPr lang="en-US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3443027"/>
            <a:ext cx="8208912" cy="10574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90000" rtlCol="0" anchor="ctr">
            <a:noAutofit/>
          </a:bodyPr>
          <a:lstStyle/>
          <a:p>
            <a:pPr algn="ctr"/>
            <a:r>
              <a:rPr lang="en-US" sz="4400" dirty="0" smtClean="0"/>
              <a:t>Web of Things</a:t>
            </a:r>
            <a:endParaRPr lang="en-US" sz="44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2498971" y="1383159"/>
            <a:ext cx="4146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Not to be yet another standard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</a:t>
            </a:r>
            <a:r>
              <a:rPr lang="en-US" cap="none" dirty="0" err="1" smtClean="0"/>
              <a:t>o</a:t>
            </a:r>
            <a:r>
              <a:rPr lang="en-US" dirty="0" err="1" smtClean="0"/>
              <a:t>T</a:t>
            </a:r>
            <a:r>
              <a:rPr lang="en-US" dirty="0" smtClean="0"/>
              <a:t> Interface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IoT Platforms and Protocol Bindings</a:t>
            </a:r>
          </a:p>
          <a:p>
            <a:r>
              <a:rPr lang="en-US" dirty="0" smtClean="0">
                <a:hlinkClick r:id="rId2"/>
              </a:rPr>
              <a:t>http://w3c.github.io/wot/current-practices/</a:t>
            </a:r>
            <a:br>
              <a:rPr lang="en-US" dirty="0" smtClean="0">
                <a:hlinkClick r:id="rId2"/>
              </a:rPr>
            </a:br>
            <a:r>
              <a:rPr lang="en-US" dirty="0" err="1" smtClean="0">
                <a:hlinkClick r:id="rId2"/>
              </a:rPr>
              <a:t>wot</a:t>
            </a:r>
            <a:r>
              <a:rPr lang="en-US" dirty="0" smtClean="0">
                <a:hlinkClick r:id="rId2"/>
              </a:rPr>
              <a:t>-</a:t>
            </a:r>
            <a:r>
              <a:rPr lang="en-US" dirty="0" err="1" smtClean="0">
                <a:hlinkClick r:id="rId2"/>
              </a:rPr>
              <a:t>practices.html#wot</a:t>
            </a:r>
            <a:r>
              <a:rPr lang="en-US" dirty="0" smtClean="0">
                <a:hlinkClick r:id="rId2"/>
              </a:rPr>
              <a:t>-interface</a:t>
            </a:r>
            <a:r>
              <a:rPr lang="en-US" dirty="0" smtClean="0"/>
              <a:t>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WoT</a:t>
            </a:r>
            <a:r>
              <a:rPr lang="en-US" dirty="0" smtClean="0"/>
              <a:t> Interface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Interface exposed by </a:t>
            </a:r>
            <a:r>
              <a:rPr lang="en-US" dirty="0" err="1" smtClean="0"/>
              <a:t>S</a:t>
            </a:r>
            <a:r>
              <a:rPr lang="en-US" dirty="0" err="1" smtClean="0"/>
              <a:t>ervients</a:t>
            </a:r>
            <a:r>
              <a:rPr lang="en-US" dirty="0" smtClean="0"/>
              <a:t> </a:t>
            </a:r>
            <a:r>
              <a:rPr lang="en-US" dirty="0" smtClean="0"/>
              <a:t>to the network</a:t>
            </a:r>
          </a:p>
        </p:txBody>
      </p:sp>
      <p:sp>
        <p:nvSpPr>
          <p:cNvPr id="19" name="角丸四角形 6"/>
          <p:cNvSpPr/>
          <p:nvPr/>
        </p:nvSpPr>
        <p:spPr bwMode="auto">
          <a:xfrm>
            <a:off x="899592" y="2708920"/>
            <a:ext cx="2160240" cy="2304257"/>
          </a:xfrm>
          <a:prstGeom prst="roundRect">
            <a:avLst>
              <a:gd name="adj" fmla="val 6113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+mj-ea"/>
              </a:rPr>
              <a:t>WoT Servient</a:t>
            </a:r>
          </a:p>
        </p:txBody>
      </p:sp>
      <p:sp>
        <p:nvSpPr>
          <p:cNvPr id="20" name="角丸四角形 22"/>
          <p:cNvSpPr/>
          <p:nvPr/>
        </p:nvSpPr>
        <p:spPr bwMode="auto">
          <a:xfrm>
            <a:off x="1034607" y="4653136"/>
            <a:ext cx="1905980" cy="707934"/>
          </a:xfrm>
          <a:custGeom>
            <a:avLst/>
            <a:gdLst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1905980 w 1905980"/>
              <a:gd name="connsiteY3" fmla="*/ 0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707934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613343 w 1905980"/>
              <a:gd name="connsiteY4" fmla="*/ 6942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984693 w 1905980"/>
              <a:gd name="connsiteY4" fmla="*/ 6942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232343 w 1905980"/>
              <a:gd name="connsiteY5" fmla="*/ 64092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513057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737193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737193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5980" h="707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25025" y="0"/>
                </a:lnTo>
                <a:lnTo>
                  <a:pt x="225025" y="360040"/>
                </a:lnTo>
                <a:lnTo>
                  <a:pt x="1665185" y="360040"/>
                </a:lnTo>
                <a:lnTo>
                  <a:pt x="1665185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0" rIns="91440" bIns="1800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WoT Interface</a:t>
            </a:r>
          </a:p>
        </p:txBody>
      </p:sp>
      <p:cxnSp>
        <p:nvCxnSpPr>
          <p:cNvPr id="28" name="Gerade Verbindung 27"/>
          <p:cNvCxnSpPr/>
          <p:nvPr/>
        </p:nvCxnSpPr>
        <p:spPr>
          <a:xfrm>
            <a:off x="467544" y="6021288"/>
            <a:ext cx="820891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H="1" flipV="1">
            <a:off x="7157181" y="5409681"/>
            <a:ext cx="8384" cy="5844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角丸四角形 6"/>
          <p:cNvSpPr/>
          <p:nvPr/>
        </p:nvSpPr>
        <p:spPr bwMode="auto">
          <a:xfrm>
            <a:off x="6084168" y="2708920"/>
            <a:ext cx="2160240" cy="2304257"/>
          </a:xfrm>
          <a:prstGeom prst="roundRect">
            <a:avLst>
              <a:gd name="adj" fmla="val 6113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+mj-ea"/>
              </a:rPr>
              <a:t>WoT Servient</a:t>
            </a:r>
          </a:p>
        </p:txBody>
      </p:sp>
      <p:cxnSp>
        <p:nvCxnSpPr>
          <p:cNvPr id="17" name="Gerade Verbindung 16"/>
          <p:cNvCxnSpPr/>
          <p:nvPr/>
        </p:nvCxnSpPr>
        <p:spPr>
          <a:xfrm flipH="1" flipV="1">
            <a:off x="1975520" y="5409681"/>
            <a:ext cx="8384" cy="5844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角丸四角形 22"/>
          <p:cNvSpPr/>
          <p:nvPr/>
        </p:nvSpPr>
        <p:spPr bwMode="auto">
          <a:xfrm>
            <a:off x="6228184" y="4653136"/>
            <a:ext cx="1905980" cy="707934"/>
          </a:xfrm>
          <a:custGeom>
            <a:avLst/>
            <a:gdLst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1905980 w 1905980"/>
              <a:gd name="connsiteY3" fmla="*/ 0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707934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613343 w 1905980"/>
              <a:gd name="connsiteY4" fmla="*/ 6942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984693 w 1905980"/>
              <a:gd name="connsiteY4" fmla="*/ 6942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232343 w 1905980"/>
              <a:gd name="connsiteY5" fmla="*/ 64092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513057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737193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737193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5980" h="707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25025" y="0"/>
                </a:lnTo>
                <a:lnTo>
                  <a:pt x="225025" y="360040"/>
                </a:lnTo>
                <a:lnTo>
                  <a:pt x="1665185" y="360040"/>
                </a:lnTo>
                <a:lnTo>
                  <a:pt x="1665185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0" rIns="91440" bIns="1800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WoT Interface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WoT Interface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Interface exposed by </a:t>
            </a:r>
            <a:r>
              <a:rPr lang="en-US" dirty="0" err="1" smtClean="0"/>
              <a:t>S</a:t>
            </a:r>
            <a:r>
              <a:rPr lang="en-US" dirty="0" err="1" smtClean="0"/>
              <a:t>ervients</a:t>
            </a:r>
            <a:r>
              <a:rPr lang="en-US" dirty="0" smtClean="0"/>
              <a:t> </a:t>
            </a:r>
            <a:r>
              <a:rPr lang="en-US" dirty="0" smtClean="0"/>
              <a:t>to the network</a:t>
            </a:r>
          </a:p>
        </p:txBody>
      </p:sp>
      <p:sp>
        <p:nvSpPr>
          <p:cNvPr id="19" name="角丸四角形 6"/>
          <p:cNvSpPr/>
          <p:nvPr/>
        </p:nvSpPr>
        <p:spPr bwMode="auto">
          <a:xfrm>
            <a:off x="899592" y="2708920"/>
            <a:ext cx="2160240" cy="2304257"/>
          </a:xfrm>
          <a:prstGeom prst="roundRect">
            <a:avLst>
              <a:gd name="adj" fmla="val 6113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+mj-ea"/>
              </a:rPr>
              <a:t>WoT Servient</a:t>
            </a:r>
          </a:p>
        </p:txBody>
      </p:sp>
      <p:cxnSp>
        <p:nvCxnSpPr>
          <p:cNvPr id="28" name="Gerade Verbindung 27"/>
          <p:cNvCxnSpPr/>
          <p:nvPr/>
        </p:nvCxnSpPr>
        <p:spPr>
          <a:xfrm>
            <a:off x="467544" y="6021288"/>
            <a:ext cx="820891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H="1" flipV="1">
            <a:off x="7157181" y="5409681"/>
            <a:ext cx="8384" cy="5844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角丸四角形 6"/>
          <p:cNvSpPr/>
          <p:nvPr/>
        </p:nvSpPr>
        <p:spPr bwMode="auto">
          <a:xfrm>
            <a:off x="6084168" y="2708920"/>
            <a:ext cx="2160240" cy="2304257"/>
          </a:xfrm>
          <a:prstGeom prst="roundRect">
            <a:avLst>
              <a:gd name="adj" fmla="val 6113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+mj-ea"/>
              </a:rPr>
              <a:t>WoT Servient</a:t>
            </a:r>
          </a:p>
        </p:txBody>
      </p:sp>
      <p:sp>
        <p:nvSpPr>
          <p:cNvPr id="15" name="角丸四角形 22"/>
          <p:cNvSpPr/>
          <p:nvPr/>
        </p:nvSpPr>
        <p:spPr bwMode="auto">
          <a:xfrm>
            <a:off x="3619010" y="5661248"/>
            <a:ext cx="1905980" cy="707934"/>
          </a:xfrm>
          <a:prstGeom prst="roundRect">
            <a:avLst/>
          </a:prstGeom>
          <a:solidFill>
            <a:srgbClr val="FF9900"/>
          </a:solidFill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Protocol</a:t>
            </a:r>
          </a:p>
        </p:txBody>
      </p:sp>
      <p:cxnSp>
        <p:nvCxnSpPr>
          <p:cNvPr id="16" name="Gerade Verbindung 15"/>
          <p:cNvCxnSpPr/>
          <p:nvPr/>
        </p:nvCxnSpPr>
        <p:spPr>
          <a:xfrm flipH="1" flipV="1">
            <a:off x="1975520" y="5409681"/>
            <a:ext cx="8384" cy="5844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角丸四角形 22"/>
          <p:cNvSpPr/>
          <p:nvPr/>
        </p:nvSpPr>
        <p:spPr bwMode="auto">
          <a:xfrm>
            <a:off x="1034607" y="4653136"/>
            <a:ext cx="1905980" cy="707934"/>
          </a:xfrm>
          <a:custGeom>
            <a:avLst/>
            <a:gdLst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1905980 w 1905980"/>
              <a:gd name="connsiteY3" fmla="*/ 0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707934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613343 w 1905980"/>
              <a:gd name="connsiteY4" fmla="*/ 6942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984693 w 1905980"/>
              <a:gd name="connsiteY4" fmla="*/ 6942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232343 w 1905980"/>
              <a:gd name="connsiteY5" fmla="*/ 64092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513057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737193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737193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5980" h="707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25025" y="0"/>
                </a:lnTo>
                <a:lnTo>
                  <a:pt x="225025" y="360040"/>
                </a:lnTo>
                <a:lnTo>
                  <a:pt x="1665185" y="360040"/>
                </a:lnTo>
                <a:lnTo>
                  <a:pt x="1665185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0" rIns="91440" bIns="1800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WoT Interface</a:t>
            </a:r>
          </a:p>
        </p:txBody>
      </p:sp>
      <p:sp>
        <p:nvSpPr>
          <p:cNvPr id="13" name="角丸四角形 22"/>
          <p:cNvSpPr/>
          <p:nvPr/>
        </p:nvSpPr>
        <p:spPr bwMode="auto">
          <a:xfrm>
            <a:off x="6228184" y="4653136"/>
            <a:ext cx="1905980" cy="707934"/>
          </a:xfrm>
          <a:custGeom>
            <a:avLst/>
            <a:gdLst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1905980 w 1905980"/>
              <a:gd name="connsiteY3" fmla="*/ 0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707934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613343 w 1905980"/>
              <a:gd name="connsiteY4" fmla="*/ 6942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984693 w 1905980"/>
              <a:gd name="connsiteY4" fmla="*/ 6942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232343 w 1905980"/>
              <a:gd name="connsiteY5" fmla="*/ 64092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513057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737193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737193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5980" h="707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25025" y="0"/>
                </a:lnTo>
                <a:lnTo>
                  <a:pt x="225025" y="360040"/>
                </a:lnTo>
                <a:lnTo>
                  <a:pt x="1665185" y="360040"/>
                </a:lnTo>
                <a:lnTo>
                  <a:pt x="1665185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0" rIns="91440" bIns="1800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WoT Interface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Protocol Bindings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Interface can be bound to various protocols</a:t>
            </a:r>
          </a:p>
        </p:txBody>
      </p:sp>
      <p:sp>
        <p:nvSpPr>
          <p:cNvPr id="19" name="角丸四角形 6"/>
          <p:cNvSpPr/>
          <p:nvPr/>
        </p:nvSpPr>
        <p:spPr bwMode="auto">
          <a:xfrm>
            <a:off x="908593" y="2708920"/>
            <a:ext cx="2160240" cy="2304257"/>
          </a:xfrm>
          <a:prstGeom prst="roundRect">
            <a:avLst>
              <a:gd name="adj" fmla="val 6113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+mj-ea"/>
              </a:rPr>
              <a:t>WoT Servient</a:t>
            </a:r>
          </a:p>
        </p:txBody>
      </p:sp>
      <p:cxnSp>
        <p:nvCxnSpPr>
          <p:cNvPr id="28" name="Gerade Verbindung 27"/>
          <p:cNvCxnSpPr/>
          <p:nvPr/>
        </p:nvCxnSpPr>
        <p:spPr>
          <a:xfrm>
            <a:off x="467544" y="6021288"/>
            <a:ext cx="820891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H="1" flipV="1">
            <a:off x="7157181" y="5409681"/>
            <a:ext cx="8384" cy="5844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角丸四角形 6"/>
          <p:cNvSpPr/>
          <p:nvPr/>
        </p:nvSpPr>
        <p:spPr bwMode="auto">
          <a:xfrm>
            <a:off x="6084168" y="2708920"/>
            <a:ext cx="2160240" cy="2304257"/>
          </a:xfrm>
          <a:prstGeom prst="roundRect">
            <a:avLst>
              <a:gd name="adj" fmla="val 6113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+mj-ea"/>
              </a:rPr>
              <a:t>WoT Servient</a:t>
            </a:r>
          </a:p>
        </p:txBody>
      </p:sp>
      <p:sp>
        <p:nvSpPr>
          <p:cNvPr id="15" name="角丸四角形 22"/>
          <p:cNvSpPr/>
          <p:nvPr/>
        </p:nvSpPr>
        <p:spPr bwMode="auto">
          <a:xfrm>
            <a:off x="3619010" y="5661248"/>
            <a:ext cx="1905980" cy="70793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HTTP</a:t>
            </a:r>
          </a:p>
        </p:txBody>
      </p:sp>
      <p:cxnSp>
        <p:nvCxnSpPr>
          <p:cNvPr id="16" name="Gerade Verbindung 15"/>
          <p:cNvCxnSpPr/>
          <p:nvPr/>
        </p:nvCxnSpPr>
        <p:spPr>
          <a:xfrm flipH="1" flipV="1">
            <a:off x="1975520" y="5409681"/>
            <a:ext cx="8384" cy="5844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角丸四角形 22"/>
          <p:cNvSpPr/>
          <p:nvPr/>
        </p:nvSpPr>
        <p:spPr bwMode="auto">
          <a:xfrm>
            <a:off x="1034607" y="4653136"/>
            <a:ext cx="1905980" cy="707934"/>
          </a:xfrm>
          <a:custGeom>
            <a:avLst/>
            <a:gdLst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1905980 w 1905980"/>
              <a:gd name="connsiteY3" fmla="*/ 0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707934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613343 w 1905980"/>
              <a:gd name="connsiteY4" fmla="*/ 6942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984693 w 1905980"/>
              <a:gd name="connsiteY4" fmla="*/ 6942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232343 w 1905980"/>
              <a:gd name="connsiteY5" fmla="*/ 64092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513057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737193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737193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5980" h="707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25025" y="0"/>
                </a:lnTo>
                <a:lnTo>
                  <a:pt x="225025" y="360040"/>
                </a:lnTo>
                <a:lnTo>
                  <a:pt x="1665185" y="360040"/>
                </a:lnTo>
                <a:lnTo>
                  <a:pt x="1665185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0" rIns="91440" bIns="1800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WoT Interface</a:t>
            </a:r>
          </a:p>
        </p:txBody>
      </p:sp>
      <p:sp>
        <p:nvSpPr>
          <p:cNvPr id="22" name="角丸四角形 22"/>
          <p:cNvSpPr/>
          <p:nvPr/>
        </p:nvSpPr>
        <p:spPr bwMode="auto">
          <a:xfrm>
            <a:off x="6228184" y="4653136"/>
            <a:ext cx="1905980" cy="707934"/>
          </a:xfrm>
          <a:custGeom>
            <a:avLst/>
            <a:gdLst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1905980 w 1905980"/>
              <a:gd name="connsiteY3" fmla="*/ 0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707934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905980 w 1905980"/>
              <a:gd name="connsiteY4" fmla="*/ 0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707934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1613343 w 1905980"/>
              <a:gd name="connsiteY4" fmla="*/ 6942 h 707934"/>
              <a:gd name="connsiteX5" fmla="*/ 1905980 w 1905980"/>
              <a:gd name="connsiteY5" fmla="*/ 0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707934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984693 w 1905980"/>
              <a:gd name="connsiteY4" fmla="*/ 6942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13343 w 1905980"/>
              <a:gd name="connsiteY5" fmla="*/ 6942 h 707934"/>
              <a:gd name="connsiteX6" fmla="*/ 1905980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707934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232343 w 1905980"/>
              <a:gd name="connsiteY5" fmla="*/ 64092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218377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218377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13343 w 1905980"/>
              <a:gd name="connsiteY6" fmla="*/ 6942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97033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513057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79843 w 1905980"/>
              <a:gd name="connsiteY3" fmla="*/ 6942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737193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737193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  <a:gd name="connsiteX0" fmla="*/ 0 w 1905980"/>
              <a:gd name="connsiteY0" fmla="*/ 0 h 707934"/>
              <a:gd name="connsiteX1" fmla="*/ 0 w 1905980"/>
              <a:gd name="connsiteY1" fmla="*/ 0 h 707934"/>
              <a:gd name="connsiteX2" fmla="*/ 0 w 1905980"/>
              <a:gd name="connsiteY2" fmla="*/ 0 h 707934"/>
              <a:gd name="connsiteX3" fmla="*/ 225025 w 1905980"/>
              <a:gd name="connsiteY3" fmla="*/ 0 h 707934"/>
              <a:gd name="connsiteX4" fmla="*/ 225025 w 1905980"/>
              <a:gd name="connsiteY4" fmla="*/ 360040 h 707934"/>
              <a:gd name="connsiteX5" fmla="*/ 1665185 w 1905980"/>
              <a:gd name="connsiteY5" fmla="*/ 360040 h 707934"/>
              <a:gd name="connsiteX6" fmla="*/ 1665185 w 1905980"/>
              <a:gd name="connsiteY6" fmla="*/ 0 h 707934"/>
              <a:gd name="connsiteX7" fmla="*/ 1905980 w 1905980"/>
              <a:gd name="connsiteY7" fmla="*/ 0 h 707934"/>
              <a:gd name="connsiteX8" fmla="*/ 1905980 w 1905980"/>
              <a:gd name="connsiteY8" fmla="*/ 0 h 707934"/>
              <a:gd name="connsiteX9" fmla="*/ 1905980 w 1905980"/>
              <a:gd name="connsiteY9" fmla="*/ 0 h 707934"/>
              <a:gd name="connsiteX10" fmla="*/ 1905980 w 1905980"/>
              <a:gd name="connsiteY10" fmla="*/ 707934 h 707934"/>
              <a:gd name="connsiteX11" fmla="*/ 1905980 w 1905980"/>
              <a:gd name="connsiteY11" fmla="*/ 707934 h 707934"/>
              <a:gd name="connsiteX12" fmla="*/ 1905980 w 1905980"/>
              <a:gd name="connsiteY12" fmla="*/ 707934 h 707934"/>
              <a:gd name="connsiteX13" fmla="*/ 0 w 1905980"/>
              <a:gd name="connsiteY13" fmla="*/ 707934 h 707934"/>
              <a:gd name="connsiteX14" fmla="*/ 0 w 1905980"/>
              <a:gd name="connsiteY14" fmla="*/ 707934 h 707934"/>
              <a:gd name="connsiteX15" fmla="*/ 0 w 1905980"/>
              <a:gd name="connsiteY15" fmla="*/ 707934 h 707934"/>
              <a:gd name="connsiteX16" fmla="*/ 0 w 1905980"/>
              <a:gd name="connsiteY16" fmla="*/ 0 h 70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5980" h="7079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25025" y="0"/>
                </a:lnTo>
                <a:lnTo>
                  <a:pt x="225025" y="360040"/>
                </a:lnTo>
                <a:lnTo>
                  <a:pt x="1665185" y="360040"/>
                </a:lnTo>
                <a:lnTo>
                  <a:pt x="1665185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0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190598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707934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25400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0" rIns="91440" bIns="1800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WoT Interface</a:t>
            </a:r>
          </a:p>
        </p:txBody>
      </p:sp>
      <p:sp>
        <p:nvSpPr>
          <p:cNvPr id="23" name="角丸四角形 22"/>
          <p:cNvSpPr/>
          <p:nvPr/>
        </p:nvSpPr>
        <p:spPr bwMode="auto">
          <a:xfrm>
            <a:off x="1043608" y="3933056"/>
            <a:ext cx="1905980" cy="70793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Protocol</a:t>
            </a:r>
            <a:b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</a:b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Bindings</a:t>
            </a:r>
            <a:endParaRPr kumimoji="1" lang="en-US" altLang="ja-JP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+mj-ea"/>
            </a:endParaRPr>
          </a:p>
        </p:txBody>
      </p:sp>
      <p:sp>
        <p:nvSpPr>
          <p:cNvPr id="25" name="角丸四角形 22"/>
          <p:cNvSpPr/>
          <p:nvPr/>
        </p:nvSpPr>
        <p:spPr bwMode="auto">
          <a:xfrm>
            <a:off x="6228184" y="3933056"/>
            <a:ext cx="1905980" cy="707934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 smtClean="0"/>
              <a:t>Protocol </a:t>
            </a: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/>
            </a:r>
            <a:b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</a:br>
            <a:r>
              <a:rPr kumimoji="1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+mj-ea"/>
              </a:rPr>
              <a:t>Bindings</a:t>
            </a:r>
            <a:endParaRPr kumimoji="1" lang="en-US" altLang="ja-JP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+mj-ea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1259632" y="4653136"/>
            <a:ext cx="1440160" cy="360040"/>
          </a:xfrm>
          <a:prstGeom prst="rect">
            <a:avLst/>
          </a:prstGeom>
          <a:solidFill>
            <a:srgbClr val="92D050"/>
          </a:solidFill>
          <a:ln w="28575">
            <a:solidFill>
              <a:srgbClr val="996600"/>
            </a:solidFill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HTTP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6444208" y="4653136"/>
            <a:ext cx="1440160" cy="360040"/>
          </a:xfrm>
          <a:prstGeom prst="rect">
            <a:avLst/>
          </a:prstGeom>
          <a:solidFill>
            <a:srgbClr val="92D050"/>
          </a:solidFill>
          <a:ln w="28575">
            <a:solidFill>
              <a:srgbClr val="996600"/>
            </a:solidFill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HTTP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2081</Words>
  <Application>Microsoft Office PowerPoint</Application>
  <PresentationFormat>Bildschirmpräsentation (4:3)</PresentationFormat>
  <Paragraphs>655</Paragraphs>
  <Slides>48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48</vt:i4>
      </vt:variant>
    </vt:vector>
  </HeadingPairs>
  <TitlesOfParts>
    <vt:vector size="49" baseType="lpstr">
      <vt:lpstr>Larissa-Design</vt:lpstr>
      <vt:lpstr>Getting Started with a W3C WoT Project</vt:lpstr>
      <vt:lpstr>What is the Web of Things?</vt:lpstr>
      <vt:lpstr>What is the Web of Things?</vt:lpstr>
      <vt:lpstr>What is the Web of Things?</vt:lpstr>
      <vt:lpstr>W3C WoT Mission</vt:lpstr>
      <vt:lpstr>WoT Interface</vt:lpstr>
      <vt:lpstr>WoT Interface</vt:lpstr>
      <vt:lpstr>WoT Interface</vt:lpstr>
      <vt:lpstr>Protocol Bindings</vt:lpstr>
      <vt:lpstr>Protocol Bindings</vt:lpstr>
      <vt:lpstr>Protocol Bindings</vt:lpstr>
      <vt:lpstr>Resource Model</vt:lpstr>
      <vt:lpstr>Servient Role</vt:lpstr>
      <vt:lpstr>Servient Role</vt:lpstr>
      <vt:lpstr>Thing Description</vt:lpstr>
      <vt:lpstr>How to Interact with WoT Servients?</vt:lpstr>
      <vt:lpstr>Semantic Description</vt:lpstr>
      <vt:lpstr>Thing Description (TD)</vt:lpstr>
      <vt:lpstr>Thing Description (TD)</vt:lpstr>
      <vt:lpstr>Thing Description (TD)</vt:lpstr>
      <vt:lpstr>Thing Description (TD)</vt:lpstr>
      <vt:lpstr>Thing Description (TD)</vt:lpstr>
      <vt:lpstr>Thing Description (TD)</vt:lpstr>
      <vt:lpstr>TD Example</vt:lpstr>
      <vt:lpstr>Folie 25</vt:lpstr>
      <vt:lpstr>Type System</vt:lpstr>
      <vt:lpstr>How to Create a TD?</vt:lpstr>
      <vt:lpstr>Scripting API</vt:lpstr>
      <vt:lpstr>Without Scripting API</vt:lpstr>
      <vt:lpstr>Scripting API</vt:lpstr>
      <vt:lpstr>Scripting API</vt:lpstr>
      <vt:lpstr>Scripting API</vt:lpstr>
      <vt:lpstr>WoT Root Element (with Discovery)</vt:lpstr>
      <vt:lpstr>Client API: ConsumedThing</vt:lpstr>
      <vt:lpstr>Server API: ExposedThing</vt:lpstr>
      <vt:lpstr>Script Example (Consume Thing)</vt:lpstr>
      <vt:lpstr>Script Example (Expose Thing)</vt:lpstr>
      <vt:lpstr>SUmmary</vt:lpstr>
      <vt:lpstr>Thing Implementation: WoT Servient</vt:lpstr>
      <vt:lpstr>WoT Servient on Thing Itself</vt:lpstr>
      <vt:lpstr>WoT Servient on Integration Hub</vt:lpstr>
      <vt:lpstr>WoT Servient in the Cloud</vt:lpstr>
      <vt:lpstr>Online Resources</vt:lpstr>
      <vt:lpstr>PlugFest</vt:lpstr>
      <vt:lpstr>Scenario 1 – ‘Hello WoT‘</vt:lpstr>
      <vt:lpstr>Scenario 2 – ‘Full WoT‘</vt:lpstr>
      <vt:lpstr>Scenario 3 – ‘Mini Automation‘</vt:lpstr>
      <vt:lpstr>Online Resources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 with a WoT Project</dc:title>
  <dc:creator>Kovatsch, Matthias</dc:creator>
  <cp:keywords>C_Unrestricted</cp:keywords>
  <cp:lastModifiedBy>z0010w1v</cp:lastModifiedBy>
  <cp:revision>234</cp:revision>
  <dcterms:created xsi:type="dcterms:W3CDTF">2016-04-10T22:30:33Z</dcterms:created>
  <dcterms:modified xsi:type="dcterms:W3CDTF">2016-07-15T08:09:57Z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Confidentiality">
    <vt:lpwstr>Unrestricted</vt:lpwstr>
  </property>
</Properties>
</file>